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5304" r:id="rId1"/>
  </p:sldMasterIdLst>
  <p:notesMasterIdLst>
    <p:notesMasterId r:id="rId14"/>
  </p:notesMasterIdLst>
  <p:handoutMasterIdLst>
    <p:handoutMasterId r:id="rId15"/>
  </p:handoutMasterIdLst>
  <p:sldIdLst>
    <p:sldId id="491" r:id="rId2"/>
    <p:sldId id="511" r:id="rId3"/>
    <p:sldId id="494" r:id="rId4"/>
    <p:sldId id="495" r:id="rId5"/>
    <p:sldId id="497" r:id="rId6"/>
    <p:sldId id="496" r:id="rId7"/>
    <p:sldId id="510" r:id="rId8"/>
    <p:sldId id="507" r:id="rId9"/>
    <p:sldId id="505" r:id="rId10"/>
    <p:sldId id="499" r:id="rId11"/>
    <p:sldId id="498" r:id="rId12"/>
    <p:sldId id="509" r:id="rId13"/>
  </p:sldIdLst>
  <p:sldSz cx="9144000" cy="6858000" type="screen4x3"/>
  <p:notesSz cx="6735763" cy="9866313"/>
  <p:embeddedFontLst>
    <p:embeddedFont>
      <p:font typeface="Open Sans Light" panose="020B030603050402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228">
          <p15:clr>
            <a:srgbClr val="A4A3A4"/>
          </p15:clr>
        </p15:guide>
        <p15:guide id="2" orient="horz" pos="727">
          <p15:clr>
            <a:srgbClr val="A4A3A4"/>
          </p15:clr>
        </p15:guide>
        <p15:guide id="3" orient="horz" pos="183">
          <p15:clr>
            <a:srgbClr val="A4A3A4"/>
          </p15:clr>
        </p15:guide>
        <p15:guide id="4" orient="horz" pos="766">
          <p15:clr>
            <a:srgbClr val="A4A3A4"/>
          </p15:clr>
        </p15:guide>
        <p15:guide id="5" pos="158">
          <p15:clr>
            <a:srgbClr val="A4A3A4"/>
          </p15:clr>
        </p15:guide>
        <p15:guide id="6" pos="2560">
          <p15:clr>
            <a:srgbClr val="A4A3A4"/>
          </p15:clr>
        </p15:guide>
        <p15:guide id="7" pos="5600">
          <p15:clr>
            <a:srgbClr val="A4A3A4"/>
          </p15:clr>
        </p15:guide>
        <p15:guide id="8" pos="305">
          <p15:clr>
            <a:srgbClr val="A4A3A4"/>
          </p15:clr>
        </p15:guide>
        <p15:guide id="9" pos="54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3571"/>
    <a:srgbClr val="00B9DE"/>
    <a:srgbClr val="A7C54C"/>
    <a:srgbClr val="FAF0F3"/>
    <a:srgbClr val="F7E9ED"/>
    <a:srgbClr val="F0D7DE"/>
    <a:srgbClr val="00AFD4"/>
    <a:srgbClr val="E9F0D2"/>
    <a:srgbClr val="BFEBF4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2446" autoAdjust="0"/>
  </p:normalViewPr>
  <p:slideViewPr>
    <p:cSldViewPr snapToGrid="0">
      <p:cViewPr varScale="1">
        <p:scale>
          <a:sx n="106" d="100"/>
          <a:sy n="106" d="100"/>
        </p:scale>
        <p:origin x="-1704" y="-84"/>
      </p:cViewPr>
      <p:guideLst>
        <p:guide orient="horz" pos="3637"/>
        <p:guide orient="horz" pos="2617"/>
        <p:guide orient="horz" pos="3752"/>
        <p:guide orient="horz" pos="1896"/>
        <p:guide pos="576"/>
        <p:guide pos="4200"/>
        <p:guide pos="5189"/>
        <p:guide pos="1571"/>
        <p:guide pos="5475"/>
      </p:guideLst>
    </p:cSldViewPr>
  </p:slideViewPr>
  <p:outlineViewPr>
    <p:cViewPr>
      <p:scale>
        <a:sx n="33" d="100"/>
        <a:sy n="33" d="100"/>
      </p:scale>
      <p:origin x="0" y="55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3300" y="-102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Německo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Německo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720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Španělsko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Španělsko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98</c:v>
                </c:pt>
                <c:pt idx="1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Itálie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Itálie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249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Německo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Francie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Francie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192</c:v>
                </c:pt>
                <c:pt idx="1">
                  <c:v>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COVID Plus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ČR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</c:spPr>
          </c:dPt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List1!$A$2:$A$4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45.1</c:v>
                </c:pt>
                <c:pt idx="1">
                  <c:v>4.9000000000000004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V. Británie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Británie</c:v>
                </c:pt>
              </c:strCache>
            </c:strRef>
          </c:tx>
          <c:dLbls>
            <c:txPr>
              <a:bodyPr/>
              <a:lstStyle/>
              <a:p>
                <a:pPr>
                  <a:defRPr sz="1500" b="1">
                    <a:solidFill>
                      <a:schemeClr val="bg2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General</c:formatCode>
                <c:ptCount val="2"/>
                <c:pt idx="0">
                  <c:v>294</c:v>
                </c:pt>
                <c:pt idx="1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0A380-6031-4C7F-ADC6-FF97CF809743}" type="doc">
      <dgm:prSet loTypeId="urn:microsoft.com/office/officeart/2005/8/layout/pyramid1" loCatId="pyramid" qsTypeId="urn:microsoft.com/office/officeart/2005/8/quickstyle/simple1" qsCatId="simple" csTypeId="urn:microsoft.com/office/officeart/2005/8/colors/colorful1" csCatId="colorful" phldr="1"/>
      <dgm:spPr/>
    </dgm:pt>
    <dgm:pt modelId="{484284B8-15E8-4473-8597-44F4D29C3618}">
      <dgm:prSet phldrT="[Text]"/>
      <dgm:spPr>
        <a:ln w="38100">
          <a:solidFill>
            <a:schemeClr val="tx1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cs-CZ" dirty="0" smtClean="0"/>
        </a:p>
        <a:p>
          <a:r>
            <a:rPr lang="cs-CZ" b="1" dirty="0" smtClean="0">
              <a:solidFill>
                <a:schemeClr val="bg2"/>
              </a:solidFill>
            </a:rPr>
            <a:t>EGAP 2020</a:t>
          </a:r>
          <a:endParaRPr lang="cs-CZ" b="1" dirty="0">
            <a:solidFill>
              <a:schemeClr val="bg2"/>
            </a:solidFill>
          </a:endParaRPr>
        </a:p>
      </dgm:t>
    </dgm:pt>
    <dgm:pt modelId="{2D0EA5C9-CEA7-44EB-9D71-92F8AAAB510D}" type="parTrans" cxnId="{FD827F06-B4A6-4E0C-82EB-BE1CF6A31CBD}">
      <dgm:prSet/>
      <dgm:spPr/>
      <dgm:t>
        <a:bodyPr/>
        <a:lstStyle/>
        <a:p>
          <a:endParaRPr lang="cs-CZ"/>
        </a:p>
      </dgm:t>
    </dgm:pt>
    <dgm:pt modelId="{8EA6962B-72DD-4553-958D-3F77C6B8B7EA}" type="sibTrans" cxnId="{FD827F06-B4A6-4E0C-82EB-BE1CF6A31CBD}">
      <dgm:prSet/>
      <dgm:spPr/>
      <dgm:t>
        <a:bodyPr/>
        <a:lstStyle/>
        <a:p>
          <a:endParaRPr lang="cs-CZ"/>
        </a:p>
      </dgm:t>
    </dgm:pt>
    <dgm:pt modelId="{300097AD-AAA9-4660-957B-FDD31F6BF6E1}" type="pres">
      <dgm:prSet presAssocID="{C710A380-6031-4C7F-ADC6-FF97CF809743}" presName="Name0" presStyleCnt="0">
        <dgm:presLayoutVars>
          <dgm:dir/>
          <dgm:animLvl val="lvl"/>
          <dgm:resizeHandles val="exact"/>
        </dgm:presLayoutVars>
      </dgm:prSet>
      <dgm:spPr/>
    </dgm:pt>
    <dgm:pt modelId="{6ED5ECA1-C29D-45C7-87D9-FAF40679CFE1}" type="pres">
      <dgm:prSet presAssocID="{484284B8-15E8-4473-8597-44F4D29C3618}" presName="Name8" presStyleCnt="0"/>
      <dgm:spPr/>
    </dgm:pt>
    <dgm:pt modelId="{79350CB5-C480-43B2-8321-BCA5F37BBE17}" type="pres">
      <dgm:prSet presAssocID="{484284B8-15E8-4473-8597-44F4D29C3618}" presName="level" presStyleLbl="node1" presStyleIdx="0" presStyleCnt="1" custLinFactNeighborY="-388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3F204A-BEF8-497B-8610-4C2C3A22AADF}" type="pres">
      <dgm:prSet presAssocID="{484284B8-15E8-4473-8597-44F4D29C361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1499EF3-586B-4125-8B06-60A81A5144CE}" type="presOf" srcId="{484284B8-15E8-4473-8597-44F4D29C3618}" destId="{79350CB5-C480-43B2-8321-BCA5F37BBE17}" srcOrd="0" destOrd="0" presId="urn:microsoft.com/office/officeart/2005/8/layout/pyramid1"/>
    <dgm:cxn modelId="{B3755301-3D95-42C5-AC3E-214F3C2BF770}" type="presOf" srcId="{C710A380-6031-4C7F-ADC6-FF97CF809743}" destId="{300097AD-AAA9-4660-957B-FDD31F6BF6E1}" srcOrd="0" destOrd="0" presId="urn:microsoft.com/office/officeart/2005/8/layout/pyramid1"/>
    <dgm:cxn modelId="{9DE88BF2-5432-4880-B7DA-5E27022ECAF9}" type="presOf" srcId="{484284B8-15E8-4473-8597-44F4D29C3618}" destId="{C33F204A-BEF8-497B-8610-4C2C3A22AADF}" srcOrd="1" destOrd="0" presId="urn:microsoft.com/office/officeart/2005/8/layout/pyramid1"/>
    <dgm:cxn modelId="{FD827F06-B4A6-4E0C-82EB-BE1CF6A31CBD}" srcId="{C710A380-6031-4C7F-ADC6-FF97CF809743}" destId="{484284B8-15E8-4473-8597-44F4D29C3618}" srcOrd="0" destOrd="0" parTransId="{2D0EA5C9-CEA7-44EB-9D71-92F8AAAB510D}" sibTransId="{8EA6962B-72DD-4553-958D-3F77C6B8B7EA}"/>
    <dgm:cxn modelId="{6385D61B-78EA-497C-8A4D-30DC3FB3AABA}" type="presParOf" srcId="{300097AD-AAA9-4660-957B-FDD31F6BF6E1}" destId="{6ED5ECA1-C29D-45C7-87D9-FAF40679CFE1}" srcOrd="0" destOrd="0" presId="urn:microsoft.com/office/officeart/2005/8/layout/pyramid1"/>
    <dgm:cxn modelId="{BB02FEE4-42B7-4B0A-9525-6353351102AF}" type="presParOf" srcId="{6ED5ECA1-C29D-45C7-87D9-FAF40679CFE1}" destId="{79350CB5-C480-43B2-8321-BCA5F37BBE17}" srcOrd="0" destOrd="0" presId="urn:microsoft.com/office/officeart/2005/8/layout/pyramid1"/>
    <dgm:cxn modelId="{C551144A-6400-44DF-9560-A7A1B9232B4F}" type="presParOf" srcId="{6ED5ECA1-C29D-45C7-87D9-FAF40679CFE1}" destId="{C33F204A-BEF8-497B-8610-4C2C3A22AADF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1BC82F-5DAD-436A-976D-14896F5F85CE}" type="doc">
      <dgm:prSet loTypeId="urn:microsoft.com/office/officeart/2005/8/layout/arrow2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0E02A62B-16D1-462D-B221-E565C5099B2C}">
      <dgm:prSet phldrT="[Text]" custT="1"/>
      <dgm:spPr/>
      <dgm:t>
        <a:bodyPr/>
        <a:lstStyle/>
        <a:p>
          <a:r>
            <a:rPr lang="cs-CZ" sz="1600" dirty="0" smtClean="0"/>
            <a:t>Vydefinování produktu.</a:t>
          </a:r>
          <a:br>
            <a:rPr lang="cs-CZ" sz="1600" dirty="0" smtClean="0"/>
          </a:br>
          <a:r>
            <a:rPr lang="cs-CZ" sz="1600" dirty="0" smtClean="0"/>
            <a:t>Úprava zákona 58/1995 Sb. </a:t>
          </a:r>
          <a:br>
            <a:rPr lang="cs-CZ" sz="1600" dirty="0" smtClean="0"/>
          </a:br>
          <a:r>
            <a:rPr lang="cs-CZ" sz="1600" dirty="0" smtClean="0"/>
            <a:t>a nové Nařízení 215/2020 Sb. </a:t>
          </a:r>
          <a:endParaRPr lang="cs-CZ" sz="1600" dirty="0"/>
        </a:p>
      </dgm:t>
    </dgm:pt>
    <dgm:pt modelId="{59E86258-FE30-4F9D-BF8E-3B2737E4A538}" type="parTrans" cxnId="{33E2093E-49EC-4851-88D0-B59213D63014}">
      <dgm:prSet/>
      <dgm:spPr/>
      <dgm:t>
        <a:bodyPr/>
        <a:lstStyle/>
        <a:p>
          <a:endParaRPr lang="cs-CZ"/>
        </a:p>
      </dgm:t>
    </dgm:pt>
    <dgm:pt modelId="{403800F7-5705-4D53-8799-48A188E532CD}" type="sibTrans" cxnId="{33E2093E-49EC-4851-88D0-B59213D63014}">
      <dgm:prSet/>
      <dgm:spPr/>
      <dgm:t>
        <a:bodyPr/>
        <a:lstStyle/>
        <a:p>
          <a:endParaRPr lang="cs-CZ"/>
        </a:p>
      </dgm:t>
    </dgm:pt>
    <dgm:pt modelId="{C982FE7B-354C-4C35-B61D-85E928874828}">
      <dgm:prSet/>
      <dgm:spPr/>
      <dgm:t>
        <a:bodyPr/>
        <a:lstStyle/>
        <a:p>
          <a:endParaRPr lang="cs-CZ"/>
        </a:p>
      </dgm:t>
    </dgm:pt>
    <dgm:pt modelId="{A93259DF-BC47-40F0-BADA-5FD99BA041CF}" type="parTrans" cxnId="{5769BF82-2F98-45F6-B032-4A74C6E14F93}">
      <dgm:prSet/>
      <dgm:spPr/>
      <dgm:t>
        <a:bodyPr/>
        <a:lstStyle/>
        <a:p>
          <a:endParaRPr lang="cs-CZ"/>
        </a:p>
      </dgm:t>
    </dgm:pt>
    <dgm:pt modelId="{1F530065-F0EB-4AC2-A3A7-D22AC94F9269}" type="sibTrans" cxnId="{5769BF82-2F98-45F6-B032-4A74C6E14F93}">
      <dgm:prSet/>
      <dgm:spPr/>
      <dgm:t>
        <a:bodyPr/>
        <a:lstStyle/>
        <a:p>
          <a:endParaRPr lang="cs-CZ"/>
        </a:p>
      </dgm:t>
    </dgm:pt>
    <dgm:pt modelId="{C3D18DDA-6578-4040-A99C-2B27FBD1B77F}">
      <dgm:prSet phldrT="[Text]" custT="1"/>
      <dgm:spPr/>
      <dgm:t>
        <a:bodyPr/>
        <a:lstStyle/>
        <a:p>
          <a:r>
            <a:rPr lang="cs-CZ" sz="1600" dirty="0" smtClean="0"/>
            <a:t>Schválení Zákona a Nařízení, podpis prezidenta. Finalizace notifikace na EK</a:t>
          </a:r>
          <a:endParaRPr lang="cs-CZ" sz="1600" dirty="0"/>
        </a:p>
      </dgm:t>
    </dgm:pt>
    <dgm:pt modelId="{3250E928-F558-4CCC-9A91-4CEDA93C74CD}" type="sibTrans" cxnId="{051F9BDA-6C68-4F6D-8438-191A27F10C77}">
      <dgm:prSet/>
      <dgm:spPr/>
      <dgm:t>
        <a:bodyPr/>
        <a:lstStyle/>
        <a:p>
          <a:endParaRPr lang="cs-CZ"/>
        </a:p>
      </dgm:t>
    </dgm:pt>
    <dgm:pt modelId="{CFAF8A96-4FB8-4B50-85E5-B2439E2D9920}" type="parTrans" cxnId="{051F9BDA-6C68-4F6D-8438-191A27F10C77}">
      <dgm:prSet/>
      <dgm:spPr/>
      <dgm:t>
        <a:bodyPr/>
        <a:lstStyle/>
        <a:p>
          <a:endParaRPr lang="cs-CZ"/>
        </a:p>
      </dgm:t>
    </dgm:pt>
    <dgm:pt modelId="{8E73F6F5-5393-49D1-9ED9-3340AF6A8C16}">
      <dgm:prSet phldrT="[Text]" custT="1"/>
      <dgm:spPr/>
      <dgm:t>
        <a:bodyPr/>
        <a:lstStyle/>
        <a:p>
          <a:r>
            <a:rPr lang="cs-CZ" sz="1600" dirty="0" smtClean="0"/>
            <a:t>Notifikace EK, finalizace dokumentace. Přijetí prvotního vkladu ve výši 4 mld. Kč</a:t>
          </a:r>
          <a:endParaRPr lang="cs-CZ" sz="1600" dirty="0"/>
        </a:p>
      </dgm:t>
    </dgm:pt>
    <dgm:pt modelId="{89BE729D-DAAD-4297-AE85-70E894C63B63}" type="sibTrans" cxnId="{E4C6DAC5-23B9-4C93-BC96-A209B514B364}">
      <dgm:prSet/>
      <dgm:spPr/>
      <dgm:t>
        <a:bodyPr/>
        <a:lstStyle/>
        <a:p>
          <a:endParaRPr lang="cs-CZ"/>
        </a:p>
      </dgm:t>
    </dgm:pt>
    <dgm:pt modelId="{74CA5289-603D-4191-AA79-2C617DB1794F}" type="parTrans" cxnId="{E4C6DAC5-23B9-4C93-BC96-A209B514B364}">
      <dgm:prSet/>
      <dgm:spPr/>
      <dgm:t>
        <a:bodyPr/>
        <a:lstStyle/>
        <a:p>
          <a:endParaRPr lang="cs-CZ"/>
        </a:p>
      </dgm:t>
    </dgm:pt>
    <dgm:pt modelId="{753A5291-1DB3-4E90-B4F7-A6300ED727CF}">
      <dgm:prSet custT="1"/>
      <dgm:spPr/>
      <dgm:t>
        <a:bodyPr/>
        <a:lstStyle/>
        <a:p>
          <a:r>
            <a:rPr lang="cs-CZ" sz="2400" b="1" dirty="0" smtClean="0">
              <a:solidFill>
                <a:srgbClr val="A7C54C"/>
              </a:solidFill>
            </a:rPr>
            <a:t>Červenec</a:t>
          </a:r>
        </a:p>
      </dgm:t>
    </dgm:pt>
    <dgm:pt modelId="{56028AF6-075F-4A2C-B8B0-A6D1B43073B1}" type="parTrans" cxnId="{2DF67D68-EF33-41C3-A27A-4FD76836E968}">
      <dgm:prSet/>
      <dgm:spPr/>
      <dgm:t>
        <a:bodyPr/>
        <a:lstStyle/>
        <a:p>
          <a:endParaRPr lang="cs-CZ"/>
        </a:p>
      </dgm:t>
    </dgm:pt>
    <dgm:pt modelId="{0B4CE001-FBD1-45A4-B427-0C510FCCE9FC}" type="sibTrans" cxnId="{2DF67D68-EF33-41C3-A27A-4FD76836E968}">
      <dgm:prSet/>
      <dgm:spPr/>
      <dgm:t>
        <a:bodyPr/>
        <a:lstStyle/>
        <a:p>
          <a:endParaRPr lang="cs-CZ"/>
        </a:p>
      </dgm:t>
    </dgm:pt>
    <dgm:pt modelId="{6EB22415-E592-44D9-91DF-1C0AEBCE67D4}" type="pres">
      <dgm:prSet presAssocID="{CA1BC82F-5DAD-436A-976D-14896F5F85C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E38409-2232-4D75-8AF6-841661D319A6}" type="pres">
      <dgm:prSet presAssocID="{CA1BC82F-5DAD-436A-976D-14896F5F85CE}" presName="arrow" presStyleLbl="bgShp" presStyleIdx="0" presStyleCnt="1" custAng="21267164" custScaleX="100000" custScaleY="89023" custLinFactNeighborX="-585" custLinFactNeighborY="-2105"/>
      <dgm:spPr>
        <a:solidFill>
          <a:srgbClr val="FAF0F3"/>
        </a:solidFill>
        <a:ln w="76200">
          <a:solidFill>
            <a:schemeClr val="accent2"/>
          </a:solidFill>
        </a:ln>
      </dgm:spPr>
      <dgm:t>
        <a:bodyPr/>
        <a:lstStyle/>
        <a:p>
          <a:endParaRPr lang="cs-CZ"/>
        </a:p>
      </dgm:t>
    </dgm:pt>
    <dgm:pt modelId="{33313C74-061F-4E28-9F05-1B1F9EA256D5}" type="pres">
      <dgm:prSet presAssocID="{CA1BC82F-5DAD-436A-976D-14896F5F85CE}" presName="arrowDiagram5" presStyleCnt="0"/>
      <dgm:spPr/>
    </dgm:pt>
    <dgm:pt modelId="{2A4E10A8-7757-4D0F-A4B5-308973814B46}" type="pres">
      <dgm:prSet presAssocID="{0E02A62B-16D1-462D-B221-E565C5099B2C}" presName="bullet5a" presStyleLbl="node1" presStyleIdx="0" presStyleCnt="5" custLinFactY="92163" custLinFactNeighborX="-67517" custLinFactNeighborY="100000"/>
      <dgm:spPr/>
    </dgm:pt>
    <dgm:pt modelId="{A93B4F6E-2841-4E51-B264-8E765B10F76A}" type="pres">
      <dgm:prSet presAssocID="{0E02A62B-16D1-462D-B221-E565C5099B2C}" presName="textBox5a" presStyleLbl="revTx" presStyleIdx="0" presStyleCnt="5" custScaleX="305533" custScaleY="33789" custLinFactNeighborX="84098" custLinFactNeighborY="120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807944-4F18-4461-BA84-B507C2684127}" type="pres">
      <dgm:prSet presAssocID="{C3D18DDA-6578-4040-A99C-2B27FBD1B77F}" presName="bullet5b" presStyleLbl="node1" presStyleIdx="1" presStyleCnt="5" custLinFactNeighborX="-65517" custLinFactNeighborY="76317"/>
      <dgm:spPr/>
    </dgm:pt>
    <dgm:pt modelId="{FE7928DE-B3FB-4B12-8422-2C7F21878A5C}" type="pres">
      <dgm:prSet presAssocID="{C3D18DDA-6578-4040-A99C-2B27FBD1B77F}" presName="textBox5b" presStyleLbl="revTx" presStyleIdx="1" presStyleCnt="5" custScaleX="225758" custScaleY="25900" custLinFactNeighborX="32616" custLinFactNeighborY="-637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F6592E1-F498-450F-91B1-0D00EE0DF89C}" type="pres">
      <dgm:prSet presAssocID="{8E73F6F5-5393-49D1-9ED9-3340AF6A8C16}" presName="bullet5c" presStyleLbl="node1" presStyleIdx="2" presStyleCnt="5" custLinFactNeighborX="-59727" custLinFactNeighborY="40650"/>
      <dgm:spPr/>
    </dgm:pt>
    <dgm:pt modelId="{53CF4BCF-C56E-4150-A348-99E9596E9793}" type="pres">
      <dgm:prSet presAssocID="{8E73F6F5-5393-49D1-9ED9-3340AF6A8C16}" presName="textBox5c" presStyleLbl="revTx" presStyleIdx="2" presStyleCnt="5" custScaleX="224564" custScaleY="18910" custLinFactNeighborX="49714" custLinFactNeighborY="-2145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12BC4F-92A3-4763-9A8C-1DDEDBC13B8C}" type="pres">
      <dgm:prSet presAssocID="{C982FE7B-354C-4C35-B61D-85E928874828}" presName="bullet5d" presStyleLbl="node1" presStyleIdx="3" presStyleCnt="5" custLinFactNeighborX="-34979" custLinFactNeighborY="-13728"/>
      <dgm:spPr/>
    </dgm:pt>
    <dgm:pt modelId="{455B5E85-3143-4856-A53E-B718A8D94244}" type="pres">
      <dgm:prSet presAssocID="{C982FE7B-354C-4C35-B61D-85E928874828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EC60D22-524D-4F03-8E54-EEDE4CDAC112}" type="pres">
      <dgm:prSet presAssocID="{753A5291-1DB3-4E90-B4F7-A6300ED727CF}" presName="bullet5e" presStyleLbl="node1" presStyleIdx="4" presStyleCnt="5" custLinFactNeighborX="13609" custLinFactNeighborY="-33710"/>
      <dgm:spPr/>
    </dgm:pt>
    <dgm:pt modelId="{76639EBA-A4AE-44ED-AF38-3F3F18707DEC}" type="pres">
      <dgm:prSet presAssocID="{753A5291-1DB3-4E90-B4F7-A6300ED727CF}" presName="textBox5e" presStyleLbl="revTx" presStyleIdx="4" presStyleCnt="5" custScaleX="121103" custScaleY="9691" custLinFactX="-15695" custLinFactNeighborX="-100000" custLinFactNeighborY="-7253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A8D4270-390F-42D7-A1BC-361F47D774E9}" type="presOf" srcId="{C3D18DDA-6578-4040-A99C-2B27FBD1B77F}" destId="{FE7928DE-B3FB-4B12-8422-2C7F21878A5C}" srcOrd="0" destOrd="0" presId="urn:microsoft.com/office/officeart/2005/8/layout/arrow2"/>
    <dgm:cxn modelId="{05B9370D-7ECF-4CB5-A914-B603C683DFED}" type="presOf" srcId="{C982FE7B-354C-4C35-B61D-85E928874828}" destId="{455B5E85-3143-4856-A53E-B718A8D94244}" srcOrd="0" destOrd="0" presId="urn:microsoft.com/office/officeart/2005/8/layout/arrow2"/>
    <dgm:cxn modelId="{2DF67D68-EF33-41C3-A27A-4FD76836E968}" srcId="{CA1BC82F-5DAD-436A-976D-14896F5F85CE}" destId="{753A5291-1DB3-4E90-B4F7-A6300ED727CF}" srcOrd="4" destOrd="0" parTransId="{56028AF6-075F-4A2C-B8B0-A6D1B43073B1}" sibTransId="{0B4CE001-FBD1-45A4-B427-0C510FCCE9FC}"/>
    <dgm:cxn modelId="{D953FF9C-EEA8-49C1-93F5-D05C19D4E915}" type="presOf" srcId="{CA1BC82F-5DAD-436A-976D-14896F5F85CE}" destId="{6EB22415-E592-44D9-91DF-1C0AEBCE67D4}" srcOrd="0" destOrd="0" presId="urn:microsoft.com/office/officeart/2005/8/layout/arrow2"/>
    <dgm:cxn modelId="{1F9C2ABE-E3F9-4FB6-97AD-C7F6388A350B}" type="presOf" srcId="{8E73F6F5-5393-49D1-9ED9-3340AF6A8C16}" destId="{53CF4BCF-C56E-4150-A348-99E9596E9793}" srcOrd="0" destOrd="0" presId="urn:microsoft.com/office/officeart/2005/8/layout/arrow2"/>
    <dgm:cxn modelId="{E4C6DAC5-23B9-4C93-BC96-A209B514B364}" srcId="{CA1BC82F-5DAD-436A-976D-14896F5F85CE}" destId="{8E73F6F5-5393-49D1-9ED9-3340AF6A8C16}" srcOrd="2" destOrd="0" parTransId="{74CA5289-603D-4191-AA79-2C617DB1794F}" sibTransId="{89BE729D-DAAD-4297-AE85-70E894C63B63}"/>
    <dgm:cxn modelId="{33E2093E-49EC-4851-88D0-B59213D63014}" srcId="{CA1BC82F-5DAD-436A-976D-14896F5F85CE}" destId="{0E02A62B-16D1-462D-B221-E565C5099B2C}" srcOrd="0" destOrd="0" parTransId="{59E86258-FE30-4F9D-BF8E-3B2737E4A538}" sibTransId="{403800F7-5705-4D53-8799-48A188E532CD}"/>
    <dgm:cxn modelId="{5769BF82-2F98-45F6-B032-4A74C6E14F93}" srcId="{CA1BC82F-5DAD-436A-976D-14896F5F85CE}" destId="{C982FE7B-354C-4C35-B61D-85E928874828}" srcOrd="3" destOrd="0" parTransId="{A93259DF-BC47-40F0-BADA-5FD99BA041CF}" sibTransId="{1F530065-F0EB-4AC2-A3A7-D22AC94F9269}"/>
    <dgm:cxn modelId="{051F9BDA-6C68-4F6D-8438-191A27F10C77}" srcId="{CA1BC82F-5DAD-436A-976D-14896F5F85CE}" destId="{C3D18DDA-6578-4040-A99C-2B27FBD1B77F}" srcOrd="1" destOrd="0" parTransId="{CFAF8A96-4FB8-4B50-85E5-B2439E2D9920}" sibTransId="{3250E928-F558-4CCC-9A91-4CEDA93C74CD}"/>
    <dgm:cxn modelId="{6E00ACE7-E0E9-4474-B7B0-FE671E0BD385}" type="presOf" srcId="{0E02A62B-16D1-462D-B221-E565C5099B2C}" destId="{A93B4F6E-2841-4E51-B264-8E765B10F76A}" srcOrd="0" destOrd="0" presId="urn:microsoft.com/office/officeart/2005/8/layout/arrow2"/>
    <dgm:cxn modelId="{83AA6890-F33A-4110-9A18-26C917C3285F}" type="presOf" srcId="{753A5291-1DB3-4E90-B4F7-A6300ED727CF}" destId="{76639EBA-A4AE-44ED-AF38-3F3F18707DEC}" srcOrd="0" destOrd="0" presId="urn:microsoft.com/office/officeart/2005/8/layout/arrow2"/>
    <dgm:cxn modelId="{193FA29C-12DD-422A-B13C-5CF7609317C6}" type="presParOf" srcId="{6EB22415-E592-44D9-91DF-1C0AEBCE67D4}" destId="{EDE38409-2232-4D75-8AF6-841661D319A6}" srcOrd="0" destOrd="0" presId="urn:microsoft.com/office/officeart/2005/8/layout/arrow2"/>
    <dgm:cxn modelId="{9C46DEEB-A150-4F78-895F-2EC7374FF4D5}" type="presParOf" srcId="{6EB22415-E592-44D9-91DF-1C0AEBCE67D4}" destId="{33313C74-061F-4E28-9F05-1B1F9EA256D5}" srcOrd="1" destOrd="0" presId="urn:microsoft.com/office/officeart/2005/8/layout/arrow2"/>
    <dgm:cxn modelId="{8ED817A4-579B-4EF1-B05C-AF5D9F36AB1F}" type="presParOf" srcId="{33313C74-061F-4E28-9F05-1B1F9EA256D5}" destId="{2A4E10A8-7757-4D0F-A4B5-308973814B46}" srcOrd="0" destOrd="0" presId="urn:microsoft.com/office/officeart/2005/8/layout/arrow2"/>
    <dgm:cxn modelId="{261B146B-2D78-4160-8E85-E82EFEAA17B3}" type="presParOf" srcId="{33313C74-061F-4E28-9F05-1B1F9EA256D5}" destId="{A93B4F6E-2841-4E51-B264-8E765B10F76A}" srcOrd="1" destOrd="0" presId="urn:microsoft.com/office/officeart/2005/8/layout/arrow2"/>
    <dgm:cxn modelId="{E634D263-967F-4FD1-8685-9C6205B5C55F}" type="presParOf" srcId="{33313C74-061F-4E28-9F05-1B1F9EA256D5}" destId="{03807944-4F18-4461-BA84-B507C2684127}" srcOrd="2" destOrd="0" presId="urn:microsoft.com/office/officeart/2005/8/layout/arrow2"/>
    <dgm:cxn modelId="{CA53B346-1367-4BE1-8ABB-8232153CA24C}" type="presParOf" srcId="{33313C74-061F-4E28-9F05-1B1F9EA256D5}" destId="{FE7928DE-B3FB-4B12-8422-2C7F21878A5C}" srcOrd="3" destOrd="0" presId="urn:microsoft.com/office/officeart/2005/8/layout/arrow2"/>
    <dgm:cxn modelId="{99EC42E2-B301-498D-8F7C-0A08E9205199}" type="presParOf" srcId="{33313C74-061F-4E28-9F05-1B1F9EA256D5}" destId="{0F6592E1-F498-450F-91B1-0D00EE0DF89C}" srcOrd="4" destOrd="0" presId="urn:microsoft.com/office/officeart/2005/8/layout/arrow2"/>
    <dgm:cxn modelId="{854869F8-022B-4973-B6DA-15D4888AEDEA}" type="presParOf" srcId="{33313C74-061F-4E28-9F05-1B1F9EA256D5}" destId="{53CF4BCF-C56E-4150-A348-99E9596E9793}" srcOrd="5" destOrd="0" presId="urn:microsoft.com/office/officeart/2005/8/layout/arrow2"/>
    <dgm:cxn modelId="{66ACDA31-2283-4B81-94E0-CACCBFBFD290}" type="presParOf" srcId="{33313C74-061F-4E28-9F05-1B1F9EA256D5}" destId="{9812BC4F-92A3-4763-9A8C-1DDEDBC13B8C}" srcOrd="6" destOrd="0" presId="urn:microsoft.com/office/officeart/2005/8/layout/arrow2"/>
    <dgm:cxn modelId="{A8B6556F-31C6-44F0-8449-6804287169A0}" type="presParOf" srcId="{33313C74-061F-4E28-9F05-1B1F9EA256D5}" destId="{455B5E85-3143-4856-A53E-B718A8D94244}" srcOrd="7" destOrd="0" presId="urn:microsoft.com/office/officeart/2005/8/layout/arrow2"/>
    <dgm:cxn modelId="{4515FF80-A2BF-4DDC-BC98-BA08F4370F57}" type="presParOf" srcId="{33313C74-061F-4E28-9F05-1B1F9EA256D5}" destId="{BEC60D22-524D-4F03-8E54-EEDE4CDAC112}" srcOrd="8" destOrd="0" presId="urn:microsoft.com/office/officeart/2005/8/layout/arrow2"/>
    <dgm:cxn modelId="{12D032FB-9B01-42B1-9DC3-B45F4A3C7CE8}" type="presParOf" srcId="{33313C74-061F-4E28-9F05-1B1F9EA256D5}" destId="{76639EBA-A4AE-44ED-AF38-3F3F18707DE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A63C4C-4F00-491E-8DC0-6A2DE97A6E9C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2" csCatId="colorful" phldr="1"/>
      <dgm:spPr/>
    </dgm:pt>
    <dgm:pt modelId="{D0394959-AF87-461B-9C6B-9BA5B317386F}">
      <dgm:prSet phldrT="[Text]" custT="1"/>
      <dgm:spPr>
        <a:solidFill>
          <a:schemeClr val="accent2"/>
        </a:solidFill>
        <a:ln>
          <a:noFill/>
        </a:ln>
        <a:effectLst/>
      </dgm:spPr>
      <dgm:t>
        <a:bodyPr/>
        <a:lstStyle/>
        <a:p>
          <a:r>
            <a:rPr lang="cs-CZ" sz="2800" b="1" dirty="0" smtClean="0"/>
            <a:t>4,0</a:t>
          </a:r>
          <a:r>
            <a:rPr lang="cs-CZ" sz="1900" b="1" dirty="0" smtClean="0"/>
            <a:t> mld. Kč</a:t>
          </a:r>
          <a:endParaRPr lang="cs-CZ" sz="1900" b="1" dirty="0"/>
        </a:p>
      </dgm:t>
    </dgm:pt>
    <dgm:pt modelId="{4338A85D-5EA2-41F8-A994-C93F5BDB676C}" type="parTrans" cxnId="{EB40C454-7E02-4C03-823B-5D67DA882789}">
      <dgm:prSet/>
      <dgm:spPr/>
      <dgm:t>
        <a:bodyPr/>
        <a:lstStyle/>
        <a:p>
          <a:endParaRPr lang="cs-CZ"/>
        </a:p>
      </dgm:t>
    </dgm:pt>
    <dgm:pt modelId="{A2958270-A4EC-4BE4-BF00-3B2A5E6C0CA5}" type="sibTrans" cxnId="{EB40C454-7E02-4C03-823B-5D67DA882789}">
      <dgm:prSet/>
      <dgm:spPr>
        <a:solidFill>
          <a:schemeClr val="accent3"/>
        </a:solidFill>
        <a:effectLst/>
      </dgm:spPr>
      <dgm:t>
        <a:bodyPr/>
        <a:lstStyle/>
        <a:p>
          <a:endParaRPr lang="cs-CZ"/>
        </a:p>
      </dgm:t>
    </dgm:pt>
    <dgm:pt modelId="{3B6F1F35-D48E-4566-AAF9-2FC2113BF687}">
      <dgm:prSet phldrT="[Text]" custT="1"/>
      <dgm:spPr>
        <a:solidFill>
          <a:schemeClr val="accent1"/>
        </a:solidFill>
        <a:ln>
          <a:noFill/>
        </a:ln>
        <a:effectLst/>
      </dgm:spPr>
      <dgm:t>
        <a:bodyPr/>
        <a:lstStyle/>
        <a:p>
          <a:r>
            <a:rPr lang="cs-CZ" sz="3200" b="1" dirty="0" smtClean="0"/>
            <a:t>8 %</a:t>
          </a:r>
          <a:endParaRPr lang="cs-CZ" sz="3200" b="1" dirty="0"/>
        </a:p>
      </dgm:t>
    </dgm:pt>
    <dgm:pt modelId="{D2787BE2-8B50-4E10-BE05-BB239FEEB883}" type="parTrans" cxnId="{4859CBE9-1C01-4AE8-BF22-8FAA36B57CAE}">
      <dgm:prSet/>
      <dgm:spPr/>
      <dgm:t>
        <a:bodyPr/>
        <a:lstStyle/>
        <a:p>
          <a:endParaRPr lang="cs-CZ"/>
        </a:p>
      </dgm:t>
    </dgm:pt>
    <dgm:pt modelId="{D7D63BFD-1E6E-4C7D-A172-CDDA999D7CB6}" type="sibTrans" cxnId="{4859CBE9-1C01-4AE8-BF22-8FAA36B57CAE}">
      <dgm:prSet/>
      <dgm:spPr>
        <a:solidFill>
          <a:schemeClr val="accent1"/>
        </a:solidFill>
        <a:effectLst/>
      </dgm:spPr>
      <dgm:t>
        <a:bodyPr/>
        <a:lstStyle/>
        <a:p>
          <a:endParaRPr lang="cs-CZ"/>
        </a:p>
      </dgm:t>
    </dgm:pt>
    <dgm:pt modelId="{814AF38E-37B0-4BFF-9DC9-4B4BC0BDF0BB}">
      <dgm:prSet phldrT="[Text]" custT="1"/>
      <dgm:spPr>
        <a:ln>
          <a:noFill/>
        </a:ln>
        <a:effectLst/>
      </dgm:spPr>
      <dgm:t>
        <a:bodyPr/>
        <a:lstStyle/>
        <a:p>
          <a:r>
            <a:rPr lang="cs-CZ" sz="6000" b="1" dirty="0" smtClean="0"/>
            <a:t>50</a:t>
          </a:r>
          <a:r>
            <a:rPr lang="cs-CZ" sz="3900" b="1" dirty="0" smtClean="0"/>
            <a:t> mld. Kč</a:t>
          </a:r>
          <a:endParaRPr lang="cs-CZ" sz="3900" b="1" dirty="0"/>
        </a:p>
      </dgm:t>
    </dgm:pt>
    <dgm:pt modelId="{2BF4BB07-4E72-4958-A163-C12A289C7346}" type="parTrans" cxnId="{64086A27-9CE6-4D99-A64A-A53C5B6A6582}">
      <dgm:prSet/>
      <dgm:spPr/>
      <dgm:t>
        <a:bodyPr/>
        <a:lstStyle/>
        <a:p>
          <a:endParaRPr lang="cs-CZ"/>
        </a:p>
      </dgm:t>
    </dgm:pt>
    <dgm:pt modelId="{495E463E-287A-42DD-B268-61B686EC80A9}" type="sibTrans" cxnId="{64086A27-9CE6-4D99-A64A-A53C5B6A6582}">
      <dgm:prSet/>
      <dgm:spPr/>
      <dgm:t>
        <a:bodyPr/>
        <a:lstStyle/>
        <a:p>
          <a:endParaRPr lang="cs-CZ"/>
        </a:p>
      </dgm:t>
    </dgm:pt>
    <dgm:pt modelId="{4F98C1BB-E586-4CEE-AC1C-7DE8536ACB90}" type="pres">
      <dgm:prSet presAssocID="{17A63C4C-4F00-491E-8DC0-6A2DE97A6E9C}" presName="Name0" presStyleCnt="0">
        <dgm:presLayoutVars>
          <dgm:dir/>
          <dgm:resizeHandles val="exact"/>
        </dgm:presLayoutVars>
      </dgm:prSet>
      <dgm:spPr/>
    </dgm:pt>
    <dgm:pt modelId="{3D338995-04E9-4D36-9C68-E57F61633444}" type="pres">
      <dgm:prSet presAssocID="{17A63C4C-4F00-491E-8DC0-6A2DE97A6E9C}" presName="vNod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BB45F8F-C4A6-43D1-A2B4-583C4C43077E}" type="pres">
      <dgm:prSet presAssocID="{D0394959-AF87-461B-9C6B-9BA5B317386F}" presName="node" presStyleLbl="node1" presStyleIdx="0" presStyleCnt="3" custScaleX="93071" custScaleY="77986" custLinFactNeighborX="-1547" custLinFactNeighborY="8574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302FEC-C178-41B3-B922-460B69DF05A0}" type="pres">
      <dgm:prSet presAssocID="{A2958270-A4EC-4BE4-BF00-3B2A5E6C0CA5}" presName="spacerT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8BBC904-7E0B-4874-A019-ACB26C4C69B7}" type="pres">
      <dgm:prSet presAssocID="{A2958270-A4EC-4BE4-BF00-3B2A5E6C0CA5}" presName="sibTrans" presStyleLbl="sibTrans2D1" presStyleIdx="0" presStyleCnt="2"/>
      <dgm:spPr/>
      <dgm:t>
        <a:bodyPr/>
        <a:lstStyle/>
        <a:p>
          <a:endParaRPr lang="cs-CZ"/>
        </a:p>
      </dgm:t>
    </dgm:pt>
    <dgm:pt modelId="{810F7C19-1339-4619-99C1-569D02D1F6DB}" type="pres">
      <dgm:prSet presAssocID="{A2958270-A4EC-4BE4-BF00-3B2A5E6C0CA5}" presName="spacerB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60DF7CE-7F2A-4AAA-B0A8-03278F3EC577}" type="pres">
      <dgm:prSet presAssocID="{3B6F1F35-D48E-4566-AAF9-2FC2113BF687}" presName="node" presStyleLbl="node1" presStyleIdx="1" presStyleCnt="3" custScaleX="92493" custScaleY="78947" custLinFactY="-333" custLinFactNeighborX="-1547" custLinFactNeighborY="-10000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9D5BE8-B052-4B65-A83F-FC70C18BC7AD}" type="pres">
      <dgm:prSet presAssocID="{17A63C4C-4F00-491E-8DC0-6A2DE97A6E9C}" presName="sibTransLast" presStyleLbl="sibTrans2D1" presStyleIdx="1" presStyleCnt="2" custScaleX="157546"/>
      <dgm:spPr/>
      <dgm:t>
        <a:bodyPr/>
        <a:lstStyle/>
        <a:p>
          <a:endParaRPr lang="cs-CZ"/>
        </a:p>
      </dgm:t>
    </dgm:pt>
    <dgm:pt modelId="{AEDC32B6-EAC5-4E3D-92DA-3E6299922AE5}" type="pres">
      <dgm:prSet presAssocID="{17A63C4C-4F00-491E-8DC0-6A2DE97A6E9C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2A5CA965-73DC-4639-BF3C-AD0CD8C15EAE}" type="pres">
      <dgm:prSet presAssocID="{17A63C4C-4F00-491E-8DC0-6A2DE97A6E9C}" presName="lastNode" presStyleLbl="node1" presStyleIdx="2" presStyleCnt="3" custScaleX="111585" custScaleY="9568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E28644-5869-4C8D-B163-8358CF7279F8}" type="presOf" srcId="{D7D63BFD-1E6E-4C7D-A172-CDDA999D7CB6}" destId="{529D5BE8-B052-4B65-A83F-FC70C18BC7AD}" srcOrd="0" destOrd="0" presId="urn:microsoft.com/office/officeart/2005/8/layout/equation2"/>
    <dgm:cxn modelId="{DFA32504-39AF-47F1-9BFF-A4DD34749A2C}" type="presOf" srcId="{17A63C4C-4F00-491E-8DC0-6A2DE97A6E9C}" destId="{4F98C1BB-E586-4CEE-AC1C-7DE8536ACB90}" srcOrd="0" destOrd="0" presId="urn:microsoft.com/office/officeart/2005/8/layout/equation2"/>
    <dgm:cxn modelId="{DFC249A8-2CCE-4E21-AB83-16FB0F95CF77}" type="presOf" srcId="{A2958270-A4EC-4BE4-BF00-3B2A5E6C0CA5}" destId="{98BBC904-7E0B-4874-A019-ACB26C4C69B7}" srcOrd="0" destOrd="0" presId="urn:microsoft.com/office/officeart/2005/8/layout/equation2"/>
    <dgm:cxn modelId="{EB40C454-7E02-4C03-823B-5D67DA882789}" srcId="{17A63C4C-4F00-491E-8DC0-6A2DE97A6E9C}" destId="{D0394959-AF87-461B-9C6B-9BA5B317386F}" srcOrd="0" destOrd="0" parTransId="{4338A85D-5EA2-41F8-A994-C93F5BDB676C}" sibTransId="{A2958270-A4EC-4BE4-BF00-3B2A5E6C0CA5}"/>
    <dgm:cxn modelId="{64086A27-9CE6-4D99-A64A-A53C5B6A6582}" srcId="{17A63C4C-4F00-491E-8DC0-6A2DE97A6E9C}" destId="{814AF38E-37B0-4BFF-9DC9-4B4BC0BDF0BB}" srcOrd="2" destOrd="0" parTransId="{2BF4BB07-4E72-4958-A163-C12A289C7346}" sibTransId="{495E463E-287A-42DD-B268-61B686EC80A9}"/>
    <dgm:cxn modelId="{5FC9F746-1426-4A47-AF3F-F01D06B40695}" type="presOf" srcId="{D0394959-AF87-461B-9C6B-9BA5B317386F}" destId="{ABB45F8F-C4A6-43D1-A2B4-583C4C43077E}" srcOrd="0" destOrd="0" presId="urn:microsoft.com/office/officeart/2005/8/layout/equation2"/>
    <dgm:cxn modelId="{BA50EE6D-F117-478D-B932-F217AD457B9B}" type="presOf" srcId="{D7D63BFD-1E6E-4C7D-A172-CDDA999D7CB6}" destId="{AEDC32B6-EAC5-4E3D-92DA-3E6299922AE5}" srcOrd="1" destOrd="0" presId="urn:microsoft.com/office/officeart/2005/8/layout/equation2"/>
    <dgm:cxn modelId="{70055F63-F754-409B-976D-36D4E1751CAF}" type="presOf" srcId="{814AF38E-37B0-4BFF-9DC9-4B4BC0BDF0BB}" destId="{2A5CA965-73DC-4639-BF3C-AD0CD8C15EAE}" srcOrd="0" destOrd="0" presId="urn:microsoft.com/office/officeart/2005/8/layout/equation2"/>
    <dgm:cxn modelId="{4859CBE9-1C01-4AE8-BF22-8FAA36B57CAE}" srcId="{17A63C4C-4F00-491E-8DC0-6A2DE97A6E9C}" destId="{3B6F1F35-D48E-4566-AAF9-2FC2113BF687}" srcOrd="1" destOrd="0" parTransId="{D2787BE2-8B50-4E10-BE05-BB239FEEB883}" sibTransId="{D7D63BFD-1E6E-4C7D-A172-CDDA999D7CB6}"/>
    <dgm:cxn modelId="{17588388-B2D2-424E-8B24-2CE79C540F2F}" type="presOf" srcId="{3B6F1F35-D48E-4566-AAF9-2FC2113BF687}" destId="{760DF7CE-7F2A-4AAA-B0A8-03278F3EC577}" srcOrd="0" destOrd="0" presId="urn:microsoft.com/office/officeart/2005/8/layout/equation2"/>
    <dgm:cxn modelId="{B6943006-CF25-4414-A729-AD24E9712977}" type="presParOf" srcId="{4F98C1BB-E586-4CEE-AC1C-7DE8536ACB90}" destId="{3D338995-04E9-4D36-9C68-E57F61633444}" srcOrd="0" destOrd="0" presId="urn:microsoft.com/office/officeart/2005/8/layout/equation2"/>
    <dgm:cxn modelId="{DBCD700B-A6DC-4CAC-90C5-F5E2ED504548}" type="presParOf" srcId="{3D338995-04E9-4D36-9C68-E57F61633444}" destId="{ABB45F8F-C4A6-43D1-A2B4-583C4C43077E}" srcOrd="0" destOrd="0" presId="urn:microsoft.com/office/officeart/2005/8/layout/equation2"/>
    <dgm:cxn modelId="{783388A7-FC02-43D6-BDB3-7D81F09609C5}" type="presParOf" srcId="{3D338995-04E9-4D36-9C68-E57F61633444}" destId="{02302FEC-C178-41B3-B922-460B69DF05A0}" srcOrd="1" destOrd="0" presId="urn:microsoft.com/office/officeart/2005/8/layout/equation2"/>
    <dgm:cxn modelId="{3C9A7874-B49F-4682-96A9-FC20EE0FA1E5}" type="presParOf" srcId="{3D338995-04E9-4D36-9C68-E57F61633444}" destId="{98BBC904-7E0B-4874-A019-ACB26C4C69B7}" srcOrd="2" destOrd="0" presId="urn:microsoft.com/office/officeart/2005/8/layout/equation2"/>
    <dgm:cxn modelId="{39DC872A-8481-418B-BD79-31AEBF619C87}" type="presParOf" srcId="{3D338995-04E9-4D36-9C68-E57F61633444}" destId="{810F7C19-1339-4619-99C1-569D02D1F6DB}" srcOrd="3" destOrd="0" presId="urn:microsoft.com/office/officeart/2005/8/layout/equation2"/>
    <dgm:cxn modelId="{F17101A5-4F72-45B1-9955-7A25F6302564}" type="presParOf" srcId="{3D338995-04E9-4D36-9C68-E57F61633444}" destId="{760DF7CE-7F2A-4AAA-B0A8-03278F3EC577}" srcOrd="4" destOrd="0" presId="urn:microsoft.com/office/officeart/2005/8/layout/equation2"/>
    <dgm:cxn modelId="{B7137CE6-E879-4AF2-A7FF-AB67C61BB406}" type="presParOf" srcId="{4F98C1BB-E586-4CEE-AC1C-7DE8536ACB90}" destId="{529D5BE8-B052-4B65-A83F-FC70C18BC7AD}" srcOrd="1" destOrd="0" presId="urn:microsoft.com/office/officeart/2005/8/layout/equation2"/>
    <dgm:cxn modelId="{E6325880-7562-47B5-BC7D-CFEA2E3336B3}" type="presParOf" srcId="{529D5BE8-B052-4B65-A83F-FC70C18BC7AD}" destId="{AEDC32B6-EAC5-4E3D-92DA-3E6299922AE5}" srcOrd="0" destOrd="0" presId="urn:microsoft.com/office/officeart/2005/8/layout/equation2"/>
    <dgm:cxn modelId="{51B33696-9D31-4F18-B94C-D7B93A6FC4B4}" type="presParOf" srcId="{4F98C1BB-E586-4CEE-AC1C-7DE8536ACB90}" destId="{2A5CA965-73DC-4639-BF3C-AD0CD8C15EAE}" srcOrd="2" destOrd="0" presId="urn:microsoft.com/office/officeart/2005/8/layout/equation2"/>
  </dgm:cxnLst>
  <dgm:bg>
    <a:effectLst>
      <a:glow rad="101600">
        <a:schemeClr val="accent1">
          <a:satMod val="175000"/>
          <a:alpha val="40000"/>
        </a:schemeClr>
      </a:glow>
    </a:effectLst>
  </dgm:bg>
  <dgm:whole>
    <a:ln w="28575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350CB5-C480-43B2-8321-BCA5F37BBE17}">
      <dsp:nvSpPr>
        <dsp:cNvPr id="0" name=""/>
        <dsp:cNvSpPr/>
      </dsp:nvSpPr>
      <dsp:spPr>
        <a:xfrm>
          <a:off x="0" y="0"/>
          <a:ext cx="7464828" cy="1346662"/>
        </a:xfrm>
        <a:prstGeom prst="trapezoid">
          <a:avLst>
            <a:gd name="adj" fmla="val 27716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3900" kern="1200" dirty="0" smtClean="0"/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b="1" kern="1200" dirty="0" smtClean="0">
              <a:solidFill>
                <a:schemeClr val="bg2"/>
              </a:solidFill>
            </a:rPr>
            <a:t>EGAP 2020</a:t>
          </a:r>
          <a:endParaRPr lang="cs-CZ" sz="3900" b="1" kern="1200" dirty="0">
            <a:solidFill>
              <a:schemeClr val="bg2"/>
            </a:solidFill>
          </a:endParaRPr>
        </a:p>
      </dsp:txBody>
      <dsp:txXfrm>
        <a:off x="0" y="0"/>
        <a:ext cx="7464828" cy="1346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E38409-2232-4D75-8AF6-841661D319A6}">
      <dsp:nvSpPr>
        <dsp:cNvPr id="0" name=""/>
        <dsp:cNvSpPr/>
      </dsp:nvSpPr>
      <dsp:spPr>
        <a:xfrm rot="21267164">
          <a:off x="191525" y="32193"/>
          <a:ext cx="8057803" cy="4483311"/>
        </a:xfrm>
        <a:prstGeom prst="swooshArrow">
          <a:avLst>
            <a:gd name="adj1" fmla="val 25000"/>
            <a:gd name="adj2" fmla="val 25000"/>
          </a:avLst>
        </a:prstGeom>
        <a:solidFill>
          <a:srgbClr val="FAF0F3"/>
        </a:solidFill>
        <a:ln w="76200">
          <a:solidFill>
            <a:schemeClr val="accent2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E10A8-7757-4D0F-A4B5-308973814B46}">
      <dsp:nvSpPr>
        <dsp:cNvPr id="0" name=""/>
        <dsp:cNvSpPr/>
      </dsp:nvSpPr>
      <dsp:spPr>
        <a:xfrm>
          <a:off x="860089" y="3962794"/>
          <a:ext cx="185329" cy="18532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B4F6E-2841-4E51-B264-8E765B10F76A}">
      <dsp:nvSpPr>
        <dsp:cNvPr id="0" name=""/>
        <dsp:cNvSpPr/>
      </dsp:nvSpPr>
      <dsp:spPr>
        <a:xfrm>
          <a:off x="880823" y="4240509"/>
          <a:ext cx="3225121" cy="404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202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Vydefinování produktu.</a:t>
          </a:r>
          <a:br>
            <a:rPr lang="cs-CZ" sz="1600" kern="1200" dirty="0" smtClean="0"/>
          </a:br>
          <a:r>
            <a:rPr lang="cs-CZ" sz="1600" kern="1200" dirty="0" smtClean="0"/>
            <a:t>Úprava zákona 58/1995 Sb. </a:t>
          </a:r>
          <a:br>
            <a:rPr lang="cs-CZ" sz="1600" kern="1200" dirty="0" smtClean="0"/>
          </a:br>
          <a:r>
            <a:rPr lang="cs-CZ" sz="1600" kern="1200" dirty="0" smtClean="0"/>
            <a:t>a nové Nařízení 215/2020 Sb. </a:t>
          </a:r>
          <a:endParaRPr lang="cs-CZ" sz="1600" kern="1200" dirty="0"/>
        </a:p>
      </dsp:txBody>
      <dsp:txXfrm>
        <a:off x="880823" y="4240509"/>
        <a:ext cx="3225121" cy="404994"/>
      </dsp:txXfrm>
    </dsp:sp>
    <dsp:sp modelId="{03807944-4F18-4461-BA84-B507C2684127}">
      <dsp:nvSpPr>
        <dsp:cNvPr id="0" name=""/>
        <dsp:cNvSpPr/>
      </dsp:nvSpPr>
      <dsp:spPr>
        <a:xfrm>
          <a:off x="1798362" y="2864126"/>
          <a:ext cx="290080" cy="29008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7928DE-B3FB-4B12-8422-2C7F21878A5C}">
      <dsp:nvSpPr>
        <dsp:cNvPr id="0" name=""/>
        <dsp:cNvSpPr/>
      </dsp:nvSpPr>
      <dsp:spPr>
        <a:xfrm>
          <a:off x="1728659" y="3435154"/>
          <a:ext cx="3019728" cy="546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70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Schválení Zákona a Nařízení, podpis prezidenta. Finalizace notifikace na EK</a:t>
          </a:r>
          <a:endParaRPr lang="cs-CZ" sz="1600" kern="1200" dirty="0"/>
        </a:p>
      </dsp:txBody>
      <dsp:txXfrm>
        <a:off x="1728659" y="3435154"/>
        <a:ext cx="3019728" cy="546525"/>
      </dsp:txXfrm>
    </dsp:sp>
    <dsp:sp modelId="{0F6592E1-F498-450F-91B1-0D00EE0DF89C}">
      <dsp:nvSpPr>
        <dsp:cNvPr id="0" name=""/>
        <dsp:cNvSpPr/>
      </dsp:nvSpPr>
      <dsp:spPr>
        <a:xfrm>
          <a:off x="3046654" y="2031456"/>
          <a:ext cx="386774" cy="3867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F4BCF-C56E-4150-A348-99E9596E9793}">
      <dsp:nvSpPr>
        <dsp:cNvPr id="0" name=""/>
        <dsp:cNvSpPr/>
      </dsp:nvSpPr>
      <dsp:spPr>
        <a:xfrm>
          <a:off x="3275599" y="2607811"/>
          <a:ext cx="3492320" cy="535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494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 smtClean="0"/>
            <a:t>Notifikace EK, finalizace dokumentace. Přijetí prvotního vkladu ve výši 4 mld. Kč</a:t>
          </a:r>
          <a:endParaRPr lang="cs-CZ" sz="1600" kern="1200" dirty="0"/>
        </a:p>
      </dsp:txBody>
      <dsp:txXfrm>
        <a:off x="3275599" y="2607811"/>
        <a:ext cx="3492320" cy="535210"/>
      </dsp:txXfrm>
    </dsp:sp>
    <dsp:sp modelId="{9812BC4F-92A3-4763-9A8C-1DDEDBC13B8C}">
      <dsp:nvSpPr>
        <dsp:cNvPr id="0" name=""/>
        <dsp:cNvSpPr/>
      </dsp:nvSpPr>
      <dsp:spPr>
        <a:xfrm>
          <a:off x="4601665" y="1205343"/>
          <a:ext cx="499583" cy="4995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5B5E85-3143-4856-A53E-B718A8D94244}">
      <dsp:nvSpPr>
        <dsp:cNvPr id="0" name=""/>
        <dsp:cNvSpPr/>
      </dsp:nvSpPr>
      <dsp:spPr>
        <a:xfrm>
          <a:off x="5026207" y="1523717"/>
          <a:ext cx="1611560" cy="3374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719" tIns="0" rIns="0" bIns="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/>
        </a:p>
      </dsp:txBody>
      <dsp:txXfrm>
        <a:off x="5026207" y="1523717"/>
        <a:ext cx="1611560" cy="3374205"/>
      </dsp:txXfrm>
    </dsp:sp>
    <dsp:sp modelId="{BEC60D22-524D-4F03-8E54-EEDE4CDAC112}">
      <dsp:nvSpPr>
        <dsp:cNvPr id="0" name=""/>
        <dsp:cNvSpPr/>
      </dsp:nvSpPr>
      <dsp:spPr>
        <a:xfrm>
          <a:off x="6406114" y="658463"/>
          <a:ext cx="636566" cy="6365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39EBA-A4AE-44ED-AF38-3F3F18707DEC}">
      <dsp:nvSpPr>
        <dsp:cNvPr id="0" name=""/>
        <dsp:cNvSpPr/>
      </dsp:nvSpPr>
      <dsp:spPr>
        <a:xfrm>
          <a:off x="4603228" y="176302"/>
          <a:ext cx="1951648" cy="359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7303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A7C54C"/>
              </a:solidFill>
            </a:rPr>
            <a:t>Červenec</a:t>
          </a:r>
        </a:p>
      </dsp:txBody>
      <dsp:txXfrm>
        <a:off x="4603228" y="176302"/>
        <a:ext cx="1951648" cy="3592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5F8F-C4A6-43D1-A2B4-583C4C43077E}">
      <dsp:nvSpPr>
        <dsp:cNvPr id="0" name=""/>
        <dsp:cNvSpPr/>
      </dsp:nvSpPr>
      <dsp:spPr>
        <a:xfrm>
          <a:off x="1160642" y="91047"/>
          <a:ext cx="1208956" cy="1013007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b="1" kern="1200" dirty="0" smtClean="0"/>
            <a:t>4,0</a:t>
          </a:r>
          <a:r>
            <a:rPr lang="cs-CZ" sz="1900" b="1" kern="1200" dirty="0" smtClean="0"/>
            <a:t> mld. Kč</a:t>
          </a:r>
          <a:endParaRPr lang="cs-CZ" sz="1900" b="1" kern="1200" dirty="0"/>
        </a:p>
      </dsp:txBody>
      <dsp:txXfrm>
        <a:off x="1337690" y="239398"/>
        <a:ext cx="854860" cy="716305"/>
      </dsp:txXfrm>
    </dsp:sp>
    <dsp:sp modelId="{98BBC904-7E0B-4874-A019-ACB26C4C69B7}">
      <dsp:nvSpPr>
        <dsp:cNvPr id="0" name=""/>
        <dsp:cNvSpPr/>
      </dsp:nvSpPr>
      <dsp:spPr>
        <a:xfrm>
          <a:off x="1408516" y="1119094"/>
          <a:ext cx="753397" cy="753397"/>
        </a:xfrm>
        <a:prstGeom prst="mathPlus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300" kern="1200"/>
        </a:p>
      </dsp:txBody>
      <dsp:txXfrm>
        <a:off x="1508379" y="1407193"/>
        <a:ext cx="553671" cy="177199"/>
      </dsp:txXfrm>
    </dsp:sp>
    <dsp:sp modelId="{760DF7CE-7F2A-4AAA-B0A8-03278F3EC577}">
      <dsp:nvSpPr>
        <dsp:cNvPr id="0" name=""/>
        <dsp:cNvSpPr/>
      </dsp:nvSpPr>
      <dsp:spPr>
        <a:xfrm>
          <a:off x="1164396" y="1868166"/>
          <a:ext cx="1201448" cy="1025490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b="1" kern="1200" dirty="0" smtClean="0"/>
            <a:t>8 %</a:t>
          </a:r>
          <a:endParaRPr lang="cs-CZ" sz="3200" b="1" kern="1200" dirty="0"/>
        </a:p>
      </dsp:txBody>
      <dsp:txXfrm>
        <a:off x="1340344" y="2018346"/>
        <a:ext cx="849552" cy="725130"/>
      </dsp:txXfrm>
    </dsp:sp>
    <dsp:sp modelId="{529D5BE8-B052-4B65-A83F-FC70C18BC7AD}">
      <dsp:nvSpPr>
        <dsp:cNvPr id="0" name=""/>
        <dsp:cNvSpPr/>
      </dsp:nvSpPr>
      <dsp:spPr>
        <a:xfrm rot="11666">
          <a:off x="2447548" y="1254193"/>
          <a:ext cx="667567" cy="4832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2200" kern="1200"/>
        </a:p>
      </dsp:txBody>
      <dsp:txXfrm>
        <a:off x="2447548" y="1350590"/>
        <a:ext cx="522603" cy="289927"/>
      </dsp:txXfrm>
    </dsp:sp>
    <dsp:sp modelId="{2A5CA965-73DC-4639-BF3C-AD0CD8C15EAE}">
      <dsp:nvSpPr>
        <dsp:cNvPr id="0" name=""/>
        <dsp:cNvSpPr/>
      </dsp:nvSpPr>
      <dsp:spPr>
        <a:xfrm>
          <a:off x="3169069" y="259137"/>
          <a:ext cx="2898891" cy="2485795"/>
        </a:xfrm>
        <a:prstGeom prst="ellipse">
          <a:avLst/>
        </a:prstGeom>
        <a:solidFill>
          <a:schemeClr val="accent2">
            <a:hueOff val="-15774115"/>
            <a:satOff val="-15887"/>
            <a:lumOff val="98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000" b="1" kern="1200" dirty="0" smtClean="0"/>
            <a:t>50</a:t>
          </a:r>
          <a:r>
            <a:rPr lang="cs-CZ" sz="3900" b="1" kern="1200" dirty="0" smtClean="0"/>
            <a:t> mld. Kč</a:t>
          </a:r>
          <a:endParaRPr lang="cs-CZ" sz="3900" b="1" kern="1200" dirty="0"/>
        </a:p>
      </dsp:txBody>
      <dsp:txXfrm>
        <a:off x="3593602" y="623173"/>
        <a:ext cx="2049825" cy="17577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309E8E0-A6A9-4B00-BBC5-0F79D2DC3847}" type="datetimeFigureOut">
              <a:rPr lang="en-US" altLang="cs-CZ"/>
              <a:pPr>
                <a:defRPr/>
              </a:pPr>
              <a:t>7/29/2020</a:t>
            </a:fld>
            <a:endParaRPr lang="en-US" alt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E5759A-664B-41D1-BA11-6D64E4BF4D4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30016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14421" y="0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62E39A6-C2EE-4351-8FC4-F4AF2A1CE671}" type="datetimeFigureOut">
              <a:rPr lang="en-US" altLang="cs-CZ"/>
              <a:pPr>
                <a:defRPr/>
              </a:pPr>
              <a:t>7/29/2020</a:t>
            </a:fld>
            <a:endParaRPr lang="en-US" alt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3416" y="4686499"/>
            <a:ext cx="5388931" cy="4439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ga-IE" noProof="0" smtClean="0"/>
              <a:t>Click to edit Master text styles</a:t>
            </a:r>
          </a:p>
          <a:p>
            <a:pPr lvl="1"/>
            <a:r>
              <a:rPr lang="ga-IE" noProof="0" smtClean="0"/>
              <a:t>Second level</a:t>
            </a:r>
          </a:p>
          <a:p>
            <a:pPr lvl="2"/>
            <a:r>
              <a:rPr lang="ga-IE" noProof="0" smtClean="0"/>
              <a:t>Third level</a:t>
            </a:r>
          </a:p>
          <a:p>
            <a:pPr lvl="3"/>
            <a:r>
              <a:rPr lang="ga-IE" noProof="0" smtClean="0"/>
              <a:t>Fourth level</a:t>
            </a:r>
          </a:p>
          <a:p>
            <a:pPr lvl="4"/>
            <a:r>
              <a:rPr lang="ga-IE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371417"/>
            <a:ext cx="2919739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14421" y="9371417"/>
            <a:ext cx="2919738" cy="49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 defTabSz="452438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3055BC-144E-4EA1-8FAE-EFD2BCE4ED0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19894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3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0170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3055BC-144E-4EA1-8FAE-EFD2BCE4ED0D}" type="slidenum">
              <a:rPr lang="en-US" altLang="cs-CZ" smtClean="0"/>
              <a:pPr>
                <a:defRPr/>
              </a:pPr>
              <a:t>4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671608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00AFD4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A7C54C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7999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3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2556000"/>
            <a:ext cx="7704000" cy="540000"/>
          </a:xfrm>
        </p:spPr>
        <p:txBody>
          <a:bodyPr lIns="720000" rIns="720000" anchor="ctr" anchorCtr="0">
            <a:normAutofit/>
          </a:bodyPr>
          <a:lstStyle>
            <a:lvl1pPr algn="ctr">
              <a:lnSpc>
                <a:spcPct val="100000"/>
              </a:lnSpc>
              <a:defRPr sz="3200" b="1" cap="none" spc="100" baseline="0">
                <a:solidFill>
                  <a:srgbClr val="D7357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cs-CZ" dirty="0" smtClean="0"/>
              <a:t>Ilustrační nadpis</a:t>
            </a:r>
            <a:endParaRPr lang="en-US" dirty="0"/>
          </a:p>
        </p:txBody>
      </p:sp>
      <p:sp>
        <p:nvSpPr>
          <p:cNvPr id="13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3168000"/>
            <a:ext cx="7704000" cy="10800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sp>
        <p:nvSpPr>
          <p:cNvPr id="14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4356000"/>
            <a:ext cx="7704000" cy="252000"/>
          </a:xfrm>
        </p:spPr>
        <p:txBody>
          <a:bodyPr anchor="b" anchorCtr="0">
            <a:noAutofit/>
          </a:bodyPr>
          <a:lstStyle>
            <a:lvl1pPr marL="0" indent="0" algn="ctr">
              <a:buFontTx/>
              <a:buNone/>
              <a:defRPr sz="1800" b="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pPr lvl="0"/>
            <a:r>
              <a:rPr lang="cs-CZ" dirty="0" smtClean="0"/>
              <a:t>V Praze 4. 10. 2017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828" y="5751294"/>
            <a:ext cx="1618488" cy="71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FD4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00AFD4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7C5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A7C54C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3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lis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73571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text 5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580084"/>
            <a:ext cx="7704000" cy="3321100"/>
          </a:xfrm>
        </p:spPr>
        <p:txBody>
          <a:bodyPr lIns="720000" rIns="720000" anchor="ctr" anchorCtr="0">
            <a:normAutofit/>
          </a:bodyPr>
          <a:lstStyle>
            <a:lvl1pPr marL="0" indent="0" algn="ctr">
              <a:lnSpc>
                <a:spcPts val="4900"/>
              </a:lnSpc>
              <a:buFontTx/>
              <a:buNone/>
              <a:defRPr sz="4000" b="1" cap="all" spc="200" baseline="0">
                <a:solidFill>
                  <a:srgbClr val="D73571"/>
                </a:solidFill>
                <a:latin typeface="+mn-lt"/>
              </a:defRPr>
            </a:lvl1pPr>
            <a:lvl2pPr marL="180000" indent="0">
              <a:buFontTx/>
              <a:buNone/>
              <a:defRPr/>
            </a:lvl2pPr>
            <a:lvl3pPr marL="360000" indent="0">
              <a:buFontTx/>
              <a:buNone/>
              <a:defRPr/>
            </a:lvl3pPr>
            <a:lvl4pPr marL="540000" indent="0">
              <a:buFontTx/>
              <a:buNone/>
              <a:defRPr/>
            </a:lvl4pPr>
            <a:lvl5pPr marL="720000" indent="0">
              <a:buFontTx/>
              <a:buNone/>
              <a:defRPr/>
            </a:lvl5pPr>
          </a:lstStyle>
          <a:p>
            <a:pPr lvl="0"/>
            <a:r>
              <a:rPr lang="cs-CZ" dirty="0" smtClean="0"/>
              <a:t>Ilustrační nadpis </a:t>
            </a:r>
          </a:p>
          <a:p>
            <a:pPr lvl="0"/>
            <a:r>
              <a:rPr lang="cs-CZ" dirty="0" smtClean="0"/>
              <a:t>prezentace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470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68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7668000" cy="900000"/>
          </a:xfrm>
        </p:spPr>
        <p:txBody>
          <a:bodyPr anchor="t" anchorCtr="0"/>
          <a:lstStyle>
            <a:lvl1pPr>
              <a:defRPr b="1" baseline="0">
                <a:solidFill>
                  <a:srgbClr val="414042"/>
                </a:solidFill>
              </a:defRPr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668000" cy="4500000"/>
          </a:xfrm>
        </p:spPr>
        <p:txBody>
          <a:bodyPr/>
          <a:lstStyle>
            <a:lvl1pPr>
              <a:defRPr>
                <a:solidFill>
                  <a:srgbClr val="414042"/>
                </a:solidFill>
              </a:defRPr>
            </a:lvl1pPr>
            <a:lvl2pPr>
              <a:defRPr>
                <a:solidFill>
                  <a:srgbClr val="414042"/>
                </a:solidFill>
              </a:defRPr>
            </a:lvl2pPr>
            <a:lvl3pPr>
              <a:defRPr>
                <a:solidFill>
                  <a:srgbClr val="414042"/>
                </a:solidFill>
              </a:defRPr>
            </a:lvl3pPr>
            <a:lvl4pPr>
              <a:defRPr>
                <a:solidFill>
                  <a:srgbClr val="414042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chemeClr val="bg1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2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92000" y="288000"/>
            <a:ext cx="6903590" cy="900000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6903590" cy="45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7" name="Zástupný symbol pro zápatí 4"/>
          <p:cNvSpPr txBox="1">
            <a:spLocks/>
          </p:cNvSpPr>
          <p:nvPr userDrawn="1"/>
        </p:nvSpPr>
        <p:spPr>
          <a:xfrm>
            <a:off x="8640000" y="6278307"/>
            <a:ext cx="388145" cy="388144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zo Sans" panose="020B0603030303020204" pitchFamily="34" charset="-18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fld id="{36BBB62A-E330-4CD4-9FF5-BE893097C045}" type="slidenum">
              <a:rPr lang="cs-CZ" sz="900" b="1" smtClean="0">
                <a:solidFill>
                  <a:srgbClr val="414042"/>
                </a:solidFill>
                <a:latin typeface="+mn-lt"/>
              </a:rPr>
              <a:pPr algn="ctr"/>
              <a:t>‹#›</a:t>
            </a:fld>
            <a:endParaRPr lang="cs-CZ" sz="900" b="1" dirty="0">
              <a:solidFill>
                <a:srgbClr val="414042"/>
              </a:solidFill>
              <a:latin typeface="+mn-lt"/>
            </a:endParaRP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6" y="6062926"/>
            <a:ext cx="1148400" cy="5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30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80000" y="1477670"/>
            <a:ext cx="7559999" cy="4919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cs-CZ" dirty="0" smtClean="0"/>
              <a:t>Ilustrační nadpis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80000" y="2340000"/>
            <a:ext cx="7560000" cy="344632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  <a:endParaRPr lang="cs-CZ" dirty="0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17209" y="5877499"/>
            <a:ext cx="28934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fld id="{2B1C6FFC-D040-034F-8B69-20295064E64D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861878" y="1008000"/>
            <a:ext cx="7778121" cy="23114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300" cap="all" baseline="0">
                <a:solidFill>
                  <a:srgbClr val="414042"/>
                </a:solidFill>
                <a:latin typeface="+mj-lt"/>
              </a:defRPr>
            </a:lvl1pPr>
          </a:lstStyle>
          <a:p>
            <a:r>
              <a:rPr lang="cs-CZ" dirty="0" smtClean="0"/>
              <a:t>kapitola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73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02" r:id="rId1"/>
    <p:sldLayoutId id="2147485334" r:id="rId2"/>
    <p:sldLayoutId id="2147485335" r:id="rId3"/>
    <p:sldLayoutId id="2147485327" r:id="rId4"/>
    <p:sldLayoutId id="2147485328" r:id="rId5"/>
    <p:sldLayoutId id="2147485329" r:id="rId6"/>
    <p:sldLayoutId id="2147485332" r:id="rId7"/>
    <p:sldLayoutId id="2147485333" r:id="rId8"/>
    <p:sldLayoutId id="214748532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spc="200" baseline="0">
          <a:solidFill>
            <a:srgbClr val="414042"/>
          </a:solidFill>
          <a:latin typeface="+mj-lt"/>
          <a:ea typeface="Open Sans Light" panose="020B0306030504020204" pitchFamily="34" charset="0"/>
          <a:cs typeface="Open Sans Light" panose="020B0306030504020204" pitchFamily="34" charset="0"/>
        </a:defRPr>
      </a:lvl1pPr>
    </p:titleStyle>
    <p:bodyStyle>
      <a:lvl1pPr marL="144000" indent="-144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SzPct val="100000"/>
        <a:buFont typeface="Open Sans" panose="020B0606030504020204" pitchFamily="34" charset="0"/>
        <a:buChar char="›"/>
        <a:defRPr sz="28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1pPr>
      <a:lvl2pPr marL="360000" indent="-216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1"/>
        </a:buBlip>
        <a:defRPr sz="24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2pPr>
      <a:lvl3pPr marL="648000" indent="-252000" algn="l" defTabSz="914400" rtl="0" eaLnBrk="1" latinLnBrk="0" hangingPunct="1">
        <a:lnSpc>
          <a:spcPct val="90000"/>
        </a:lnSpc>
        <a:spcBef>
          <a:spcPts val="500"/>
        </a:spcBef>
        <a:buClr>
          <a:srgbClr val="404042"/>
        </a:buClr>
        <a:buFontTx/>
        <a:buBlip>
          <a:blip r:embed="rId12"/>
        </a:buBlip>
        <a:defRPr sz="22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000" kern="1200">
          <a:solidFill>
            <a:srgbClr val="414042"/>
          </a:solidFill>
          <a:latin typeface="+mn-lt"/>
          <a:ea typeface="Open Sans Light" panose="020B0306030504020204" pitchFamily="34" charset="0"/>
          <a:cs typeface="Open Sans Light" panose="020B0306030504020204" pitchFamily="34" charset="0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Open Sans Light" panose="020B0306030504020204" pitchFamily="34" charset="0"/>
        <a:buChar char="–"/>
        <a:defRPr sz="1000" kern="1200">
          <a:solidFill>
            <a:schemeClr val="tx1"/>
          </a:solidFill>
          <a:latin typeface="Azo Sans" panose="020B0603030303020204" pitchFamily="34" charset="-18"/>
          <a:ea typeface="Open Sans Light" panose="020B0306030504020204" pitchFamily="34" charset="0"/>
          <a:cs typeface="Open Sans Light" panose="020B03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9343" y="4190933"/>
            <a:ext cx="7704000" cy="540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  <a:latin typeface="Arial (Základní text)"/>
              </a:rPr>
              <a:t>Jan Procházka</a:t>
            </a:r>
            <a:endParaRPr lang="cs-CZ" sz="2400" dirty="0">
              <a:solidFill>
                <a:schemeClr val="tx1"/>
              </a:solidFill>
              <a:latin typeface="Arial (Základní text)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720001" y="2406770"/>
            <a:ext cx="7863282" cy="179429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3200" dirty="0"/>
              <a:t>EGAP a jeho Strategie restartu českého průmyslu a exportu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720000" y="4728979"/>
            <a:ext cx="7704000" cy="252000"/>
          </a:xfrm>
        </p:spPr>
        <p:txBody>
          <a:bodyPr/>
          <a:lstStyle/>
          <a:p>
            <a:r>
              <a:rPr lang="cs-CZ" dirty="0" smtClean="0"/>
              <a:t>29. </a:t>
            </a:r>
            <a:r>
              <a:rPr lang="cs-CZ" dirty="0"/>
              <a:t>7</a:t>
            </a:r>
            <a:r>
              <a:rPr lang="cs-CZ" smtClean="0"/>
              <a:t>. </a:t>
            </a:r>
            <a:r>
              <a:rPr lang="cs-CZ" dirty="0" smtClean="0"/>
              <a:t>2020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142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2019 vs.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999" y="1368000"/>
            <a:ext cx="8098001" cy="4500000"/>
          </a:xfrm>
        </p:spPr>
        <p:txBody>
          <a:bodyPr>
            <a:normAutofit/>
          </a:bodyPr>
          <a:lstStyle/>
          <a:p>
            <a:r>
              <a:rPr lang="cs-CZ" sz="2400" dirty="0"/>
              <a:t>Pojištění krátkodobých dodavatelských úvěrů </a:t>
            </a:r>
            <a:br>
              <a:rPr lang="cs-CZ" sz="2400" dirty="0"/>
            </a:br>
            <a:r>
              <a:rPr lang="cs-CZ" sz="2400" dirty="0"/>
              <a:t>(1. 4. – 27. 7.)</a:t>
            </a:r>
          </a:p>
          <a:p>
            <a:pPr lvl="1">
              <a:lnSpc>
                <a:spcPct val="100000"/>
              </a:lnSpc>
            </a:pPr>
            <a:r>
              <a:rPr lang="cs-CZ" sz="2200" dirty="0"/>
              <a:t>B – 2019 – 19 smluv 	</a:t>
            </a:r>
            <a:r>
              <a:rPr lang="cs-CZ" sz="2200" dirty="0" smtClean="0"/>
              <a:t>  2020 </a:t>
            </a:r>
            <a:r>
              <a:rPr lang="cs-CZ" sz="2000" dirty="0" smtClean="0"/>
              <a:t> </a:t>
            </a:r>
            <a:r>
              <a:rPr lang="cs-CZ" sz="2200" dirty="0"/>
              <a:t>– </a:t>
            </a:r>
            <a:r>
              <a:rPr lang="cs-CZ" sz="2200" b="1" dirty="0"/>
              <a:t>53 </a:t>
            </a:r>
            <a:r>
              <a:rPr lang="cs-CZ" sz="2200" dirty="0" smtClean="0"/>
              <a:t>smluv</a:t>
            </a:r>
            <a:endParaRPr lang="cs-CZ" sz="2200" dirty="0"/>
          </a:p>
          <a:p>
            <a:pPr lvl="1">
              <a:lnSpc>
                <a:spcPct val="100000"/>
              </a:lnSpc>
            </a:pPr>
            <a:r>
              <a:rPr lang="cs-CZ" sz="2200" dirty="0"/>
              <a:t>Bf – 2019 – 3 smlouvy  	  </a:t>
            </a:r>
            <a:r>
              <a:rPr lang="cs-CZ" sz="2200" dirty="0" smtClean="0"/>
              <a:t>2020 </a:t>
            </a:r>
            <a:r>
              <a:rPr lang="cs-CZ" sz="2200" dirty="0"/>
              <a:t>– </a:t>
            </a:r>
            <a:r>
              <a:rPr lang="cs-CZ" sz="2200" b="1" dirty="0"/>
              <a:t>14 </a:t>
            </a:r>
            <a:r>
              <a:rPr lang="cs-CZ" sz="2200" dirty="0" smtClean="0"/>
              <a:t>smluv</a:t>
            </a:r>
          </a:p>
          <a:p>
            <a:pPr>
              <a:lnSpc>
                <a:spcPct val="100000"/>
              </a:lnSpc>
            </a:pPr>
            <a:r>
              <a:rPr lang="cs-CZ" sz="2400" dirty="0" err="1" smtClean="0"/>
              <a:t>Presscoring</a:t>
            </a:r>
            <a:r>
              <a:rPr lang="cs-CZ" sz="2400" dirty="0" smtClean="0"/>
              <a:t> – duben 2020: </a:t>
            </a:r>
            <a:r>
              <a:rPr lang="cs-CZ" sz="2400" b="1" dirty="0" smtClean="0"/>
              <a:t>246 případů</a:t>
            </a:r>
          </a:p>
          <a:p>
            <a:pPr>
              <a:lnSpc>
                <a:spcPct val="100000"/>
              </a:lnSpc>
            </a:pPr>
            <a:endParaRPr lang="cs-CZ" sz="1000" dirty="0" smtClean="0"/>
          </a:p>
          <a:p>
            <a:r>
              <a:rPr lang="cs-CZ" sz="2400" dirty="0" smtClean="0"/>
              <a:t>Poptávaná </a:t>
            </a:r>
            <a:r>
              <a:rPr lang="cs-CZ" sz="2400" dirty="0"/>
              <a:t>teritoria</a:t>
            </a:r>
          </a:p>
          <a:p>
            <a:pPr marL="144000" lvl="1" indent="0">
              <a:lnSpc>
                <a:spcPct val="110000"/>
              </a:lnSpc>
              <a:buNone/>
            </a:pPr>
            <a:endParaRPr lang="cs-CZ" sz="2200" dirty="0" smtClean="0"/>
          </a:p>
          <a:p>
            <a:pPr marL="144000" lvl="1" indent="0">
              <a:lnSpc>
                <a:spcPct val="110000"/>
              </a:lnSpc>
              <a:buNone/>
            </a:pPr>
            <a:endParaRPr lang="cs-CZ" sz="2200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888" y="2064402"/>
            <a:ext cx="1422548" cy="147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98" y="4769225"/>
            <a:ext cx="1326857" cy="1293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 rot="20557385">
            <a:off x="3922592" y="2181219"/>
            <a:ext cx="529390" cy="21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 rot="20557385">
            <a:off x="3954965" y="2544758"/>
            <a:ext cx="529390" cy="215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H:\Downloads\polsk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49" y="3937099"/>
            <a:ext cx="777211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wnloads\slovensk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62" y="3937099"/>
            <a:ext cx="728636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ownloads\litv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528" y="3937099"/>
            <a:ext cx="809597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ownloads\lotyssk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95" y="3935146"/>
            <a:ext cx="971515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ownloads\madarsk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29" y="3935146"/>
            <a:ext cx="971515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ownloads\rakousk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458" y="3937099"/>
            <a:ext cx="728636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Downloads\rumunsk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49" y="4627864"/>
            <a:ext cx="717396" cy="47826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Downloads\dansk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500" y="4627918"/>
            <a:ext cx="631691" cy="4782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Downloads\franci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332" y="4627918"/>
            <a:ext cx="728635" cy="48575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Downloads\spanělsk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926" y="4627917"/>
            <a:ext cx="728638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:\Downloads\nizozemsk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418" y="4627917"/>
            <a:ext cx="717315" cy="47821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:\Downloads\řecko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497" y="4620369"/>
            <a:ext cx="728637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:\Downloads\ukrajina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133" y="5283605"/>
            <a:ext cx="727199" cy="484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H:\Downloads\belorusko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245" y="5276356"/>
            <a:ext cx="969600" cy="484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:\Downloads\svycarsko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473" y="5276356"/>
            <a:ext cx="492049" cy="49204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:\Downloads\italiie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479" y="3937099"/>
            <a:ext cx="727846" cy="48575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:\Downloads\russian-flag-1444269-1278x822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49" y="5283605"/>
            <a:ext cx="752933" cy="4847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:\Downloads\1920px-Flag_of_the_United_Kingdom.svg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801" y="5283605"/>
            <a:ext cx="969598" cy="4847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94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2019 vs.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999" y="1368000"/>
            <a:ext cx="8098001" cy="450000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Nové projekty v Evropě</a:t>
            </a:r>
            <a:endParaRPr lang="cs-CZ" sz="2400" dirty="0"/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Pekařské </a:t>
            </a:r>
            <a:r>
              <a:rPr lang="cs-CZ" sz="2200" dirty="0"/>
              <a:t>směsi </a:t>
            </a:r>
            <a:r>
              <a:rPr lang="cs-CZ" sz="2200" dirty="0" smtClean="0"/>
              <a:t>–</a:t>
            </a:r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Stezka </a:t>
            </a:r>
            <a:r>
              <a:rPr lang="cs-CZ" sz="2200" dirty="0"/>
              <a:t>v oblacích </a:t>
            </a:r>
            <a:r>
              <a:rPr lang="cs-CZ" sz="2200" dirty="0" smtClean="0"/>
              <a:t>–</a:t>
            </a:r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Export piva –</a:t>
            </a:r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Zemědělská technika –</a:t>
            </a:r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Bazénové </a:t>
            </a:r>
            <a:r>
              <a:rPr lang="cs-CZ" sz="2200" dirty="0"/>
              <a:t>technologie  </a:t>
            </a:r>
            <a:r>
              <a:rPr lang="cs-CZ" sz="2200" dirty="0" smtClean="0"/>
              <a:t>–</a:t>
            </a:r>
          </a:p>
          <a:p>
            <a:pPr lvl="1">
              <a:lnSpc>
                <a:spcPct val="170000"/>
              </a:lnSpc>
            </a:pPr>
            <a:r>
              <a:rPr lang="cs-CZ" sz="2200" dirty="0" smtClean="0"/>
              <a:t>Krbová kamna –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94" y="1130017"/>
            <a:ext cx="1520552" cy="157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09" y="4647526"/>
            <a:ext cx="1663637" cy="162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:\Downloads\1920px-Flag_of_Finlan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593" y="1730639"/>
            <a:ext cx="846236" cy="516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ownloads\polsk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978" y="2355738"/>
            <a:ext cx="827195" cy="5169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ownloads\1920px-Flag_of_Bulgaria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6" y="3014404"/>
            <a:ext cx="814630" cy="48877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:\Downloads\spanělsk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4" y="3014404"/>
            <a:ext cx="733053" cy="48870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:\Downloads\madarsk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26" y="3009153"/>
            <a:ext cx="98790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Downloads\italii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575" y="3635766"/>
            <a:ext cx="74012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Downloads\chorvatsk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326" y="3635766"/>
            <a:ext cx="987907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Downloads\polsk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629" y="3635766"/>
            <a:ext cx="790326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H:\Downloads\slovensko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73" y="3635766"/>
            <a:ext cx="740931" cy="493953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Downloads\srbsko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762" y="4301939"/>
            <a:ext cx="740931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:\Downloads\franci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643" y="4964332"/>
            <a:ext cx="740932" cy="49395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0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ctrTitle"/>
          </p:nvPr>
        </p:nvSpPr>
        <p:spPr>
          <a:xfrm>
            <a:off x="422031" y="2556000"/>
            <a:ext cx="8470760" cy="540000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500"/>
              </a:spcBef>
            </a:pPr>
            <a:r>
              <a:rPr lang="cs-CZ" cap="all" spc="200" dirty="0" smtClean="0">
                <a:solidFill>
                  <a:schemeClr val="accent2"/>
                </a:solidFill>
              </a:rPr>
              <a:t>Děkuji Vám za pozornost</a:t>
            </a:r>
            <a:endParaRPr lang="cs-CZ" cap="all" spc="200" dirty="0">
              <a:solidFill>
                <a:schemeClr val="accent2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720000" y="3638779"/>
            <a:ext cx="7704000" cy="1080000"/>
          </a:xfrm>
        </p:spPr>
        <p:txBody>
          <a:bodyPr>
            <a:normAutofit/>
          </a:bodyPr>
          <a:lstStyle/>
          <a:p>
            <a:r>
              <a:rPr lang="cs-CZ" sz="2800" cap="none" dirty="0" smtClean="0">
                <a:solidFill>
                  <a:schemeClr val="accent2"/>
                </a:solidFill>
              </a:rPr>
              <a:t>prochazka@egap.cz</a:t>
            </a:r>
            <a:endParaRPr lang="cs-CZ" sz="2800" cap="non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v DOBĚ PANDEMIE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2000" y="1368000"/>
            <a:ext cx="7948588" cy="4500000"/>
          </a:xfrm>
        </p:spPr>
        <p:txBody>
          <a:bodyPr>
            <a:normAutofit fontScale="92500" lnSpcReduction="20000"/>
          </a:bodyPr>
          <a:lstStyle/>
          <a:p>
            <a:r>
              <a:rPr lang="cs-CZ" sz="2600" b="1" dirty="0" err="1"/>
              <a:t>Anticovid</a:t>
            </a:r>
            <a:r>
              <a:rPr lang="cs-CZ" sz="2600" b="1" dirty="0"/>
              <a:t> balíček </a:t>
            </a:r>
            <a:r>
              <a:rPr lang="cs-CZ" sz="2600" dirty="0"/>
              <a:t>- 3/2020 </a:t>
            </a:r>
          </a:p>
          <a:p>
            <a:pPr lvl="1">
              <a:lnSpc>
                <a:spcPct val="100000"/>
              </a:lnSpc>
            </a:pPr>
            <a:r>
              <a:rPr lang="cs-CZ" sz="2200" b="1" dirty="0"/>
              <a:t>Fast</a:t>
            </a:r>
            <a:r>
              <a:rPr lang="cs-CZ" sz="2200" dirty="0"/>
              <a:t> Track</a:t>
            </a:r>
          </a:p>
          <a:p>
            <a:pPr lvl="1">
              <a:lnSpc>
                <a:spcPct val="100000"/>
              </a:lnSpc>
            </a:pPr>
            <a:r>
              <a:rPr lang="cs-CZ" sz="2200" dirty="0"/>
              <a:t>výrazně </a:t>
            </a:r>
            <a:r>
              <a:rPr lang="cs-CZ" sz="2200" b="1" dirty="0">
                <a:solidFill>
                  <a:srgbClr val="D73571"/>
                </a:solidFill>
              </a:rPr>
              <a:t>snížené poplatky </a:t>
            </a:r>
            <a:r>
              <a:rPr lang="cs-CZ" sz="2200" dirty="0"/>
              <a:t>pro vývozce</a:t>
            </a:r>
          </a:p>
          <a:p>
            <a:pPr lvl="1">
              <a:lnSpc>
                <a:spcPct val="100000"/>
              </a:lnSpc>
            </a:pPr>
            <a:r>
              <a:rPr lang="cs-CZ" sz="2200" b="1" dirty="0">
                <a:solidFill>
                  <a:srgbClr val="D73571"/>
                </a:solidFill>
              </a:rPr>
              <a:t>zkrácení doby </a:t>
            </a:r>
            <a:r>
              <a:rPr lang="cs-CZ" sz="2200" dirty="0"/>
              <a:t>potřebné pro uznání nároku na pojistné plnění (čekací doba) u pojištěných úvěrů ze 6 měsíců na 3 měsíce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dirty="0" smtClean="0"/>
              <a:t>a </a:t>
            </a:r>
            <a:r>
              <a:rPr lang="cs-CZ" sz="2200" dirty="0"/>
              <a:t>u pojištěných záruk ze 3 měsíců na 1 měsíc </a:t>
            </a:r>
          </a:p>
          <a:p>
            <a:pPr lvl="1">
              <a:lnSpc>
                <a:spcPct val="100000"/>
              </a:lnSpc>
            </a:pPr>
            <a:r>
              <a:rPr lang="cs-CZ" sz="2200" b="1" dirty="0">
                <a:solidFill>
                  <a:srgbClr val="D73571"/>
                </a:solidFill>
              </a:rPr>
              <a:t>online</a:t>
            </a:r>
            <a:r>
              <a:rPr lang="cs-CZ" sz="2200" dirty="0"/>
              <a:t> žádosti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endParaRPr lang="cs-CZ" sz="2200" dirty="0"/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600" b="1" dirty="0"/>
              <a:t>ST </a:t>
            </a:r>
            <a:r>
              <a:rPr lang="cs-CZ" sz="2600" b="1" dirty="0" err="1"/>
              <a:t>Communication</a:t>
            </a:r>
            <a:r>
              <a:rPr lang="cs-CZ" sz="2600" b="1" dirty="0"/>
              <a:t> </a:t>
            </a:r>
            <a:r>
              <a:rPr lang="cs-CZ" sz="2600" dirty="0"/>
              <a:t>- nový impulz, „kraťasy“ v EU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- </a:t>
            </a:r>
            <a:r>
              <a:rPr lang="cs-CZ" sz="2600" dirty="0"/>
              <a:t>4/2020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600" b="1" dirty="0"/>
              <a:t>Komerční hráči </a:t>
            </a:r>
            <a:r>
              <a:rPr lang="cs-CZ" sz="2600" dirty="0"/>
              <a:t>- </a:t>
            </a:r>
            <a:r>
              <a:rPr lang="cs-CZ" sz="2600" dirty="0" err="1"/>
              <a:t>dozajišťění</a:t>
            </a:r>
            <a:r>
              <a:rPr lang="cs-CZ" sz="2600" dirty="0"/>
              <a:t> linek ve výši 187 mld. Kč </a:t>
            </a:r>
            <a:r>
              <a:rPr lang="cs-CZ" sz="2600" dirty="0" smtClean="0"/>
              <a:t/>
            </a:r>
            <a:br>
              <a:rPr lang="cs-CZ" sz="2600" dirty="0" smtClean="0"/>
            </a:br>
            <a:r>
              <a:rPr lang="cs-CZ" sz="2600" dirty="0" smtClean="0"/>
              <a:t>- </a:t>
            </a:r>
            <a:r>
              <a:rPr lang="cs-CZ" sz="2600" dirty="0"/>
              <a:t>4/2020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600" b="1" dirty="0"/>
              <a:t>Záruky COVID plus </a:t>
            </a:r>
            <a:r>
              <a:rPr lang="cs-CZ" sz="2600" dirty="0"/>
              <a:t>- 5/2020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27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091B82F7-FE50-4A4B-A5A1-F019148CF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369"/>
            <a:ext cx="7429500" cy="771784"/>
          </a:xfrm>
        </p:spPr>
        <p:txBody>
          <a:bodyPr/>
          <a:lstStyle/>
          <a:p>
            <a:pPr algn="ctr"/>
            <a:r>
              <a:rPr lang="cs-CZ" b="1" dirty="0" smtClean="0"/>
              <a:t>Dělení činností EGAP</a:t>
            </a:r>
            <a:endParaRPr lang="cs-CZ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506387"/>
              </p:ext>
            </p:extLst>
          </p:nvPr>
        </p:nvGraphicFramePr>
        <p:xfrm>
          <a:off x="931024" y="1978429"/>
          <a:ext cx="7065820" cy="39014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32910"/>
                <a:gridCol w="3532910"/>
              </a:tblGrid>
              <a:tr h="603747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Regulovaná</a:t>
                      </a:r>
                      <a:r>
                        <a:rPr lang="cs-CZ" sz="2000" baseline="0" dirty="0" smtClean="0"/>
                        <a:t> pojišťovací činnost</a:t>
                      </a:r>
                      <a:endParaRPr lang="cs-CZ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Neregulovaná</a:t>
                      </a:r>
                      <a:r>
                        <a:rPr lang="cs-CZ" sz="2000" baseline="0" dirty="0" smtClean="0"/>
                        <a:t> oblast poskytování záruk</a:t>
                      </a:r>
                      <a:endParaRPr lang="cs-CZ" sz="20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603747">
                <a:tc>
                  <a:txBody>
                    <a:bodyPr/>
                    <a:lstStyle/>
                    <a:p>
                      <a:r>
                        <a:rPr lang="cs-CZ" dirty="0" smtClean="0"/>
                        <a:t>Pojistné úvěrové produkty B, </a:t>
                      </a:r>
                      <a:r>
                        <a:rPr lang="cs-CZ" dirty="0" err="1" smtClean="0"/>
                        <a:t>Bf</a:t>
                      </a:r>
                      <a:r>
                        <a:rPr lang="cs-CZ" dirty="0" smtClean="0"/>
                        <a:t>, C, </a:t>
                      </a:r>
                      <a:r>
                        <a:rPr lang="cs-CZ" dirty="0" err="1" smtClean="0"/>
                        <a:t>Cf</a:t>
                      </a:r>
                      <a:r>
                        <a:rPr lang="cs-CZ" dirty="0" smtClean="0"/>
                        <a:t>, D, F, </a:t>
                      </a:r>
                      <a:r>
                        <a:rPr lang="cs-CZ" dirty="0" err="1" smtClean="0"/>
                        <a:t>If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Záruční produkt G ke zmírnění ekonomických dopadů </a:t>
                      </a:r>
                      <a:r>
                        <a:rPr lang="cs-CZ" dirty="0" err="1" smtClean="0"/>
                        <a:t>COVIDu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3747">
                <a:tc>
                  <a:txBody>
                    <a:bodyPr/>
                    <a:lstStyle/>
                    <a:p>
                      <a:r>
                        <a:rPr lang="cs-CZ" dirty="0" smtClean="0"/>
                        <a:t>Produkty</a:t>
                      </a:r>
                      <a:r>
                        <a:rPr lang="cs-CZ" baseline="0" dirty="0" smtClean="0"/>
                        <a:t> pojištění různých finančních ztrát – I a V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Forma</a:t>
                      </a:r>
                      <a:r>
                        <a:rPr lang="cs-CZ" baseline="0" dirty="0" smtClean="0"/>
                        <a:t> likviditní podpory zasažených českých firmám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3747"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 dohlížená ČNB pod regulatorikou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Solvency</a:t>
                      </a:r>
                      <a:r>
                        <a:rPr lang="cs-CZ" baseline="0" dirty="0" smtClean="0"/>
                        <a:t> II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Činnost financovaná</a:t>
                      </a:r>
                      <a:r>
                        <a:rPr lang="cs-CZ" baseline="0" dirty="0" smtClean="0"/>
                        <a:t> státem a </a:t>
                      </a:r>
                      <a:r>
                        <a:rPr lang="cs-CZ" dirty="0" smtClean="0"/>
                        <a:t>dohlížená ze strany</a:t>
                      </a:r>
                      <a:r>
                        <a:rPr lang="cs-CZ" baseline="0" dirty="0" smtClean="0"/>
                        <a:t> MF a MPO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603747">
                <a:tc>
                  <a:txBody>
                    <a:bodyPr/>
                    <a:lstStyle/>
                    <a:p>
                      <a:r>
                        <a:rPr lang="cs-CZ" dirty="0" smtClean="0"/>
                        <a:t>Pojistná kapacita </a:t>
                      </a:r>
                      <a:r>
                        <a:rPr lang="cs-CZ" b="1" u="sng" dirty="0" smtClean="0"/>
                        <a:t>188 mld. Kč </a:t>
                      </a:r>
                      <a:r>
                        <a:rPr lang="cs-CZ" b="0" u="sng" dirty="0" smtClean="0"/>
                        <a:t>(využitá na necelých 70 %)</a:t>
                      </a:r>
                      <a:endParaRPr lang="cs-CZ" b="0" u="sn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Záruční</a:t>
                      </a:r>
                      <a:r>
                        <a:rPr lang="cs-CZ" baseline="0" dirty="0" smtClean="0"/>
                        <a:t> kapacita až </a:t>
                      </a:r>
                      <a:r>
                        <a:rPr lang="cs-CZ" b="1" u="sng" baseline="0" dirty="0" smtClean="0"/>
                        <a:t>142 mld. Kč </a:t>
                      </a:r>
                      <a:r>
                        <a:rPr lang="cs-CZ" baseline="0" dirty="0" smtClean="0"/>
                        <a:t>(v 1. fázi alokováno 50 mld. Kč)</a:t>
                      </a:r>
                      <a:endParaRPr lang="cs-CZ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03747">
                <a:tc>
                  <a:txBody>
                    <a:bodyPr/>
                    <a:lstStyle/>
                    <a:p>
                      <a:r>
                        <a:rPr lang="cs-CZ" dirty="0" smtClean="0"/>
                        <a:t>Dostupná výše primárního kapitálu </a:t>
                      </a:r>
                      <a:r>
                        <a:rPr lang="cs-CZ" b="1" u="sng" dirty="0" smtClean="0"/>
                        <a:t>6,8 mld. Kč</a:t>
                      </a:r>
                      <a:endParaRPr lang="cs-CZ" b="1" u="sn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Dostupný</a:t>
                      </a:r>
                      <a:r>
                        <a:rPr lang="cs-CZ" baseline="0" dirty="0" smtClean="0"/>
                        <a:t> kapitál ke krytí rizik z poskytnutých záruk </a:t>
                      </a:r>
                      <a:r>
                        <a:rPr lang="cs-CZ" b="1" u="sng" baseline="0" dirty="0" smtClean="0"/>
                        <a:t>4,0 mld. Kč</a:t>
                      </a:r>
                      <a:endParaRPr lang="cs-CZ" b="1" u="sng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3408359"/>
              </p:ext>
            </p:extLst>
          </p:nvPr>
        </p:nvGraphicFramePr>
        <p:xfrm>
          <a:off x="781396" y="598516"/>
          <a:ext cx="7464829" cy="134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11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xmlns="" id="{32559387-81DB-4079-A9A8-F6ABCC7F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945" y="192747"/>
            <a:ext cx="7789807" cy="606611"/>
          </a:xfrm>
        </p:spPr>
        <p:txBody>
          <a:bodyPr/>
          <a:lstStyle/>
          <a:p>
            <a:pPr algn="ctr"/>
            <a:r>
              <a:rPr lang="cs-CZ" b="1" dirty="0" smtClean="0"/>
              <a:t>Proces vývoje produktu „G“</a:t>
            </a:r>
            <a:endParaRPr lang="cs-CZ" b="1" dirty="0"/>
          </a:p>
        </p:txBody>
      </p:sp>
      <p:graphicFrame>
        <p:nvGraphicFramePr>
          <p:cNvPr id="3" name="Zástupný symbol pro obsah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710082"/>
              </p:ext>
            </p:extLst>
          </p:nvPr>
        </p:nvGraphicFramePr>
        <p:xfrm>
          <a:off x="413886" y="831273"/>
          <a:ext cx="8412481" cy="5036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092335" y="1579418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endParaRPr lang="cs-CZ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5647399" y="2705893"/>
            <a:ext cx="1895303" cy="624448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600" dirty="0" smtClean="0"/>
              <a:t>Přijímání záruk </a:t>
            </a:r>
            <a:br>
              <a:rPr lang="cs-CZ" sz="1600" dirty="0" smtClean="0"/>
            </a:br>
            <a:r>
              <a:rPr lang="cs-CZ" sz="1600" dirty="0" smtClean="0"/>
              <a:t>a jejich evaluace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47236" y="4266422"/>
            <a:ext cx="947651" cy="457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>
                <a:solidFill>
                  <a:schemeClr val="accent1"/>
                </a:solidFill>
              </a:rPr>
              <a:t>Březen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194887" y="3249502"/>
            <a:ext cx="947651" cy="457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>
                <a:solidFill>
                  <a:schemeClr val="accent3"/>
                </a:solidFill>
              </a:rPr>
              <a:t>Duben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433442" y="2231967"/>
            <a:ext cx="947651" cy="457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>
                <a:solidFill>
                  <a:schemeClr val="accent2"/>
                </a:solidFill>
              </a:rPr>
              <a:t>Květen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3963416" y="1579418"/>
            <a:ext cx="947651" cy="457200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2400" b="1" dirty="0" smtClean="0">
                <a:solidFill>
                  <a:schemeClr val="accent1"/>
                </a:solidFill>
              </a:rPr>
              <a:t>Červen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421078" y="3053934"/>
            <a:ext cx="1309036" cy="661974"/>
          </a:xfrm>
          <a:prstGeom prst="rect">
            <a:avLst/>
          </a:prstGeom>
        </p:spPr>
        <p:txBody>
          <a:bodyPr vert="horz" wrap="none" lIns="0" tIns="0" rIns="0" bIns="0" rtlCol="0" anchor="t" anchorCtr="0">
            <a:normAutofit/>
          </a:bodyPr>
          <a:lstStyle/>
          <a:p>
            <a:pPr fontAlgn="auto">
              <a:spcAft>
                <a:spcPts val="0"/>
              </a:spcAft>
            </a:pPr>
            <a:r>
              <a:rPr lang="cs-CZ" sz="1600" dirty="0" smtClean="0"/>
              <a:t>+ doprava,</a:t>
            </a:r>
          </a:p>
          <a:p>
            <a:pPr fontAlgn="auto">
              <a:spcAft>
                <a:spcPts val="0"/>
              </a:spcAft>
            </a:pPr>
            <a:r>
              <a:rPr lang="cs-CZ" sz="1600" dirty="0" smtClean="0"/>
              <a:t>cestovní ruch</a:t>
            </a:r>
          </a:p>
        </p:txBody>
      </p:sp>
    </p:spTree>
    <p:extLst>
      <p:ext uri="{BB962C8B-B14F-4D97-AF65-F5344CB8AC3E}">
        <p14:creationId xmlns:p14="http://schemas.microsoft.com/office/powerpoint/2010/main" val="40491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Mechanismus záruk </a:t>
            </a:r>
            <a:br>
              <a:rPr lang="cs-CZ" dirty="0" smtClean="0"/>
            </a:br>
            <a:r>
              <a:rPr lang="cs-CZ" dirty="0" smtClean="0"/>
              <a:t>a podmínky pro jejich získání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5637" y="1368000"/>
            <a:ext cx="8345978" cy="4500000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200" dirty="0" smtClean="0"/>
              <a:t>Úvěr je určen firmám za účelem </a:t>
            </a:r>
            <a:r>
              <a:rPr lang="cs-CZ" sz="2200" b="1" dirty="0" smtClean="0"/>
              <a:t>zajištění likvidity </a:t>
            </a:r>
            <a:r>
              <a:rPr lang="cs-CZ" sz="2200" dirty="0" smtClean="0"/>
              <a:t>potřebné pro udržení provozu, pracovního kapitálu, resp. může být použit na inovace a zkvalitnění výroby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200" dirty="0" smtClean="0"/>
              <a:t>Žadatel je česká firma, která měla za rok 2019 na svých tržbách minimálně </a:t>
            </a:r>
            <a:r>
              <a:rPr lang="cs-CZ" sz="2200" b="1" dirty="0" smtClean="0">
                <a:solidFill>
                  <a:srgbClr val="D73571"/>
                </a:solidFill>
              </a:rPr>
              <a:t>20% podíl exportu </a:t>
            </a:r>
            <a:r>
              <a:rPr lang="cs-CZ" sz="2200" dirty="0"/>
              <a:t>a</a:t>
            </a:r>
            <a:r>
              <a:rPr lang="cs-CZ" sz="2200" dirty="0" smtClean="0"/>
              <a:t> minimálně </a:t>
            </a:r>
            <a:r>
              <a:rPr lang="cs-CZ" sz="2200" b="1" dirty="0" smtClean="0">
                <a:solidFill>
                  <a:srgbClr val="D73571"/>
                </a:solidFill>
              </a:rPr>
              <a:t>250 zaměstnanců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200" dirty="0" smtClean="0"/>
              <a:t>Zaručené úvěry z ní minimálně na </a:t>
            </a:r>
            <a:r>
              <a:rPr lang="cs-CZ" sz="2200" b="1" dirty="0" smtClean="0">
                <a:solidFill>
                  <a:srgbClr val="D73571"/>
                </a:solidFill>
              </a:rPr>
              <a:t>5 mil. Kč </a:t>
            </a:r>
            <a:r>
              <a:rPr lang="cs-CZ" sz="2200" dirty="0" smtClean="0"/>
              <a:t>a maximálně </a:t>
            </a:r>
            <a:br>
              <a:rPr lang="cs-CZ" sz="2200" dirty="0" smtClean="0"/>
            </a:br>
            <a:r>
              <a:rPr lang="cs-CZ" sz="2200" dirty="0" smtClean="0"/>
              <a:t>na </a:t>
            </a:r>
            <a:r>
              <a:rPr lang="cs-CZ" sz="2200" b="1" dirty="0" smtClean="0">
                <a:solidFill>
                  <a:srgbClr val="D73571"/>
                </a:solidFill>
              </a:rPr>
              <a:t>2 mld. Kč</a:t>
            </a:r>
            <a:r>
              <a:rPr lang="cs-CZ" sz="2200" b="1" dirty="0" smtClean="0"/>
              <a:t>, </a:t>
            </a:r>
            <a:r>
              <a:rPr lang="cs-CZ" sz="2200" dirty="0" smtClean="0"/>
              <a:t>přičemž jsou omezeny </a:t>
            </a:r>
            <a:r>
              <a:rPr lang="cs-CZ" sz="2200" b="1" dirty="0" smtClean="0">
                <a:solidFill>
                  <a:srgbClr val="D73571"/>
                </a:solidFill>
              </a:rPr>
              <a:t>25 % z tržeb žadatele</a:t>
            </a:r>
          </a:p>
          <a:p>
            <a:pPr marL="342900" lvl="1" indent="-3429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200" dirty="0" smtClean="0"/>
              <a:t>Záruky budou poskytovány maximálně do </a:t>
            </a:r>
            <a:r>
              <a:rPr lang="cs-CZ" sz="2200" b="1" dirty="0" smtClean="0">
                <a:solidFill>
                  <a:schemeClr val="accent2"/>
                </a:solidFill>
              </a:rPr>
              <a:t>konce roku 2020</a:t>
            </a:r>
          </a:p>
          <a:p>
            <a:pPr marL="342900" lvl="1" indent="-342900" algn="just">
              <a:lnSpc>
                <a:spcPct val="100000"/>
              </a:lnSpc>
              <a:buFont typeface="Arial" panose="020B0604020202020204" pitchFamily="34" charset="0"/>
              <a:buChar char="›"/>
            </a:pPr>
            <a:r>
              <a:rPr lang="cs-CZ" sz="2200" dirty="0" smtClean="0"/>
              <a:t>Záruka kryje standardně </a:t>
            </a:r>
            <a:r>
              <a:rPr lang="cs-CZ" sz="2200" b="1" dirty="0" smtClean="0">
                <a:solidFill>
                  <a:schemeClr val="accent2"/>
                </a:solidFill>
              </a:rPr>
              <a:t>80 %</a:t>
            </a:r>
            <a:r>
              <a:rPr lang="cs-CZ" sz="2200" dirty="0" smtClean="0"/>
              <a:t> jistiny úvěru, v případě ratingového hodnocení B- ze strany EGAP pouze </a:t>
            </a:r>
            <a:r>
              <a:rPr lang="cs-CZ" sz="2200" b="1" dirty="0" smtClean="0">
                <a:solidFill>
                  <a:schemeClr val="accent2"/>
                </a:solidFill>
              </a:rPr>
              <a:t>70 %</a:t>
            </a:r>
          </a:p>
        </p:txBody>
      </p:sp>
    </p:spTree>
    <p:extLst>
      <p:ext uri="{BB962C8B-B14F-4D97-AF65-F5344CB8AC3E}">
        <p14:creationId xmlns:p14="http://schemas.microsoft.com/office/powerpoint/2010/main" val="19394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tranše záruk EGAP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178488"/>
              </p:ext>
            </p:extLst>
          </p:nvPr>
        </p:nvGraphicFramePr>
        <p:xfrm>
          <a:off x="1895302" y="3256281"/>
          <a:ext cx="7248698" cy="300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249382" y="847898"/>
            <a:ext cx="8711738" cy="25886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2500" lnSpcReduction="10000"/>
          </a:bodyPr>
          <a:lstStyle/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400" dirty="0" smtClean="0"/>
              <a:t>Výše maximální kapacity k poskytování záruk za úvěry vyplývá </a:t>
            </a:r>
            <a:br>
              <a:rPr lang="cs-CZ" sz="2400" dirty="0" smtClean="0"/>
            </a:br>
            <a:r>
              <a:rPr lang="cs-CZ" sz="2400" dirty="0" smtClean="0"/>
              <a:t>z fixně stanové hodnoty 8 % a výše finančních prostředků na krytí přijatých rizik.</a:t>
            </a: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400" b="1" dirty="0" smtClean="0"/>
              <a:t>4,0 mld. Kč / 0,08 = 50 mld. Kč</a:t>
            </a:r>
          </a:p>
          <a:p>
            <a:pPr marL="457200" indent="-4572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›"/>
            </a:pPr>
            <a:r>
              <a:rPr lang="cs-CZ" sz="2400" dirty="0" smtClean="0"/>
              <a:t>Překoná-li poptávka po zárukách aktuální kapacitu, navýšením dostupných finančních prostředků ze strany MF dojde i k navýšení potřebné kapacity.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 rot="19114956">
            <a:off x="404557" y="3880353"/>
            <a:ext cx="25854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4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Produkt</a:t>
            </a:r>
            <a:br>
              <a:rPr lang="cs-CZ" sz="44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</a:br>
            <a:r>
              <a:rPr lang="cs-CZ" sz="4400" b="1" cap="none" spc="0" dirty="0" smtClean="0">
                <a:ln w="18000">
                  <a:noFill/>
                  <a:prstDash val="solid"/>
                  <a:miter lim="800000"/>
                </a:ln>
                <a:solidFill>
                  <a:schemeClr val="accent2"/>
                </a:solidFill>
              </a:rPr>
              <a:t>„G“</a:t>
            </a:r>
            <a:endParaRPr lang="cs-CZ" sz="4400" b="1" cap="none" spc="0" dirty="0">
              <a:ln w="18000">
                <a:noFill/>
                <a:prstDash val="solid"/>
                <a:miter lim="800000"/>
              </a:ln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7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tranše záruk EGAP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STAV k 29.7.2020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›"/>
            </a:pP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b="1" dirty="0">
                <a:solidFill>
                  <a:schemeClr val="accent2"/>
                </a:solidFill>
              </a:rPr>
              <a:t>Žádostí: </a:t>
            </a:r>
            <a:r>
              <a:rPr lang="cs-CZ" sz="2400" b="1" dirty="0" smtClean="0">
                <a:solidFill>
                  <a:schemeClr val="accent2"/>
                </a:solidFill>
              </a:rPr>
              <a:t>45      </a:t>
            </a:r>
            <a:r>
              <a:rPr lang="cs-CZ" sz="2400" b="1" dirty="0">
                <a:solidFill>
                  <a:schemeClr val="accent2"/>
                </a:solidFill>
              </a:rPr>
              <a:t>		</a:t>
            </a:r>
            <a:r>
              <a:rPr lang="cs-CZ" sz="2400" b="1" dirty="0" smtClean="0">
                <a:solidFill>
                  <a:schemeClr val="accent2"/>
                </a:solidFill>
              </a:rPr>
              <a:t>(9,6 </a:t>
            </a:r>
            <a:r>
              <a:rPr lang="cs-CZ" sz="2400" b="1" dirty="0">
                <a:solidFill>
                  <a:schemeClr val="accent2"/>
                </a:solidFill>
              </a:rPr>
              <a:t>mld. Kč)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b="1" dirty="0">
                <a:solidFill>
                  <a:schemeClr val="accent2"/>
                </a:solidFill>
              </a:rPr>
              <a:t>Schváleno: </a:t>
            </a:r>
            <a:r>
              <a:rPr lang="cs-CZ" sz="2400" b="1" dirty="0" smtClean="0">
                <a:solidFill>
                  <a:schemeClr val="accent2"/>
                </a:solidFill>
              </a:rPr>
              <a:t>27</a:t>
            </a:r>
            <a:r>
              <a:rPr lang="cs-CZ" sz="2400" b="1" dirty="0">
                <a:solidFill>
                  <a:schemeClr val="accent2"/>
                </a:solidFill>
              </a:rPr>
              <a:t>		(4,9 mld. Kč)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Zamítnuto: 2		</a:t>
            </a:r>
            <a:r>
              <a:rPr lang="cs-CZ" sz="2400" dirty="0" smtClean="0"/>
              <a:t>(0,2 mld. Kč)</a:t>
            </a: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Bank: </a:t>
            </a:r>
            <a:r>
              <a:rPr lang="cs-CZ" sz="2400" dirty="0" smtClean="0"/>
              <a:t>10</a:t>
            </a: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Největší úvěr</a:t>
            </a:r>
            <a:r>
              <a:rPr lang="cs-CZ" sz="2400" dirty="0" smtClean="0"/>
              <a:t>:  820 mil Kč</a:t>
            </a:r>
            <a:endParaRPr lang="cs-CZ"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›"/>
            </a:pPr>
            <a:r>
              <a:rPr lang="cs-CZ" sz="2400" dirty="0"/>
              <a:t>Nejmenší úvěr: </a:t>
            </a:r>
            <a:r>
              <a:rPr lang="cs-CZ" sz="2400" dirty="0" smtClean="0"/>
              <a:t>20 mil Kč</a:t>
            </a:r>
            <a:endParaRPr lang="cs-CZ" sz="2400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›"/>
            </a:pPr>
            <a:r>
              <a:rPr lang="cs-CZ" sz="2400" dirty="0"/>
              <a:t>Obory: </a:t>
            </a:r>
            <a:r>
              <a:rPr lang="cs-CZ" sz="2400" dirty="0" smtClean="0"/>
              <a:t>strojírenství, doprava, </a:t>
            </a:r>
            <a:r>
              <a:rPr lang="cs-CZ" sz="2400" dirty="0" err="1" smtClean="0"/>
              <a:t>automotive</a:t>
            </a:r>
            <a:r>
              <a:rPr lang="cs-CZ" sz="2400" dirty="0" smtClean="0"/>
              <a:t>, sklářství, chemická výroba, oděvní průmysl </a:t>
            </a: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527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Čerpání státních GARANCÍ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435700"/>
              </p:ext>
            </p:extLst>
          </p:nvPr>
        </p:nvGraphicFramePr>
        <p:xfrm>
          <a:off x="442128" y="1157410"/>
          <a:ext cx="2491991" cy="2269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223626"/>
              </p:ext>
            </p:extLst>
          </p:nvPr>
        </p:nvGraphicFramePr>
        <p:xfrm>
          <a:off x="6099350" y="3577213"/>
          <a:ext cx="2692958" cy="228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696368"/>
              </p:ext>
            </p:extLst>
          </p:nvPr>
        </p:nvGraphicFramePr>
        <p:xfrm>
          <a:off x="5978770" y="1170807"/>
          <a:ext cx="2944167" cy="226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066965"/>
              </p:ext>
            </p:extLst>
          </p:nvPr>
        </p:nvGraphicFramePr>
        <p:xfrm>
          <a:off x="3560484" y="1483981"/>
          <a:ext cx="1900933" cy="1850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354043"/>
              </p:ext>
            </p:extLst>
          </p:nvPr>
        </p:nvGraphicFramePr>
        <p:xfrm>
          <a:off x="3351144" y="3585762"/>
          <a:ext cx="2386466" cy="2272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789423"/>
              </p:ext>
            </p:extLst>
          </p:nvPr>
        </p:nvGraphicFramePr>
        <p:xfrm>
          <a:off x="3285811" y="1175656"/>
          <a:ext cx="2572378" cy="226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343888"/>
              </p:ext>
            </p:extLst>
          </p:nvPr>
        </p:nvGraphicFramePr>
        <p:xfrm>
          <a:off x="502418" y="3587436"/>
          <a:ext cx="2381459" cy="2270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ovéPole 11"/>
          <p:cNvSpPr txBox="1"/>
          <p:nvPr/>
        </p:nvSpPr>
        <p:spPr>
          <a:xfrm>
            <a:off x="3537020" y="5956300"/>
            <a:ext cx="5295481" cy="35406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5000" lnSpcReduction="10000"/>
          </a:bodyPr>
          <a:lstStyle/>
          <a:p>
            <a:pPr fontAlgn="auto">
              <a:spcAft>
                <a:spcPts val="0"/>
              </a:spcAft>
            </a:pPr>
            <a:r>
              <a:rPr lang="cs-CZ" dirty="0" smtClean="0"/>
              <a:t>Zdroj: EGAP, </a:t>
            </a:r>
            <a:r>
              <a:rPr lang="en-US" dirty="0" smtClean="0"/>
              <a:t>Peterson </a:t>
            </a:r>
            <a:r>
              <a:rPr lang="en-US" dirty="0"/>
              <a:t>Institute for International Economics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18852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999" y="1377625"/>
            <a:ext cx="8159495" cy="45000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b="1" dirty="0">
                <a:solidFill>
                  <a:schemeClr val="accent2"/>
                </a:solidFill>
              </a:rPr>
              <a:t>EK UVOLNILA PODMÍNKY PRO NEKOMERČNÍ </a:t>
            </a:r>
            <a:r>
              <a:rPr lang="cs-CZ" sz="2400" b="1" dirty="0" smtClean="0">
                <a:solidFill>
                  <a:schemeClr val="accent2"/>
                </a:solidFill>
              </a:rPr>
              <a:t>INSTITUCE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  <a:p>
            <a:r>
              <a:rPr lang="cs-CZ" sz="2600" dirty="0"/>
              <a:t>V EU a dalších vyspělých zemích může EGAP </a:t>
            </a:r>
            <a:r>
              <a:rPr lang="cs-CZ" sz="2600" dirty="0" smtClean="0"/>
              <a:t>a </a:t>
            </a:r>
            <a:r>
              <a:rPr lang="cs-CZ" sz="2600" dirty="0"/>
              <a:t>další </a:t>
            </a:r>
            <a:r>
              <a:rPr lang="cs-CZ" sz="2600" dirty="0" err="1"/>
              <a:t>ECAs</a:t>
            </a:r>
            <a:r>
              <a:rPr lang="cs-CZ" sz="2600" dirty="0"/>
              <a:t> podporovat zahraniční obchod i </a:t>
            </a:r>
            <a:r>
              <a:rPr lang="cs-CZ" sz="2600" dirty="0" smtClean="0"/>
              <a:t>v </a:t>
            </a:r>
            <a:r>
              <a:rPr lang="cs-CZ" sz="2600" dirty="0"/>
              <a:t>případě krátkodobých půjček se splatností </a:t>
            </a:r>
            <a:r>
              <a:rPr lang="cs-CZ" sz="2600" dirty="0" smtClean="0"/>
              <a:t>do </a:t>
            </a:r>
            <a:r>
              <a:rPr lang="cs-CZ" sz="2600" dirty="0"/>
              <a:t>dvou let</a:t>
            </a:r>
          </a:p>
          <a:p>
            <a:pPr marL="0" indent="0">
              <a:lnSpc>
                <a:spcPct val="110000"/>
              </a:lnSpc>
              <a:buNone/>
            </a:pPr>
            <a:endParaRPr lang="cs-CZ" b="1" dirty="0" smtClean="0">
              <a:solidFill>
                <a:schemeClr val="accent2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sz="2400" b="1" dirty="0" smtClean="0">
                <a:solidFill>
                  <a:schemeClr val="accent2"/>
                </a:solidFill>
              </a:rPr>
              <a:t>ZREDUKOVANÉ KAPACITY KOMERČNÍCH POJIŠŤOVEN</a:t>
            </a:r>
          </a:p>
          <a:p>
            <a:pPr marL="0" indent="0">
              <a:buNone/>
            </a:pPr>
            <a:endParaRPr lang="cs-CZ" sz="900" b="1" dirty="0" smtClean="0">
              <a:solidFill>
                <a:schemeClr val="accent2"/>
              </a:solidFill>
            </a:endParaRPr>
          </a:p>
          <a:p>
            <a:r>
              <a:rPr lang="cs-CZ" sz="2600" dirty="0" smtClean="0"/>
              <a:t>Sníženy jejich úvěrové limity </a:t>
            </a:r>
            <a:r>
              <a:rPr lang="cs-CZ" sz="2600" dirty="0"/>
              <a:t>na zahraniční </a:t>
            </a:r>
            <a:r>
              <a:rPr lang="cs-CZ" sz="2600" dirty="0" smtClean="0"/>
              <a:t>odběratele vyvolané </a:t>
            </a:r>
            <a:r>
              <a:rPr lang="cs-CZ" sz="2600" dirty="0"/>
              <a:t>vnějšími okolnostmi, </a:t>
            </a:r>
            <a:r>
              <a:rPr lang="cs-CZ" sz="2600" dirty="0" smtClean="0"/>
              <a:t>nikoliv zhoršením úvěruschopnosti dlužníků do zemí EU i mimo ni</a:t>
            </a:r>
          </a:p>
          <a:p>
            <a:endParaRPr lang="cs-CZ" sz="2600" dirty="0"/>
          </a:p>
          <a:p>
            <a:endParaRPr lang="cs-CZ" sz="2400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246" y="4827351"/>
            <a:ext cx="1351999" cy="140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Pojištění v době </a:t>
            </a:r>
            <a:r>
              <a:rPr lang="cs-CZ" dirty="0" err="1" smtClean="0"/>
              <a:t>koronaviru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745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EGAP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00AFD4"/>
      </a:accent1>
      <a:accent2>
        <a:srgbClr val="D73571"/>
      </a:accent2>
      <a:accent3>
        <a:srgbClr val="A7C54C"/>
      </a:accent3>
      <a:accent4>
        <a:srgbClr val="EBE369"/>
      </a:accent4>
      <a:accent5>
        <a:srgbClr val="BBBBBB"/>
      </a:accent5>
      <a:accent6>
        <a:srgbClr val="E4E4E4"/>
      </a:accent6>
      <a:hlink>
        <a:srgbClr val="5EB2D8"/>
      </a:hlink>
      <a:folHlink>
        <a:srgbClr val="6F6E6E"/>
      </a:folHlink>
    </a:clrScheme>
    <a:fontScheme name="EGA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 anchorCtr="0">
        <a:normAutofit/>
      </a:bodyPr>
      <a:lstStyle>
        <a:defPPr fontAlgn="auto">
          <a:spcAft>
            <a:spcPts val="0"/>
          </a:spcAft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3623</TotalTime>
  <Words>389</Words>
  <Application>Microsoft Office PowerPoint</Application>
  <PresentationFormat>Předvádění na obrazovce (4:3)</PresentationFormat>
  <Paragraphs>102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Azo Sans</vt:lpstr>
      <vt:lpstr>Open Sans Light</vt:lpstr>
      <vt:lpstr>Calibri</vt:lpstr>
      <vt:lpstr>Open Sans</vt:lpstr>
      <vt:lpstr>Arial (Základní text)</vt:lpstr>
      <vt:lpstr>Vlastní návrh</vt:lpstr>
      <vt:lpstr>Jan Procházka</vt:lpstr>
      <vt:lpstr>SLUŽBY v DOBĚ PANDEMIE</vt:lpstr>
      <vt:lpstr>Dělení činností EGAP</vt:lpstr>
      <vt:lpstr>Proces vývoje produktu „G“</vt:lpstr>
      <vt:lpstr>Mechanismus záruk  a podmínky pro jejich získání</vt:lpstr>
      <vt:lpstr>První tranše záruk EGAP</vt:lpstr>
      <vt:lpstr>První tranše záruk EGAP</vt:lpstr>
      <vt:lpstr>Čerpání státních GARANCÍ</vt:lpstr>
      <vt:lpstr>Pojištění v době koronaviru</vt:lpstr>
      <vt:lpstr>2019 vs. 2020</vt:lpstr>
      <vt:lpstr>2019 vs. 2020</vt:lpstr>
      <vt:lpstr>Děkuji Vám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Sub title appears here</dc:title>
  <dc:creator>Prasath T</dc:creator>
  <cp:lastModifiedBy>Kadlicova Barbora</cp:lastModifiedBy>
  <cp:revision>1737</cp:revision>
  <cp:lastPrinted>2020-07-29T08:17:53Z</cp:lastPrinted>
  <dcterms:created xsi:type="dcterms:W3CDTF">2013-04-23T12:07:07Z</dcterms:created>
  <dcterms:modified xsi:type="dcterms:W3CDTF">2020-07-29T08:18:24Z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Onscreen</vt:lpwstr>
  </property>
  <property fmtid="{D5CDD505-2E9C-101B-9397-08002B2CF9AE}" pid="3" name="WizKit Template Version">
    <vt:i4>5</vt:i4>
  </property>
  <property fmtid="{D5CDD505-2E9C-101B-9397-08002B2CF9AE}" pid="4" name="Order">
    <vt:r8>271000</vt:r8>
  </property>
  <property fmtid="{D5CDD505-2E9C-101B-9397-08002B2CF9AE}" pid="5" name="URL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ContentTypeId">
    <vt:lpwstr>0x0101000971E2086CA670469D05A9C4DE9DDC08</vt:lpwstr>
  </property>
  <property fmtid="{D5CDD505-2E9C-101B-9397-08002B2CF9AE}" pid="9" name="TemplateUrl">
    <vt:lpwstr/>
  </property>
  <property fmtid="{D5CDD505-2E9C-101B-9397-08002B2CF9AE}" pid="10" name="Language">
    <vt:lpwstr>;#English;#</vt:lpwstr>
  </property>
  <property fmtid="{D5CDD505-2E9C-101B-9397-08002B2CF9AE}" pid="11" name="Portfolio">
    <vt:lpwstr>65;#</vt:lpwstr>
  </property>
  <property fmtid="{D5CDD505-2E9C-101B-9397-08002B2CF9AE}" pid="12" name="Compliance Status">
    <vt:lpwstr>Approved B/D, incl Miami</vt:lpwstr>
  </property>
  <property fmtid="{D5CDD505-2E9C-101B-9397-08002B2CF9AE}" pid="13" name="IconOverlay">
    <vt:lpwstr/>
  </property>
  <property fmtid="{D5CDD505-2E9C-101B-9397-08002B2CF9AE}" pid="14" name="Category0">
    <vt:lpwstr>5</vt:lpwstr>
  </property>
</Properties>
</file>