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90" r:id="rId3"/>
    <p:sldId id="294" r:id="rId4"/>
    <p:sldId id="295" r:id="rId5"/>
    <p:sldId id="296" r:id="rId6"/>
    <p:sldId id="298" r:id="rId7"/>
    <p:sldId id="299" r:id="rId8"/>
    <p:sldId id="297" r:id="rId9"/>
    <p:sldId id="300" r:id="rId10"/>
    <p:sldId id="267" r:id="rId11"/>
  </p:sldIdLst>
  <p:sldSz cx="9144000" cy="5143500" type="screen16x9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2857">
          <p15:clr>
            <a:srgbClr val="A4A3A4"/>
          </p15:clr>
        </p15:guide>
        <p15:guide id="3" orient="horz" pos="2634">
          <p15:clr>
            <a:srgbClr val="A4A3A4"/>
          </p15:clr>
        </p15:guide>
        <p15:guide id="4" pos="5532">
          <p15:clr>
            <a:srgbClr val="A4A3A4"/>
          </p15:clr>
        </p15:guide>
        <p15:guide id="5" pos="229">
          <p15:clr>
            <a:srgbClr val="A4A3A4"/>
          </p15:clr>
        </p15:guide>
        <p15:guide id="6" pos="1726">
          <p15:clr>
            <a:srgbClr val="A4A3A4"/>
          </p15:clr>
        </p15:guide>
        <p15:guide id="7" pos="1497">
          <p15:clr>
            <a:srgbClr val="A4A3A4"/>
          </p15:clr>
        </p15:guide>
        <p15:guide id="8" pos="3218">
          <p15:clr>
            <a:srgbClr val="A4A3A4"/>
          </p15:clr>
        </p15:guide>
        <p15:guide id="9" pos="29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B9E0F7"/>
    <a:srgbClr val="13B5EA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453" autoAdjust="0"/>
  </p:normalViewPr>
  <p:slideViewPr>
    <p:cSldViewPr snapToGrid="0" snapToObjects="1">
      <p:cViewPr>
        <p:scale>
          <a:sx n="100" d="100"/>
          <a:sy n="100" d="100"/>
        </p:scale>
        <p:origin x="1812" y="240"/>
      </p:cViewPr>
      <p:guideLst>
        <p:guide orient="horz" pos="223"/>
        <p:guide orient="horz" pos="2857"/>
        <p:guide orient="horz" pos="2634"/>
        <p:guide pos="5532"/>
        <p:guide pos="229"/>
        <p:guide pos="1726"/>
        <p:guide pos="1497"/>
        <p:guide pos="3218"/>
        <p:guide pos="29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-2358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DBA2D-F30C-4397-BCC8-6799820D22D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01CF47-25C9-4E4C-9234-5C4FB2661CA9}">
      <dgm:prSet phldrT="[Text]"/>
      <dgm:spPr/>
      <dgm:t>
        <a:bodyPr/>
        <a:lstStyle/>
        <a:p>
          <a:r>
            <a:rPr lang="cs-CZ" dirty="0" smtClean="0"/>
            <a:t>Geopolitické</a:t>
          </a:r>
          <a:endParaRPr lang="en-US" dirty="0"/>
        </a:p>
      </dgm:t>
    </dgm:pt>
    <dgm:pt modelId="{6C57DBFB-FF38-4770-9E04-C9643933B654}" type="parTrans" cxnId="{0333C032-B79F-4BEF-8A38-B93F034988A1}">
      <dgm:prSet/>
      <dgm:spPr/>
      <dgm:t>
        <a:bodyPr/>
        <a:lstStyle/>
        <a:p>
          <a:endParaRPr lang="en-US"/>
        </a:p>
      </dgm:t>
    </dgm:pt>
    <dgm:pt modelId="{628679B2-9C6B-4410-B9D6-28121DBAF98F}" type="sibTrans" cxnId="{0333C032-B79F-4BEF-8A38-B93F034988A1}">
      <dgm:prSet/>
      <dgm:spPr/>
      <dgm:t>
        <a:bodyPr/>
        <a:lstStyle/>
        <a:p>
          <a:endParaRPr lang="en-US"/>
        </a:p>
      </dgm:t>
    </dgm:pt>
    <dgm:pt modelId="{15AD3AE3-1FCF-42EE-AFB4-962CC0358581}">
      <dgm:prSet phldrT="[Text]"/>
      <dgm:spPr/>
      <dgm:t>
        <a:bodyPr/>
        <a:lstStyle/>
        <a:p>
          <a:r>
            <a:rPr lang="cs-CZ" dirty="0" smtClean="0"/>
            <a:t>Demografické a sociální</a:t>
          </a:r>
          <a:endParaRPr lang="en-US" dirty="0"/>
        </a:p>
      </dgm:t>
    </dgm:pt>
    <dgm:pt modelId="{0F5E47C6-D29D-4BCB-B87E-82FE448B3F1A}" type="parTrans" cxnId="{5713F13F-2579-426F-9AC9-DAE8DA209076}">
      <dgm:prSet/>
      <dgm:spPr/>
      <dgm:t>
        <a:bodyPr/>
        <a:lstStyle/>
        <a:p>
          <a:endParaRPr lang="en-US"/>
        </a:p>
      </dgm:t>
    </dgm:pt>
    <dgm:pt modelId="{70B8B3B2-471D-48A7-8432-44B3A76208D1}" type="sibTrans" cxnId="{5713F13F-2579-426F-9AC9-DAE8DA209076}">
      <dgm:prSet/>
      <dgm:spPr/>
      <dgm:t>
        <a:bodyPr/>
        <a:lstStyle/>
        <a:p>
          <a:endParaRPr lang="en-US"/>
        </a:p>
      </dgm:t>
    </dgm:pt>
    <dgm:pt modelId="{2AFA9C3D-311D-4654-957C-70A53A030941}">
      <dgm:prSet phldrT="[Text]"/>
      <dgm:spPr/>
      <dgm:t>
        <a:bodyPr/>
        <a:lstStyle/>
        <a:p>
          <a:r>
            <a:rPr lang="cs-CZ" dirty="0" smtClean="0"/>
            <a:t>Environmentální </a:t>
          </a:r>
          <a:endParaRPr lang="en-US" dirty="0"/>
        </a:p>
      </dgm:t>
    </dgm:pt>
    <dgm:pt modelId="{E55DD13A-4881-4A2D-B409-9D2F9392D9E3}" type="parTrans" cxnId="{F822CC2B-BF0C-4AD2-9DB5-8CCB42774E60}">
      <dgm:prSet/>
      <dgm:spPr/>
      <dgm:t>
        <a:bodyPr/>
        <a:lstStyle/>
        <a:p>
          <a:endParaRPr lang="en-US"/>
        </a:p>
      </dgm:t>
    </dgm:pt>
    <dgm:pt modelId="{ADD3DA5A-040A-4EA6-A9DB-BED9C9BB9492}" type="sibTrans" cxnId="{F822CC2B-BF0C-4AD2-9DB5-8CCB42774E60}">
      <dgm:prSet/>
      <dgm:spPr/>
      <dgm:t>
        <a:bodyPr/>
        <a:lstStyle/>
        <a:p>
          <a:endParaRPr lang="en-US"/>
        </a:p>
      </dgm:t>
    </dgm:pt>
    <dgm:pt modelId="{99F67D4C-B6FF-4104-9DBC-60DC2CC0EDA2}">
      <dgm:prSet phldrT="[Text]"/>
      <dgm:spPr/>
      <dgm:t>
        <a:bodyPr/>
        <a:lstStyle/>
        <a:p>
          <a:r>
            <a:rPr lang="cs-CZ" dirty="0" smtClean="0"/>
            <a:t>Technologické</a:t>
          </a:r>
          <a:endParaRPr lang="en-US" dirty="0"/>
        </a:p>
      </dgm:t>
    </dgm:pt>
    <dgm:pt modelId="{6BF06784-13EA-4CA7-A6E4-50A306E3A074}" type="parTrans" cxnId="{B190098F-8446-4121-8AFA-A24B5962B06C}">
      <dgm:prSet/>
      <dgm:spPr/>
      <dgm:t>
        <a:bodyPr/>
        <a:lstStyle/>
        <a:p>
          <a:endParaRPr lang="en-US"/>
        </a:p>
      </dgm:t>
    </dgm:pt>
    <dgm:pt modelId="{F3A0039E-1B74-40A6-87F2-6359F58703E2}" type="sibTrans" cxnId="{B190098F-8446-4121-8AFA-A24B5962B06C}">
      <dgm:prSet/>
      <dgm:spPr/>
      <dgm:t>
        <a:bodyPr/>
        <a:lstStyle/>
        <a:p>
          <a:endParaRPr lang="en-US"/>
        </a:p>
      </dgm:t>
    </dgm:pt>
    <dgm:pt modelId="{DDC11A52-B2A8-43CC-B67A-E97D7160E037}" type="pres">
      <dgm:prSet presAssocID="{6E3DBA2D-F30C-4397-BCC8-6799820D22DA}" presName="diagram" presStyleCnt="0">
        <dgm:presLayoutVars>
          <dgm:dir/>
          <dgm:resizeHandles val="exact"/>
        </dgm:presLayoutVars>
      </dgm:prSet>
      <dgm:spPr/>
    </dgm:pt>
    <dgm:pt modelId="{FA231A74-B0AA-4081-A640-1BF121466950}" type="pres">
      <dgm:prSet presAssocID="{4B01CF47-25C9-4E4C-9234-5C4FB2661CA9}" presName="node" presStyleLbl="node1" presStyleIdx="0" presStyleCnt="4">
        <dgm:presLayoutVars>
          <dgm:bulletEnabled val="1"/>
        </dgm:presLayoutVars>
      </dgm:prSet>
      <dgm:spPr/>
    </dgm:pt>
    <dgm:pt modelId="{1927262E-6753-486E-A48F-9DD37AC9C686}" type="pres">
      <dgm:prSet presAssocID="{628679B2-9C6B-4410-B9D6-28121DBAF98F}" presName="sibTrans" presStyleCnt="0"/>
      <dgm:spPr/>
    </dgm:pt>
    <dgm:pt modelId="{1D2CEBEC-BD42-4395-828E-CBDB11059B1A}" type="pres">
      <dgm:prSet presAssocID="{15AD3AE3-1FCF-42EE-AFB4-962CC035858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1038E-BF44-42AE-8050-7B507FDA3EA4}" type="pres">
      <dgm:prSet presAssocID="{70B8B3B2-471D-48A7-8432-44B3A76208D1}" presName="sibTrans" presStyleCnt="0"/>
      <dgm:spPr/>
    </dgm:pt>
    <dgm:pt modelId="{4756DECF-7ED0-490C-A07D-47845C71592F}" type="pres">
      <dgm:prSet presAssocID="{2AFA9C3D-311D-4654-957C-70A53A0309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2781F-1F7E-46FD-8DA9-82224840CE22}" type="pres">
      <dgm:prSet presAssocID="{ADD3DA5A-040A-4EA6-A9DB-BED9C9BB9492}" presName="sibTrans" presStyleCnt="0"/>
      <dgm:spPr/>
    </dgm:pt>
    <dgm:pt modelId="{7D37FB56-4637-4FB1-AB11-7936C6EB0075}" type="pres">
      <dgm:prSet presAssocID="{99F67D4C-B6FF-4104-9DBC-60DC2CC0EDA2}" presName="node" presStyleLbl="node1" presStyleIdx="3" presStyleCnt="4">
        <dgm:presLayoutVars>
          <dgm:bulletEnabled val="1"/>
        </dgm:presLayoutVars>
      </dgm:prSet>
      <dgm:spPr/>
    </dgm:pt>
  </dgm:ptLst>
  <dgm:cxnLst>
    <dgm:cxn modelId="{5713F13F-2579-426F-9AC9-DAE8DA209076}" srcId="{6E3DBA2D-F30C-4397-BCC8-6799820D22DA}" destId="{15AD3AE3-1FCF-42EE-AFB4-962CC0358581}" srcOrd="1" destOrd="0" parTransId="{0F5E47C6-D29D-4BCB-B87E-82FE448B3F1A}" sibTransId="{70B8B3B2-471D-48A7-8432-44B3A76208D1}"/>
    <dgm:cxn modelId="{8FFEE03E-0F70-402A-8216-D09F385F669E}" type="presOf" srcId="{6E3DBA2D-F30C-4397-BCC8-6799820D22DA}" destId="{DDC11A52-B2A8-43CC-B67A-E97D7160E037}" srcOrd="0" destOrd="0" presId="urn:microsoft.com/office/officeart/2005/8/layout/default"/>
    <dgm:cxn modelId="{D907F284-63D3-4C72-9269-2717E50F9D74}" type="presOf" srcId="{4B01CF47-25C9-4E4C-9234-5C4FB2661CA9}" destId="{FA231A74-B0AA-4081-A640-1BF121466950}" srcOrd="0" destOrd="0" presId="urn:microsoft.com/office/officeart/2005/8/layout/default"/>
    <dgm:cxn modelId="{04EFF0CF-4D8C-465C-9BD2-17DFF280C370}" type="presOf" srcId="{15AD3AE3-1FCF-42EE-AFB4-962CC0358581}" destId="{1D2CEBEC-BD42-4395-828E-CBDB11059B1A}" srcOrd="0" destOrd="0" presId="urn:microsoft.com/office/officeart/2005/8/layout/default"/>
    <dgm:cxn modelId="{B190098F-8446-4121-8AFA-A24B5962B06C}" srcId="{6E3DBA2D-F30C-4397-BCC8-6799820D22DA}" destId="{99F67D4C-B6FF-4104-9DBC-60DC2CC0EDA2}" srcOrd="3" destOrd="0" parTransId="{6BF06784-13EA-4CA7-A6E4-50A306E3A074}" sibTransId="{F3A0039E-1B74-40A6-87F2-6359F58703E2}"/>
    <dgm:cxn modelId="{0333C032-B79F-4BEF-8A38-B93F034988A1}" srcId="{6E3DBA2D-F30C-4397-BCC8-6799820D22DA}" destId="{4B01CF47-25C9-4E4C-9234-5C4FB2661CA9}" srcOrd="0" destOrd="0" parTransId="{6C57DBFB-FF38-4770-9E04-C9643933B654}" sibTransId="{628679B2-9C6B-4410-B9D6-28121DBAF98F}"/>
    <dgm:cxn modelId="{F822CC2B-BF0C-4AD2-9DB5-8CCB42774E60}" srcId="{6E3DBA2D-F30C-4397-BCC8-6799820D22DA}" destId="{2AFA9C3D-311D-4654-957C-70A53A030941}" srcOrd="2" destOrd="0" parTransId="{E55DD13A-4881-4A2D-B409-9D2F9392D9E3}" sibTransId="{ADD3DA5A-040A-4EA6-A9DB-BED9C9BB9492}"/>
    <dgm:cxn modelId="{C6595148-A518-4417-A7C1-9DFC1AA71489}" type="presOf" srcId="{99F67D4C-B6FF-4104-9DBC-60DC2CC0EDA2}" destId="{7D37FB56-4637-4FB1-AB11-7936C6EB0075}" srcOrd="0" destOrd="0" presId="urn:microsoft.com/office/officeart/2005/8/layout/default"/>
    <dgm:cxn modelId="{E0E13C6F-E9A4-42B4-AFA6-F0F390CCF38B}" type="presOf" srcId="{2AFA9C3D-311D-4654-957C-70A53A030941}" destId="{4756DECF-7ED0-490C-A07D-47845C71592F}" srcOrd="0" destOrd="0" presId="urn:microsoft.com/office/officeart/2005/8/layout/default"/>
    <dgm:cxn modelId="{DFD28990-C49F-4C2D-8350-49DE2D253552}" type="presParOf" srcId="{DDC11A52-B2A8-43CC-B67A-E97D7160E037}" destId="{FA231A74-B0AA-4081-A640-1BF121466950}" srcOrd="0" destOrd="0" presId="urn:microsoft.com/office/officeart/2005/8/layout/default"/>
    <dgm:cxn modelId="{430F7E9D-E6CA-495F-923C-78FB3ED69767}" type="presParOf" srcId="{DDC11A52-B2A8-43CC-B67A-E97D7160E037}" destId="{1927262E-6753-486E-A48F-9DD37AC9C686}" srcOrd="1" destOrd="0" presId="urn:microsoft.com/office/officeart/2005/8/layout/default"/>
    <dgm:cxn modelId="{9878A5A5-F72A-4AA3-803F-4C77208779E0}" type="presParOf" srcId="{DDC11A52-B2A8-43CC-B67A-E97D7160E037}" destId="{1D2CEBEC-BD42-4395-828E-CBDB11059B1A}" srcOrd="2" destOrd="0" presId="urn:microsoft.com/office/officeart/2005/8/layout/default"/>
    <dgm:cxn modelId="{7FB712CF-0A58-4E26-A66B-77F23909E54C}" type="presParOf" srcId="{DDC11A52-B2A8-43CC-B67A-E97D7160E037}" destId="{C381038E-BF44-42AE-8050-7B507FDA3EA4}" srcOrd="3" destOrd="0" presId="urn:microsoft.com/office/officeart/2005/8/layout/default"/>
    <dgm:cxn modelId="{341F7E04-71C5-4095-A056-B939AC5BE24E}" type="presParOf" srcId="{DDC11A52-B2A8-43CC-B67A-E97D7160E037}" destId="{4756DECF-7ED0-490C-A07D-47845C71592F}" srcOrd="4" destOrd="0" presId="urn:microsoft.com/office/officeart/2005/8/layout/default"/>
    <dgm:cxn modelId="{1E43A35C-686F-4256-A4C2-7A7A6987D98C}" type="presParOf" srcId="{DDC11A52-B2A8-43CC-B67A-E97D7160E037}" destId="{0D62781F-1F7E-46FD-8DA9-82224840CE22}" srcOrd="5" destOrd="0" presId="urn:microsoft.com/office/officeart/2005/8/layout/default"/>
    <dgm:cxn modelId="{819B29A6-4DE1-48D9-A50A-0AE4DA23D11D}" type="presParOf" srcId="{DDC11A52-B2A8-43CC-B67A-E97D7160E037}" destId="{7D37FB56-4637-4FB1-AB11-7936C6EB007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31A74-B0AA-4081-A640-1BF121466950}">
      <dsp:nvSpPr>
        <dsp:cNvPr id="0" name=""/>
        <dsp:cNvSpPr/>
      </dsp:nvSpPr>
      <dsp:spPr>
        <a:xfrm>
          <a:off x="700831" y="408"/>
          <a:ext cx="2235398" cy="13412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Geopolitické</a:t>
          </a:r>
          <a:endParaRPr lang="en-US" sz="2400" kern="1200" dirty="0"/>
        </a:p>
      </dsp:txBody>
      <dsp:txXfrm>
        <a:off x="700831" y="408"/>
        <a:ext cx="2235398" cy="1341239"/>
      </dsp:txXfrm>
    </dsp:sp>
    <dsp:sp modelId="{1D2CEBEC-BD42-4395-828E-CBDB11059B1A}">
      <dsp:nvSpPr>
        <dsp:cNvPr id="0" name=""/>
        <dsp:cNvSpPr/>
      </dsp:nvSpPr>
      <dsp:spPr>
        <a:xfrm>
          <a:off x="3159769" y="408"/>
          <a:ext cx="2235398" cy="13412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Demografické a sociální</a:t>
          </a:r>
          <a:endParaRPr lang="en-US" sz="2400" kern="1200" dirty="0"/>
        </a:p>
      </dsp:txBody>
      <dsp:txXfrm>
        <a:off x="3159769" y="408"/>
        <a:ext cx="2235398" cy="1341239"/>
      </dsp:txXfrm>
    </dsp:sp>
    <dsp:sp modelId="{4756DECF-7ED0-490C-A07D-47845C71592F}">
      <dsp:nvSpPr>
        <dsp:cNvPr id="0" name=""/>
        <dsp:cNvSpPr/>
      </dsp:nvSpPr>
      <dsp:spPr>
        <a:xfrm>
          <a:off x="700831" y="1565186"/>
          <a:ext cx="2235398" cy="13412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Environmentální </a:t>
          </a:r>
          <a:endParaRPr lang="en-US" sz="2400" kern="1200" dirty="0"/>
        </a:p>
      </dsp:txBody>
      <dsp:txXfrm>
        <a:off x="700831" y="1565186"/>
        <a:ext cx="2235398" cy="1341239"/>
      </dsp:txXfrm>
    </dsp:sp>
    <dsp:sp modelId="{7D37FB56-4637-4FB1-AB11-7936C6EB0075}">
      <dsp:nvSpPr>
        <dsp:cNvPr id="0" name=""/>
        <dsp:cNvSpPr/>
      </dsp:nvSpPr>
      <dsp:spPr>
        <a:xfrm>
          <a:off x="3159769" y="1565186"/>
          <a:ext cx="2235398" cy="13412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Technologické</a:t>
          </a:r>
          <a:endParaRPr lang="en-US" sz="2400" kern="1200" dirty="0"/>
        </a:p>
      </dsp:txBody>
      <dsp:txXfrm>
        <a:off x="3159769" y="1565186"/>
        <a:ext cx="2235398" cy="1341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734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24.4.2023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24.4.2023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65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9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981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485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610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631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880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77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977251"/>
            <a:ext cx="8418512" cy="135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363538" y="912777"/>
            <a:ext cx="8418512" cy="326869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8575" y="359267"/>
            <a:ext cx="3673475" cy="4308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363537" y="356640"/>
            <a:ext cx="4384675" cy="38248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108575" y="796532"/>
            <a:ext cx="3673475" cy="33849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63538" y="908011"/>
            <a:ext cx="8418512" cy="3273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3538" y="1350000"/>
            <a:ext cx="8418512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9"/>
            <a:ext cx="4035425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0" y="-44143"/>
            <a:ext cx="9143999" cy="453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908011"/>
            <a:ext cx="8418512" cy="3273464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40025" y="4535489"/>
            <a:ext cx="2008187" cy="6080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4535488"/>
            <a:ext cx="2012949" cy="608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chemeClr val="bg1"/>
                </a:solidFill>
              </a:rPr>
              <a:t>Rudolf Klepáček</a:t>
            </a:r>
          </a:p>
          <a:p>
            <a:r>
              <a:rPr lang="cs-CZ" sz="900" dirty="0">
                <a:solidFill>
                  <a:schemeClr val="bg1"/>
                </a:solidFill>
              </a:rPr>
              <a:t>Ministerstvo průmyslu a obchodu</a:t>
            </a:r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.cz/" TargetMode="External"/><Relationship Id="rId2" Type="http://schemas.openxmlformats.org/officeDocument/2006/relationships/hyperlink" Target="mailto:tauberova@mpo.cz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846659"/>
          </a:xfrm>
        </p:spPr>
        <p:txBody>
          <a:bodyPr/>
          <a:lstStyle/>
          <a:p>
            <a:r>
              <a:rPr lang="en-US" sz="2800" dirty="0"/>
              <a:t>XXVIII. EXPORTNÍ FÓRUM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KONKURENCESCHOPNOST</a:t>
            </a:r>
            <a:br>
              <a:rPr lang="cs-CZ" b="1" dirty="0"/>
            </a:br>
            <a:r>
              <a:rPr lang="cs-CZ" b="1" dirty="0"/>
              <a:t>ČESKÝCH EXPORTÉRŮ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63538" y="2429087"/>
            <a:ext cx="5031422" cy="1837483"/>
          </a:xfrm>
          <a:prstGeom prst="rect">
            <a:avLst/>
          </a:prstGeom>
        </p:spPr>
        <p:txBody>
          <a:bodyPr vert="horz" wrap="square" lIns="0" tIns="36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Rudolf Klepáček</a:t>
            </a:r>
          </a:p>
          <a:p>
            <a:r>
              <a:rPr lang="cs-CZ" sz="1800" dirty="0"/>
              <a:t>Odbor podpory exportu</a:t>
            </a:r>
          </a:p>
          <a:p>
            <a:r>
              <a:rPr lang="cs-CZ" sz="1800" dirty="0"/>
              <a:t>Ministerstvo průmyslu a obchodu </a:t>
            </a:r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63538" y="426670"/>
            <a:ext cx="8418512" cy="760292"/>
          </a:xfrm>
        </p:spPr>
        <p:txBody>
          <a:bodyPr/>
          <a:lstStyle/>
          <a:p>
            <a:r>
              <a:rPr lang="cs-CZ" dirty="0"/>
              <a:t>Děkuji za pozornost</a:t>
            </a:r>
            <a:br>
              <a:rPr lang="cs-CZ" dirty="0"/>
            </a:br>
            <a:endParaRPr lang="cs-CZ" dirty="0"/>
          </a:p>
        </p:txBody>
      </p:sp>
      <p:sp>
        <p:nvSpPr>
          <p:cNvPr id="3" name="Nadpis 9"/>
          <p:cNvSpPr txBox="1">
            <a:spLocks/>
          </p:cNvSpPr>
          <p:nvPr/>
        </p:nvSpPr>
        <p:spPr>
          <a:xfrm>
            <a:off x="502490" y="1604840"/>
            <a:ext cx="4454646" cy="166199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Ing. </a:t>
            </a:r>
            <a:r>
              <a:rPr lang="cs-CZ" sz="1800" dirty="0"/>
              <a:t>Rudolf Klepáček Ph.D.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cs-CZ" sz="1800" dirty="0"/>
              <a:t>ředitel odboru </a:t>
            </a:r>
            <a:r>
              <a:rPr lang="cs-CZ" sz="1800" dirty="0" smtClean="0"/>
              <a:t>podpory exportu</a:t>
            </a:r>
            <a:endParaRPr lang="en-US" sz="1800" dirty="0"/>
          </a:p>
          <a:p>
            <a:r>
              <a:rPr lang="en-US" sz="1800" dirty="0"/>
              <a:t>T +420 224 852</a:t>
            </a:r>
            <a:r>
              <a:rPr lang="cs-CZ" sz="1800" dirty="0"/>
              <a:t> 310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cs-CZ" sz="1800" dirty="0" err="1">
                <a:hlinkClick r:id="rId2"/>
              </a:rPr>
              <a:t>klepacek</a:t>
            </a:r>
            <a:r>
              <a:rPr lang="en-US" sz="1800" dirty="0">
                <a:hlinkClick r:id="rId2"/>
              </a:rPr>
              <a:t>@mpo.cz</a:t>
            </a:r>
            <a:endParaRPr lang="cs-CZ" sz="1800" dirty="0"/>
          </a:p>
          <a:p>
            <a:r>
              <a:rPr lang="en-US" sz="1800" dirty="0"/>
              <a:t>Politických vězňů 20, 112 49 Praha 1</a:t>
            </a:r>
            <a:br>
              <a:rPr lang="en-US" sz="1800" dirty="0"/>
            </a:br>
            <a:r>
              <a:rPr lang="en-US" sz="1800" dirty="0">
                <a:hlinkClick r:id="rId3" tooltip="http://www.mpo.cz/"/>
              </a:rPr>
              <a:t>www.mpo.cz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427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>
                <a:solidFill>
                  <a:srgbClr val="004B8D"/>
                </a:solidFill>
              </a:rPr>
              <a:t>Konkurenceschopnost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D5FE28AF-F91B-463D-A494-0D60537A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8" y="1744164"/>
            <a:ext cx="4170348" cy="151979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6D6A5EC6-A224-4DC6-84EB-E38B5B06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081" y="354012"/>
            <a:ext cx="4008919" cy="399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8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 smtClean="0">
                <a:solidFill>
                  <a:srgbClr val="004B8D"/>
                </a:solidFill>
              </a:rPr>
              <a:t>Podíl českého exportu</a:t>
            </a:r>
            <a:endParaRPr lang="cs-CZ" dirty="0">
              <a:solidFill>
                <a:srgbClr val="004B8D"/>
              </a:solidFill>
            </a:endParaRPr>
          </a:p>
        </p:txBody>
      </p:sp>
      <p:sp>
        <p:nvSpPr>
          <p:cNvPr id="7" name="Zástupný symbol pro text 2">
            <a:extLst>
              <a:ext uri="{FF2B5EF4-FFF2-40B4-BE49-F238E27FC236}">
                <a16:creationId xmlns:a16="http://schemas.microsoft.com/office/drawing/2014/main" xmlns="" id="{1FA8D493-4A55-48F5-B6D1-4A24DFB938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908011"/>
            <a:ext cx="8618092" cy="3400220"/>
          </a:xfrm>
        </p:spPr>
        <p:txBody>
          <a:bodyPr lIns="0" tIns="0">
            <a:normAutofit fontScale="25000" lnSpcReduction="20000"/>
          </a:bodyPr>
          <a:lstStyle/>
          <a:p>
            <a:pPr marL="441325" lvl="1" indent="-342900"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9842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6400" dirty="0">
                <a:solidFill>
                  <a:srgbClr val="004B8D"/>
                </a:solidFill>
              </a:rPr>
              <a:t>Podíly české ekonomiky na světovém exportu a importu zboží se pohybují okolo </a:t>
            </a:r>
            <a:r>
              <a:rPr lang="cs-CZ" sz="6400" b="1" dirty="0">
                <a:solidFill>
                  <a:srgbClr val="C00000"/>
                </a:solidFill>
              </a:rPr>
              <a:t>1,09 %</a:t>
            </a:r>
            <a:r>
              <a:rPr lang="cs-CZ" sz="6400" dirty="0">
                <a:solidFill>
                  <a:srgbClr val="004B8D"/>
                </a:solidFill>
              </a:rPr>
              <a:t>, resp. 0,96 </a:t>
            </a:r>
            <a:r>
              <a:rPr lang="cs-CZ" sz="6400" dirty="0" smtClean="0">
                <a:solidFill>
                  <a:srgbClr val="004B8D"/>
                </a:solidFill>
              </a:rPr>
              <a:t>%</a:t>
            </a:r>
          </a:p>
          <a:p>
            <a:pPr marL="98425" lvl="1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6400" dirty="0" smtClean="0">
              <a:solidFill>
                <a:srgbClr val="004B8D"/>
              </a:solidFill>
            </a:endParaRPr>
          </a:p>
          <a:p>
            <a:pPr marL="441325" lvl="1" indent="-342900">
              <a:spcBef>
                <a:spcPts val="0"/>
              </a:spcBef>
              <a:spcAft>
                <a:spcPts val="600"/>
              </a:spcAft>
            </a:pPr>
            <a:r>
              <a:rPr lang="cs-CZ" sz="6400" b="1" dirty="0" smtClean="0">
                <a:solidFill>
                  <a:srgbClr val="C00000"/>
                </a:solidFill>
              </a:rPr>
              <a:t>Zboží</a:t>
            </a:r>
            <a:endParaRPr lang="cs-CZ" sz="6400" b="1" dirty="0">
              <a:solidFill>
                <a:srgbClr val="C00000"/>
              </a:solidFill>
            </a:endParaRPr>
          </a:p>
          <a:p>
            <a:pPr marL="793750" lvl="2" indent="-342900">
              <a:spcBef>
                <a:spcPts val="0"/>
              </a:spcBef>
              <a:spcAft>
                <a:spcPts val="600"/>
              </a:spcAft>
            </a:pPr>
            <a:r>
              <a:rPr lang="cs-CZ" sz="6400" dirty="0">
                <a:solidFill>
                  <a:srgbClr val="004B8D"/>
                </a:solidFill>
              </a:rPr>
              <a:t>ČR tak patří mezi první 30 v žebříčku největších exportérů a importérů světa </a:t>
            </a:r>
          </a:p>
          <a:p>
            <a:pPr marL="793750" lvl="2" indent="-342900">
              <a:spcBef>
                <a:spcPts val="0"/>
              </a:spcBef>
              <a:spcAft>
                <a:spcPts val="600"/>
              </a:spcAft>
            </a:pPr>
            <a:r>
              <a:rPr lang="cs-CZ" sz="6400" dirty="0">
                <a:solidFill>
                  <a:srgbClr val="004B8D"/>
                </a:solidFill>
              </a:rPr>
              <a:t>Podobně velké evropské ekonomiky (dle nominálního HDP) nicméně dosahují zpravidla nižších hodnot </a:t>
            </a:r>
          </a:p>
          <a:p>
            <a:pPr marL="793750" lvl="2" indent="-342900">
              <a:spcBef>
                <a:spcPts val="0"/>
              </a:spcBef>
              <a:spcAft>
                <a:spcPts val="600"/>
              </a:spcAft>
            </a:pPr>
            <a:r>
              <a:rPr lang="cs-CZ" sz="6400" dirty="0" smtClean="0">
                <a:solidFill>
                  <a:srgbClr val="004B8D"/>
                </a:solidFill>
              </a:rPr>
              <a:t>Portugalsko </a:t>
            </a:r>
            <a:r>
              <a:rPr lang="cs-CZ" sz="6400" dirty="0">
                <a:solidFill>
                  <a:srgbClr val="004B8D"/>
                </a:solidFill>
              </a:rPr>
              <a:t>se podílelo v r. 2020 na světovém exportu zboží pouze 0,3 %, tj. až 62. pozice v žebříčku WTO; Finsko 0,4 %, Rumunsko 0,4 %</a:t>
            </a:r>
          </a:p>
          <a:p>
            <a:pPr marL="441325" lvl="1" indent="-342900">
              <a:spcBef>
                <a:spcPts val="0"/>
              </a:spcBef>
              <a:spcAft>
                <a:spcPts val="600"/>
              </a:spcAft>
            </a:pPr>
            <a:r>
              <a:rPr lang="cs-CZ" sz="6400" b="1" dirty="0" smtClean="0">
                <a:solidFill>
                  <a:srgbClr val="C00000"/>
                </a:solidFill>
              </a:rPr>
              <a:t>Služby</a:t>
            </a:r>
          </a:p>
          <a:p>
            <a:pPr marL="793750" lvl="2" indent="-342900">
              <a:spcBef>
                <a:spcPts val="0"/>
              </a:spcBef>
              <a:spcAft>
                <a:spcPts val="600"/>
              </a:spcAft>
            </a:pPr>
            <a:r>
              <a:rPr lang="cs-CZ" sz="6400" dirty="0" smtClean="0">
                <a:solidFill>
                  <a:srgbClr val="004B8D"/>
                </a:solidFill>
              </a:rPr>
              <a:t>V </a:t>
            </a:r>
            <a:r>
              <a:rPr lang="cs-CZ" sz="6400" dirty="0">
                <a:solidFill>
                  <a:srgbClr val="004B8D"/>
                </a:solidFill>
              </a:rPr>
              <a:t>obchodu komerčními službami se umisťuje ČR na nižších pozicích, a to na 35. místě u exportů (tj. 0,53 % světového exportu služeb) a 38. místě u importů (0,47 %).</a:t>
            </a:r>
            <a:endParaRPr lang="cs-CZ" sz="6400" b="1" dirty="0">
              <a:solidFill>
                <a:srgbClr val="C00000"/>
              </a:solidFill>
            </a:endParaRPr>
          </a:p>
          <a:p>
            <a:pPr marL="450850" lvl="2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5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4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>
                <a:solidFill>
                  <a:srgbClr val="004B8D"/>
                </a:solidFill>
              </a:rPr>
              <a:t>ČR jako komplexní ekonomika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17604CD-C852-4E21-8C86-19E9057D6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908011"/>
            <a:ext cx="5726071" cy="3559974"/>
          </a:xfrm>
          <a:prstGeom prst="rect">
            <a:avLst/>
          </a:prstGeom>
        </p:spPr>
      </p:pic>
      <p:sp>
        <p:nvSpPr>
          <p:cNvPr id="6" name="Zástupný symbol pro text 2">
            <a:extLst>
              <a:ext uri="{FF2B5EF4-FFF2-40B4-BE49-F238E27FC236}">
                <a16:creationId xmlns:a16="http://schemas.microsoft.com/office/drawing/2014/main" xmlns="" id="{0B3532C2-C36F-42CA-BEA2-CB816A4DFD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368" y="2573906"/>
            <a:ext cx="2692441" cy="1912101"/>
          </a:xfrm>
        </p:spPr>
        <p:txBody>
          <a:bodyPr lIns="0" tIns="0">
            <a:normAutofit/>
          </a:bodyPr>
          <a:lstStyle/>
          <a:p>
            <a:pPr marL="441325" lvl="1" indent="-342900"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9842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dirty="0"/>
              <a:t>Atlas ekonomické komplexity:</a:t>
            </a:r>
          </a:p>
          <a:p>
            <a:pPr marL="9842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b="1" dirty="0">
                <a:solidFill>
                  <a:srgbClr val="FF0000"/>
                </a:solidFill>
              </a:rPr>
              <a:t>ČR na 6.-7. místě</a:t>
            </a:r>
          </a:p>
        </p:txBody>
      </p:sp>
    </p:spTree>
    <p:extLst>
      <p:ext uri="{BB962C8B-B14F-4D97-AF65-F5344CB8AC3E}">
        <p14:creationId xmlns:p14="http://schemas.microsoft.com/office/powerpoint/2010/main" val="78196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>
                <a:solidFill>
                  <a:srgbClr val="004B8D"/>
                </a:solidFill>
              </a:rPr>
              <a:t>Zapojení ČR do GVC a přidaná hodnota</a:t>
            </a:r>
            <a:endParaRPr lang="cs-CZ" dirty="0">
              <a:solidFill>
                <a:srgbClr val="004B8D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90080520-8CC4-4C06-9969-C6AF5338E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199" y="1093328"/>
            <a:ext cx="5259602" cy="33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1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 smtClean="0">
                <a:solidFill>
                  <a:srgbClr val="004B8D"/>
                </a:solidFill>
              </a:rPr>
              <a:t>Zapojení ČR do GVC a přidaná hodnota</a:t>
            </a:r>
            <a:endParaRPr lang="cs-CZ" dirty="0">
              <a:solidFill>
                <a:srgbClr val="004B8D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8" y="1030953"/>
            <a:ext cx="5599235" cy="14700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585" y="2773973"/>
            <a:ext cx="60483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4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 smtClean="0">
                <a:solidFill>
                  <a:srgbClr val="004B8D"/>
                </a:solidFill>
              </a:rPr>
              <a:t>Zapojení ČR do GVC a přidaná hodnota</a:t>
            </a:r>
            <a:endParaRPr lang="cs-CZ" dirty="0">
              <a:solidFill>
                <a:srgbClr val="004B8D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8" y="1274991"/>
            <a:ext cx="5638800" cy="10096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056" y="2651621"/>
            <a:ext cx="5400994" cy="98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3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 smtClean="0">
                <a:solidFill>
                  <a:srgbClr val="004B8D"/>
                </a:solidFill>
              </a:rPr>
              <a:t>Globální trendy</a:t>
            </a:r>
            <a:endParaRPr lang="cs-CZ" dirty="0">
              <a:solidFill>
                <a:srgbClr val="004B8D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19734035"/>
              </p:ext>
            </p:extLst>
          </p:nvPr>
        </p:nvGraphicFramePr>
        <p:xfrm>
          <a:off x="-392723" y="1081453"/>
          <a:ext cx="6096000" cy="290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ástupný symbol pro text 2">
            <a:extLst>
              <a:ext uri="{FF2B5EF4-FFF2-40B4-BE49-F238E27FC236}">
                <a16:creationId xmlns:a16="http://schemas.microsoft.com/office/drawing/2014/main" xmlns="" id="{1FA8D493-4A55-48F5-B6D1-4A24DFB938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9876" y="994732"/>
            <a:ext cx="3811753" cy="3080275"/>
          </a:xfrm>
        </p:spPr>
        <p:txBody>
          <a:bodyPr lIns="0" tIns="0">
            <a:normAutofit fontScale="70000" lnSpcReduction="20000"/>
          </a:bodyPr>
          <a:lstStyle/>
          <a:p>
            <a:pPr marL="441325" lvl="1" indent="-342900"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300" dirty="0"/>
              <a:t>Diverzifikace a vyhledávání spolehlivých partnerů </a:t>
            </a:r>
            <a:endParaRPr lang="cs-CZ" sz="23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300" dirty="0" smtClean="0"/>
              <a:t>Podpora </a:t>
            </a:r>
            <a:r>
              <a:rPr lang="cs-CZ" sz="2300" dirty="0"/>
              <a:t>trvalé přítomnosti českých firem na zahraničních </a:t>
            </a:r>
            <a:r>
              <a:rPr lang="cs-CZ" sz="2300" dirty="0" smtClean="0"/>
              <a:t>trzích</a:t>
            </a:r>
            <a:endParaRPr lang="en-US" sz="23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300" dirty="0"/>
              <a:t>Facilitace spolupráce k nabídce komplexních řešení napříč </a:t>
            </a:r>
            <a:r>
              <a:rPr lang="cs-CZ" sz="2300" dirty="0" smtClean="0"/>
              <a:t>sektory</a:t>
            </a:r>
            <a:endParaRPr lang="en-US" sz="23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300" dirty="0"/>
              <a:t>Vyhledávání nových inovátorů a zvyšování jejich globálních </a:t>
            </a:r>
            <a:r>
              <a:rPr lang="cs-CZ" sz="2300" dirty="0" smtClean="0"/>
              <a:t>ambicí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300" dirty="0" smtClean="0"/>
              <a:t>Internacionalizace a nabídka komplexních řešení, produktů </a:t>
            </a:r>
            <a:r>
              <a:rPr lang="cs-CZ" sz="2300" dirty="0"/>
              <a:t>s vysokou přidanou </a:t>
            </a:r>
            <a:r>
              <a:rPr lang="cs-CZ" sz="2300" dirty="0" smtClean="0"/>
              <a:t>hodnotou, integrátorů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96172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-152400"/>
            <a:ext cx="4938712" cy="23129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9" y="2261705"/>
            <a:ext cx="4041408" cy="21066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327" y="2261705"/>
            <a:ext cx="4834626" cy="21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79980"/>
      </p:ext>
    </p:extLst>
  </p:cSld>
  <p:clrMapOvr>
    <a:masterClrMapping/>
  </p:clrMapOvr>
</p:sld>
</file>

<file path=ppt/theme/theme1.xml><?xml version="1.0" encoding="utf-8"?>
<a:theme xmlns:a="http://schemas.openxmlformats.org/drawingml/2006/main" name="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modrá B</Template>
  <TotalTime>8074</TotalTime>
  <Words>235</Words>
  <Application>Microsoft Office PowerPoint</Application>
  <PresentationFormat>Předvádění na obrazovce (16:9)</PresentationFormat>
  <Paragraphs>45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Předloha V1</vt:lpstr>
      <vt:lpstr>XXVIII. EXPORTNÍ FÓRUM   KONKURENCESCHOPNOST ČESKÝCH EXPORTÉRŮ</vt:lpstr>
      <vt:lpstr>Konkurenceschopnost ČR</vt:lpstr>
      <vt:lpstr>Podíl českého exportu</vt:lpstr>
      <vt:lpstr>ČR jako komplexní ekonomika</vt:lpstr>
      <vt:lpstr>Zapojení ČR do GVC a přidaná hodnota</vt:lpstr>
      <vt:lpstr>Zapojení ČR do GVC a přidaná hodnota</vt:lpstr>
      <vt:lpstr>Zapojení ČR do GVC a přidaná hodnota</vt:lpstr>
      <vt:lpstr>Globální trendy</vt:lpstr>
      <vt:lpstr>Prezentace aplikace PowerPoint</vt:lpstr>
      <vt:lpstr>Děkuji za pozornost </vt:lpstr>
    </vt:vector>
  </TitlesOfParts>
  <Company>Ministerstvo průmyslu a obchodu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Exportní strategie 2020+</dc:title>
  <dc:creator>Klepáček Rudolf</dc:creator>
  <cp:lastModifiedBy>Účet Microsoft</cp:lastModifiedBy>
  <cp:revision>117</cp:revision>
  <dcterms:created xsi:type="dcterms:W3CDTF">2020-06-18T13:54:09Z</dcterms:created>
  <dcterms:modified xsi:type="dcterms:W3CDTF">2023-04-24T20:43:27Z</dcterms:modified>
</cp:coreProperties>
</file>