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media/image14.bin" ContentType="image/png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0"/>
  </p:sldMasterIdLst>
  <p:notesMasterIdLst>
    <p:notesMasterId r:id="rId26"/>
  </p:notesMasterIdLst>
  <p:handoutMasterIdLst>
    <p:handoutMasterId r:id="rId27"/>
  </p:handoutMasterIdLst>
  <p:sldIdLst>
    <p:sldId id="256" r:id="rId11"/>
    <p:sldId id="1485" r:id="rId12"/>
    <p:sldId id="1465" r:id="rId13"/>
    <p:sldId id="1466" r:id="rId14"/>
    <p:sldId id="1468" r:id="rId15"/>
    <p:sldId id="1472" r:id="rId16"/>
    <p:sldId id="1479" r:id="rId17"/>
    <p:sldId id="1474" r:id="rId18"/>
    <p:sldId id="1470" r:id="rId19"/>
    <p:sldId id="1469" r:id="rId20"/>
    <p:sldId id="1477" r:id="rId21"/>
    <p:sldId id="1475" r:id="rId22"/>
    <p:sldId id="1480" r:id="rId23"/>
    <p:sldId id="1482" r:id="rId24"/>
    <p:sldId id="1478" r:id="rId25"/>
  </p:sldIdLst>
  <p:sldSz cx="9906000" cy="6858000" type="A4"/>
  <p:notesSz cx="6735763" cy="9866313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365" userDrawn="1">
          <p15:clr>
            <a:srgbClr val="A4A3A4"/>
          </p15:clr>
        </p15:guide>
        <p15:guide id="2" orient="horz" pos="4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B42"/>
    <a:srgbClr val="7FBDA8"/>
    <a:srgbClr val="DBEEE7"/>
    <a:srgbClr val="578896"/>
    <a:srgbClr val="F3F9F6"/>
    <a:srgbClr val="135435"/>
    <a:srgbClr val="EFF7F4"/>
    <a:srgbClr val="FFFFFF"/>
    <a:srgbClr val="B0B1B3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0DDC35-2315-43A4-8465-C98D613D7D75}" v="2" dt="2023-10-16T14:17:08.864"/>
    <p1510:client id="{70173960-3A24-4442-88D5-AC0998CD68FB}" v="3019" dt="2023-10-17T08:10:03.332"/>
    <p1510:client id="{7C4D6180-35C8-F084-46FA-7A606354F032}" v="15" dt="2023-10-17T08:59:14.918"/>
    <p1510:client id="{84B6219B-19BD-912D-2323-BA3663DA201B}" v="140" dt="2023-10-16T13:11:56.254"/>
    <p1510:client id="{93665607-C547-8941-3787-8A2591B05343}" v="123" dt="2023-10-17T08:48:21.859"/>
    <p1510:client id="{9CB61EB0-3541-4526-803A-68B12ACFBF52}" v="6" dt="2023-10-18T09:21:18.137"/>
    <p1510:client id="{A1853E75-E9F6-CE3B-0A2C-F82CA84ED831}" v="481" dt="2023-10-16T12:16:43.051"/>
    <p1510:client id="{B8AB462A-B188-C7ED-A6E6-898163B72EF5}" v="23" dt="2023-10-16T15:07:53.329"/>
    <p1510:client id="{C9A51DE7-9863-AF7D-33B4-81E3F735B4CE}" v="145" dt="2023-10-16T13:46:56.309"/>
    <p1510:client id="{DC09D282-D2E9-0E87-7962-FA26435910B2}" v="46" dt="2023-10-18T12:52:07.192"/>
    <p1510:client id="{EB2BA7E2-5DEB-487A-B086-C8707B806EB3}" v="101" dt="2023-10-18T09:19:44.986"/>
    <p1510:client id="{EE2AA03C-3135-4038-BE0F-F39077492DB6}" v="20" dt="2023-10-17T08:37:11.901"/>
    <p1510:client id="{EEBE5C08-FF5A-FCD6-D80A-13B12E6F1093}" v="16" dt="2023-10-17T09:03:24.5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724" autoAdjust="0"/>
  </p:normalViewPr>
  <p:slideViewPr>
    <p:cSldViewPr snapToGrid="0">
      <p:cViewPr varScale="1">
        <p:scale>
          <a:sx n="98" d="100"/>
          <a:sy n="98" d="100"/>
        </p:scale>
        <p:origin x="678" y="90"/>
      </p:cViewPr>
      <p:guideLst>
        <p:guide pos="5365"/>
        <p:guide orient="horz" pos="40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gs" Target="tags/tag1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customXml" Target="../customXml/item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210" cy="494877"/>
          </a:xfrm>
          <a:prstGeom prst="rect">
            <a:avLst/>
          </a:prstGeom>
        </p:spPr>
        <p:txBody>
          <a:bodyPr vert="horz" lIns="89666" tIns="44833" rIns="89666" bIns="4483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6003" y="0"/>
            <a:ext cx="2918210" cy="494877"/>
          </a:xfrm>
          <a:prstGeom prst="rect">
            <a:avLst/>
          </a:prstGeom>
        </p:spPr>
        <p:txBody>
          <a:bodyPr vert="horz" lIns="89666" tIns="44833" rIns="89666" bIns="44833" rtlCol="0"/>
          <a:lstStyle>
            <a:lvl1pPr algn="r">
              <a:defRPr sz="1200"/>
            </a:lvl1pPr>
          </a:lstStyle>
          <a:p>
            <a:fld id="{EDC803A9-6A1C-41BF-ADBB-09E8537D150F}" type="datetimeFigureOut">
              <a:rPr lang="de-DE"/>
              <a:t>01.12.2023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437"/>
            <a:ext cx="2918210" cy="494876"/>
          </a:xfrm>
          <a:prstGeom prst="rect">
            <a:avLst/>
          </a:prstGeom>
        </p:spPr>
        <p:txBody>
          <a:bodyPr vert="horz" lIns="89666" tIns="44833" rIns="89666" bIns="4483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6003" y="9371437"/>
            <a:ext cx="2918210" cy="494876"/>
          </a:xfrm>
          <a:prstGeom prst="rect">
            <a:avLst/>
          </a:prstGeom>
        </p:spPr>
        <p:txBody>
          <a:bodyPr vert="horz" lIns="89666" tIns="44833" rIns="89666" bIns="44833" rtlCol="0" anchor="b"/>
          <a:lstStyle>
            <a:lvl1pPr algn="r">
              <a:defRPr sz="1200"/>
            </a:lvl1pPr>
          </a:lstStyle>
          <a:p>
            <a:fld id="{34B58DC0-2B2E-4737-B7CE-BDDA1067047C}" type="slidenum">
              <a:rPr lang="de-DE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41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4857" tIns="47429" rIns="94857" bIns="4742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4857" tIns="47429" rIns="94857" bIns="47429" rtlCol="0"/>
          <a:lstStyle>
            <a:lvl1pPr algn="r">
              <a:defRPr sz="1300"/>
            </a:lvl1pPr>
          </a:lstStyle>
          <a:p>
            <a:fld id="{D416FB07-7EA2-4977-AA8F-9F3A261103E5}" type="datetimeFigureOut">
              <a:rPr lang="en-GB"/>
              <a:pPr/>
              <a:t>01/12/2023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7" tIns="47429" rIns="94857" bIns="47429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57" tIns="47429" rIns="94857" bIns="47429" rtlCol="0"/>
          <a:lstStyle/>
          <a:p>
            <a:pPr lvl="0"/>
            <a:r>
              <a:rPr lang="en-GB" err="1"/>
              <a:t>Textmasterformat</a:t>
            </a:r>
            <a:r>
              <a:rPr lang="en-GB"/>
              <a:t> </a:t>
            </a:r>
            <a:r>
              <a:rPr lang="en-GB" err="1"/>
              <a:t>bearbeiten</a:t>
            </a:r>
            <a:endParaRPr lang="en-GB"/>
          </a:p>
          <a:p>
            <a:pPr lvl="1"/>
            <a:r>
              <a:rPr lang="en-GB" err="1"/>
              <a:t>Zweite</a:t>
            </a:r>
            <a:r>
              <a:rPr lang="en-GB"/>
              <a:t> </a:t>
            </a:r>
            <a:r>
              <a:rPr lang="en-GB" err="1"/>
              <a:t>Ebene</a:t>
            </a:r>
            <a:endParaRPr lang="en-GB"/>
          </a:p>
          <a:p>
            <a:pPr lvl="2"/>
            <a:r>
              <a:rPr lang="en-GB" err="1"/>
              <a:t>Dritte</a:t>
            </a:r>
            <a:r>
              <a:rPr lang="en-GB"/>
              <a:t> </a:t>
            </a:r>
            <a:r>
              <a:rPr lang="en-GB" err="1"/>
              <a:t>Ebene</a:t>
            </a:r>
            <a:endParaRPr lang="en-GB"/>
          </a:p>
          <a:p>
            <a:pPr lvl="3"/>
            <a:r>
              <a:rPr lang="en-GB" err="1"/>
              <a:t>Vierte</a:t>
            </a:r>
            <a:r>
              <a:rPr lang="en-GB"/>
              <a:t> </a:t>
            </a:r>
            <a:r>
              <a:rPr lang="en-GB" err="1"/>
              <a:t>Ebene</a:t>
            </a:r>
            <a:endParaRPr lang="en-GB"/>
          </a:p>
          <a:p>
            <a:pPr lvl="4"/>
            <a:r>
              <a:rPr lang="en-GB" err="1"/>
              <a:t>Fünfte</a:t>
            </a:r>
            <a:r>
              <a:rPr lang="en-GB"/>
              <a:t> </a:t>
            </a:r>
            <a:r>
              <a:rPr lang="en-GB" err="1"/>
              <a:t>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4857" tIns="47429" rIns="94857" bIns="4742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4857" tIns="47429" rIns="94857" bIns="47429" rtlCol="0" anchor="b"/>
          <a:lstStyle>
            <a:lvl1pPr algn="r">
              <a:defRPr sz="1300"/>
            </a:lvl1pPr>
          </a:lstStyle>
          <a:p>
            <a:fld id="{892B63B7-61B4-4839-9531-878321E0A46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249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p.cz/sqw/hp.sqw?k=3400&amp;o=9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sp.cz/sqw/text/tiskt.sqw?o=9&amp;ct=488&amp;ct1=2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p.cz/sqw/hp.sqw?k=3400&amp;o=9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sp.cz/sqw/text/tiskt.sqw?o=9&amp;ct=488&amp;ct1=2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B63B7-61B4-4839-9531-878321E0A46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06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B63B7-61B4-4839-9531-878321E0A463}" type="slidenum">
              <a:rPr lang="en-GB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608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Osvobození od spotřební daně zůstává zachováno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B63B7-61B4-4839-9531-878321E0A46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76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B63B7-61B4-4839-9531-878321E0A46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010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současné době se tzv. mimořádné daňové odpisy uplatňují pro hmotný majetek zařazený v odpisové skupině 1 a 2 a pořízený v letech 2020 až 2023. Automobily, které jsou zařazovány do 2. odpisové skupiny, lze oproti standardnímu režimu odepsat za 24 měsíců, a to rovnoměrně bez přerušení v prvních 12 měsících do 60 % vstupní ceny a následujících 12 měsíců do 40 % vstupní ceny.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B63B7-61B4-4839-9531-878321E0A46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806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23i se dostal do novely až v rámci pozměňovacího návrhu od Rozpočtového výboru: 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Garanční </a:t>
            </a:r>
            <a:r>
              <a:rPr lang="cs-CZ" b="1" i="1" u="sng" dirty="0">
                <a:solidFill>
                  <a:srgbClr val="426C95"/>
                </a:solidFill>
                <a:effectLst/>
                <a:latin typeface="Arial" panose="020B0604020202020204" pitchFamily="34" charset="0"/>
                <a:hlinkClick r:id="rId3"/>
              </a:rPr>
              <a:t>Rozpočtový výbor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projednal návrh zákona a vydal 31. 8. 2023 </a:t>
            </a:r>
            <a:r>
              <a:rPr lang="cs-CZ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usnesení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doručené poslancům jako tisk </a:t>
            </a:r>
            <a:r>
              <a:rPr lang="cs-CZ" b="1" i="1" u="sng" dirty="0">
                <a:solidFill>
                  <a:srgbClr val="426C95"/>
                </a:solidFill>
                <a:effectLst/>
                <a:latin typeface="Arial" panose="020B0604020202020204" pitchFamily="34" charset="0"/>
                <a:hlinkClick r:id="rId4"/>
              </a:rPr>
              <a:t>488/2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(pozměňovací návrhy) (</a:t>
            </a:r>
            <a:r>
              <a:rPr lang="cs-CZ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revokováno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endParaRPr lang="cs-CZ" i="1" dirty="0"/>
          </a:p>
          <a:p>
            <a:endParaRPr lang="cs-CZ" i="1" dirty="0"/>
          </a:p>
          <a:p>
            <a:r>
              <a:rPr lang="cs-CZ" i="1" dirty="0"/>
              <a:t>Finální znění viz </a:t>
            </a:r>
            <a:r>
              <a:rPr lang="en-US" i="1" dirty="0" err="1"/>
              <a:t>Sněmovní</a:t>
            </a:r>
            <a:r>
              <a:rPr lang="en-US" i="1" dirty="0"/>
              <a:t> </a:t>
            </a:r>
            <a:r>
              <a:rPr lang="en-US" i="1" dirty="0" err="1"/>
              <a:t>tisk</a:t>
            </a:r>
            <a:r>
              <a:rPr lang="en-US" i="1" dirty="0"/>
              <a:t> 488/7: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Za § 23h se </a:t>
            </a:r>
            <a:r>
              <a:rPr lang="en-US" i="1" dirty="0" err="1"/>
              <a:t>vkládají</a:t>
            </a:r>
            <a:r>
              <a:rPr lang="en-US" i="1" dirty="0"/>
              <a:t> </a:t>
            </a:r>
            <a:r>
              <a:rPr lang="en-US" i="1" dirty="0" err="1"/>
              <a:t>nové</a:t>
            </a:r>
            <a:r>
              <a:rPr lang="en-US" i="1" dirty="0"/>
              <a:t> § 23i a § 23j, </a:t>
            </a:r>
            <a:r>
              <a:rPr lang="en-US" i="1" dirty="0" err="1"/>
              <a:t>které</a:t>
            </a:r>
            <a:r>
              <a:rPr lang="en-US" i="1" dirty="0"/>
              <a:t> </a:t>
            </a:r>
            <a:r>
              <a:rPr lang="en-US" i="1" dirty="0" err="1"/>
              <a:t>včetně</a:t>
            </a:r>
            <a:r>
              <a:rPr lang="en-US" i="1" dirty="0"/>
              <a:t> </a:t>
            </a:r>
            <a:r>
              <a:rPr lang="en-US" i="1" dirty="0" err="1"/>
              <a:t>nadpisu</a:t>
            </a:r>
            <a:r>
              <a:rPr lang="en-US" i="1" dirty="0"/>
              <a:t> </a:t>
            </a:r>
            <a:r>
              <a:rPr lang="en-US" i="1" dirty="0" err="1"/>
              <a:t>znějí</a:t>
            </a:r>
            <a:r>
              <a:rPr lang="en-US" i="1" dirty="0"/>
              <a:t>:</a:t>
            </a:r>
            <a:endParaRPr lang="en-US" dirty="0"/>
          </a:p>
          <a:p>
            <a:r>
              <a:rPr lang="en-US" i="1" dirty="0"/>
              <a:t>„§ 23i</a:t>
            </a:r>
            <a:endParaRPr lang="en-US" dirty="0"/>
          </a:p>
          <a:p>
            <a:r>
              <a:rPr lang="en-US" i="1" dirty="0" err="1"/>
              <a:t>Kursový</a:t>
            </a:r>
            <a:r>
              <a:rPr lang="en-US" i="1" dirty="0"/>
              <a:t> </a:t>
            </a:r>
            <a:r>
              <a:rPr lang="en-US" i="1" dirty="0" err="1"/>
              <a:t>rozdíl</a:t>
            </a:r>
            <a:endParaRPr lang="en-US" dirty="0"/>
          </a:p>
          <a:p>
            <a:r>
              <a:rPr lang="en-US" i="1" dirty="0"/>
              <a:t>(1) </a:t>
            </a:r>
            <a:r>
              <a:rPr lang="en-US" i="1" dirty="0" err="1"/>
              <a:t>Kursový</a:t>
            </a:r>
            <a:r>
              <a:rPr lang="en-US" i="1" dirty="0"/>
              <a:t> </a:t>
            </a:r>
            <a:r>
              <a:rPr lang="en-US" i="1" dirty="0" err="1"/>
              <a:t>rozdíl</a:t>
            </a:r>
            <a:r>
              <a:rPr lang="en-US" i="1" dirty="0"/>
              <a:t> se </a:t>
            </a:r>
            <a:r>
              <a:rPr lang="en-US" i="1" dirty="0" err="1"/>
              <a:t>nezahrnuje</a:t>
            </a:r>
            <a:r>
              <a:rPr lang="en-US" i="1" dirty="0"/>
              <a:t> do </a:t>
            </a:r>
            <a:r>
              <a:rPr lang="en-US" i="1" dirty="0" err="1"/>
              <a:t>základu</a:t>
            </a:r>
            <a:r>
              <a:rPr lang="en-US" i="1" dirty="0"/>
              <a:t> </a:t>
            </a:r>
            <a:r>
              <a:rPr lang="en-US" i="1" dirty="0" err="1"/>
              <a:t>daně</a:t>
            </a:r>
            <a:r>
              <a:rPr lang="en-US" i="1" dirty="0"/>
              <a:t> </a:t>
            </a:r>
            <a:r>
              <a:rPr lang="en-US" i="1" dirty="0" err="1"/>
              <a:t>ve</a:t>
            </a:r>
            <a:r>
              <a:rPr lang="en-US" i="1" dirty="0"/>
              <a:t> </a:t>
            </a:r>
            <a:r>
              <a:rPr lang="en-US" i="1" dirty="0" err="1"/>
              <a:t>zdaňovacím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 za </a:t>
            </a:r>
            <a:r>
              <a:rPr lang="en-US" i="1" dirty="0" err="1"/>
              <a:t>které</a:t>
            </a:r>
            <a:r>
              <a:rPr lang="en-US" i="1" dirty="0"/>
              <a:t> se </a:t>
            </a:r>
            <a:r>
              <a:rPr lang="en-US" i="1" dirty="0" err="1"/>
              <a:t>podává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, </a:t>
            </a:r>
            <a:r>
              <a:rPr lang="en-US" i="1" dirty="0" err="1"/>
              <a:t>ve</a:t>
            </a:r>
            <a:r>
              <a:rPr lang="en-US" i="1" dirty="0"/>
              <a:t> </a:t>
            </a:r>
            <a:r>
              <a:rPr lang="en-US" i="1" dirty="0" err="1"/>
              <a:t>kterých</a:t>
            </a:r>
            <a:endParaRPr lang="en-US" dirty="0"/>
          </a:p>
          <a:p>
            <a:r>
              <a:rPr lang="en-US" i="1" dirty="0"/>
              <a:t>a)    </a:t>
            </a:r>
            <a:r>
              <a:rPr lang="en-US" i="1" dirty="0" err="1"/>
              <a:t>kursový</a:t>
            </a:r>
            <a:r>
              <a:rPr lang="en-US" i="1" dirty="0"/>
              <a:t> </a:t>
            </a:r>
            <a:r>
              <a:rPr lang="en-US" i="1" dirty="0" err="1"/>
              <a:t>rozdíl</a:t>
            </a:r>
            <a:r>
              <a:rPr lang="en-US" i="1" dirty="0"/>
              <a:t> </a:t>
            </a:r>
            <a:r>
              <a:rPr lang="en-US" i="1" dirty="0" err="1"/>
              <a:t>není</a:t>
            </a:r>
            <a:r>
              <a:rPr lang="en-US" i="1" dirty="0"/>
              <a:t> </a:t>
            </a:r>
            <a:r>
              <a:rPr lang="en-US" i="1" dirty="0" err="1"/>
              <a:t>realizován</a:t>
            </a:r>
            <a:r>
              <a:rPr lang="en-US" i="1" dirty="0"/>
              <a:t>, a</a:t>
            </a:r>
            <a:endParaRPr lang="en-US" dirty="0"/>
          </a:p>
          <a:p>
            <a:r>
              <a:rPr lang="en-US" i="1" dirty="0"/>
              <a:t>b)    </a:t>
            </a:r>
            <a:r>
              <a:rPr lang="en-US" i="1" dirty="0" err="1"/>
              <a:t>poplatník</a:t>
            </a:r>
            <a:r>
              <a:rPr lang="en-US" i="1" dirty="0"/>
              <a:t> je </a:t>
            </a:r>
            <a:r>
              <a:rPr lang="en-US" i="1" dirty="0" err="1"/>
              <a:t>poplatníkem</a:t>
            </a:r>
            <a:r>
              <a:rPr lang="en-US" i="1" dirty="0"/>
              <a:t> v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.</a:t>
            </a:r>
            <a:endParaRPr lang="en-US" dirty="0"/>
          </a:p>
          <a:p>
            <a:r>
              <a:rPr lang="en-US" i="1" dirty="0"/>
              <a:t>(2) </a:t>
            </a:r>
            <a:r>
              <a:rPr lang="en-US" i="1" dirty="0" err="1"/>
              <a:t>Poplatníkem</a:t>
            </a:r>
            <a:r>
              <a:rPr lang="en-US" i="1" dirty="0"/>
              <a:t> v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 je od </a:t>
            </a:r>
            <a:r>
              <a:rPr lang="en-US" i="1" dirty="0" err="1"/>
              <a:t>prvního</a:t>
            </a:r>
            <a:r>
              <a:rPr lang="en-US" i="1" dirty="0"/>
              <a:t> </a:t>
            </a:r>
            <a:r>
              <a:rPr lang="en-US" i="1" dirty="0" err="1"/>
              <a:t>dne</a:t>
            </a:r>
            <a:r>
              <a:rPr lang="en-US" i="1" dirty="0"/>
              <a:t> </a:t>
            </a:r>
            <a:r>
              <a:rPr lang="en-US" i="1" dirty="0" err="1"/>
              <a:t>rozhodného</a:t>
            </a:r>
            <a:r>
              <a:rPr lang="en-US" i="1" dirty="0"/>
              <a:t> </a:t>
            </a:r>
            <a:r>
              <a:rPr lang="en-US" i="1" dirty="0" err="1"/>
              <a:t>zdaňovacího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 za </a:t>
            </a:r>
            <a:r>
              <a:rPr lang="en-US" i="1" dirty="0" err="1"/>
              <a:t>které</a:t>
            </a:r>
            <a:r>
              <a:rPr lang="en-US" i="1" dirty="0"/>
              <a:t> se </a:t>
            </a:r>
            <a:r>
              <a:rPr lang="en-US" i="1" dirty="0" err="1"/>
              <a:t>podává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, </a:t>
            </a:r>
            <a:r>
              <a:rPr lang="en-US" i="1" dirty="0" err="1"/>
              <a:t>poplatník</a:t>
            </a:r>
            <a:r>
              <a:rPr lang="en-US" i="1" dirty="0"/>
              <a:t>, </a:t>
            </a:r>
            <a:r>
              <a:rPr lang="en-US" i="1" dirty="0" err="1"/>
              <a:t>který</a:t>
            </a:r>
            <a:endParaRPr lang="en-US" dirty="0"/>
          </a:p>
          <a:p>
            <a:r>
              <a:rPr lang="en-US" i="1" dirty="0"/>
              <a:t>a)    je </a:t>
            </a:r>
            <a:r>
              <a:rPr lang="en-US" i="1" dirty="0" err="1"/>
              <a:t>účetní</a:t>
            </a:r>
            <a:r>
              <a:rPr lang="en-US" i="1" dirty="0"/>
              <a:t> </a:t>
            </a:r>
            <a:r>
              <a:rPr lang="en-US" i="1" dirty="0" err="1"/>
              <a:t>jednotkou</a:t>
            </a:r>
            <a:r>
              <a:rPr lang="en-US" i="1" dirty="0"/>
              <a:t> s </a:t>
            </a:r>
            <a:r>
              <a:rPr lang="en-US" i="1" dirty="0" err="1"/>
              <a:t>výjimkou</a:t>
            </a:r>
            <a:r>
              <a:rPr lang="en-US" i="1" dirty="0"/>
              <a:t> </a:t>
            </a:r>
            <a:r>
              <a:rPr lang="en-US" i="1" dirty="0" err="1"/>
              <a:t>poplatníka</a:t>
            </a:r>
            <a:r>
              <a:rPr lang="en-US" i="1" dirty="0"/>
              <a:t>, </a:t>
            </a:r>
            <a:r>
              <a:rPr lang="en-US" i="1" dirty="0" err="1"/>
              <a:t>který</a:t>
            </a:r>
            <a:r>
              <a:rPr lang="en-US" i="1" dirty="0"/>
              <a:t> </a:t>
            </a:r>
            <a:r>
              <a:rPr lang="en-US" i="1" dirty="0" err="1"/>
              <a:t>účtuje</a:t>
            </a:r>
            <a:r>
              <a:rPr lang="en-US" i="1" dirty="0"/>
              <a:t> v </a:t>
            </a:r>
            <a:r>
              <a:rPr lang="en-US" i="1" dirty="0" err="1"/>
              <a:t>soustavě</a:t>
            </a:r>
            <a:r>
              <a:rPr lang="en-US" i="1" dirty="0"/>
              <a:t> </a:t>
            </a:r>
            <a:r>
              <a:rPr lang="en-US" i="1" dirty="0" err="1"/>
              <a:t>jednoduchého</a:t>
            </a:r>
            <a:r>
              <a:rPr lang="en-US" i="1" dirty="0"/>
              <a:t> </a:t>
            </a:r>
            <a:r>
              <a:rPr lang="en-US" i="1" dirty="0" err="1"/>
              <a:t>účetnictví</a:t>
            </a:r>
            <a:r>
              <a:rPr lang="en-US" i="1" dirty="0"/>
              <a:t>,</a:t>
            </a:r>
            <a:endParaRPr lang="en-US" dirty="0"/>
          </a:p>
          <a:p>
            <a:r>
              <a:rPr lang="en-US" i="1" dirty="0"/>
              <a:t>b)    </a:t>
            </a:r>
            <a:r>
              <a:rPr lang="en-US" i="1" dirty="0" err="1"/>
              <a:t>není</a:t>
            </a:r>
            <a:r>
              <a:rPr lang="en-US" i="1" dirty="0"/>
              <a:t> </a:t>
            </a:r>
            <a:r>
              <a:rPr lang="en-US" i="1" dirty="0" err="1"/>
              <a:t>dlužníkem</a:t>
            </a:r>
            <a:r>
              <a:rPr lang="en-US" i="1" dirty="0"/>
              <a:t>, </a:t>
            </a:r>
            <a:r>
              <a:rPr lang="en-US" i="1" dirty="0" err="1"/>
              <a:t>vůči</a:t>
            </a:r>
            <a:r>
              <a:rPr lang="en-US" i="1" dirty="0"/>
              <a:t> </a:t>
            </a:r>
            <a:r>
              <a:rPr lang="en-US" i="1" dirty="0" err="1"/>
              <a:t>němuž</a:t>
            </a:r>
            <a:r>
              <a:rPr lang="en-US" i="1" dirty="0"/>
              <a:t> </a:t>
            </a:r>
            <a:r>
              <a:rPr lang="en-US" i="1" dirty="0" err="1"/>
              <a:t>bylo</a:t>
            </a:r>
            <a:r>
              <a:rPr lang="en-US" i="1" dirty="0"/>
              <a:t> </a:t>
            </a:r>
            <a:r>
              <a:rPr lang="en-US" i="1" dirty="0" err="1"/>
              <a:t>zahájeno</a:t>
            </a:r>
            <a:r>
              <a:rPr lang="en-US" i="1" dirty="0"/>
              <a:t> </a:t>
            </a:r>
            <a:r>
              <a:rPr lang="en-US" i="1" dirty="0" err="1"/>
              <a:t>insolvenční</a:t>
            </a:r>
            <a:r>
              <a:rPr lang="en-US" i="1" dirty="0"/>
              <a:t> </a:t>
            </a:r>
            <a:r>
              <a:rPr lang="en-US" i="1" dirty="0" err="1"/>
              <a:t>řízení</a:t>
            </a:r>
            <a:r>
              <a:rPr lang="en-US" i="1" dirty="0"/>
              <a:t>,</a:t>
            </a:r>
            <a:endParaRPr lang="en-US" dirty="0"/>
          </a:p>
          <a:p>
            <a:r>
              <a:rPr lang="en-US" i="1" dirty="0"/>
              <a:t>c)    </a:t>
            </a:r>
            <a:r>
              <a:rPr lang="en-US" i="1" dirty="0" err="1"/>
              <a:t>není</a:t>
            </a:r>
            <a:r>
              <a:rPr lang="en-US" i="1" dirty="0"/>
              <a:t> v </a:t>
            </a:r>
            <a:r>
              <a:rPr lang="en-US" i="1" dirty="0" err="1"/>
              <a:t>likvidaci</a:t>
            </a:r>
            <a:r>
              <a:rPr lang="en-US" i="1" dirty="0"/>
              <a:t> a</a:t>
            </a:r>
            <a:endParaRPr lang="en-US" dirty="0"/>
          </a:p>
          <a:p>
            <a:r>
              <a:rPr lang="en-US" i="1" dirty="0"/>
              <a:t>d)    </a:t>
            </a:r>
            <a:r>
              <a:rPr lang="en-US" i="1" dirty="0" err="1"/>
              <a:t>podá</a:t>
            </a:r>
            <a:r>
              <a:rPr lang="en-US" i="1" dirty="0"/>
              <a:t> </a:t>
            </a:r>
            <a:r>
              <a:rPr lang="en-US" i="1" dirty="0" err="1"/>
              <a:t>správci</a:t>
            </a:r>
            <a:r>
              <a:rPr lang="en-US" i="1" dirty="0"/>
              <a:t> </a:t>
            </a:r>
            <a:r>
              <a:rPr lang="en-US" i="1" dirty="0" err="1"/>
              <a:t>daně</a:t>
            </a:r>
            <a:r>
              <a:rPr lang="en-US" i="1" dirty="0"/>
              <a:t> </a:t>
            </a:r>
            <a:r>
              <a:rPr lang="en-US" i="1" dirty="0" err="1"/>
              <a:t>oznámení</a:t>
            </a:r>
            <a:r>
              <a:rPr lang="en-US" i="1" dirty="0"/>
              <a:t> o </a:t>
            </a:r>
            <a:r>
              <a:rPr lang="en-US" i="1" dirty="0" err="1"/>
              <a:t>vstupu</a:t>
            </a:r>
            <a:r>
              <a:rPr lang="en-US" i="1" dirty="0"/>
              <a:t> do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.</a:t>
            </a:r>
            <a:endParaRPr lang="en-US" dirty="0"/>
          </a:p>
          <a:p>
            <a:r>
              <a:rPr lang="en-US" i="1" dirty="0"/>
              <a:t>(3) </a:t>
            </a:r>
            <a:r>
              <a:rPr lang="en-US" i="1" dirty="0" err="1"/>
              <a:t>Poplatník</a:t>
            </a:r>
            <a:r>
              <a:rPr lang="en-US" i="1" dirty="0"/>
              <a:t> </a:t>
            </a:r>
            <a:r>
              <a:rPr lang="en-US" i="1" dirty="0" err="1"/>
              <a:t>přestává</a:t>
            </a:r>
            <a:r>
              <a:rPr lang="en-US" i="1" dirty="0"/>
              <a:t> </a:t>
            </a:r>
            <a:r>
              <a:rPr lang="en-US" i="1" dirty="0" err="1"/>
              <a:t>být</a:t>
            </a:r>
            <a:r>
              <a:rPr lang="en-US" i="1" dirty="0"/>
              <a:t> </a:t>
            </a:r>
            <a:r>
              <a:rPr lang="en-US" i="1" dirty="0" err="1"/>
              <a:t>poplatníkem</a:t>
            </a:r>
            <a:r>
              <a:rPr lang="en-US" i="1" dirty="0"/>
              <a:t> v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 </a:t>
            </a:r>
            <a:r>
              <a:rPr lang="en-US" i="1" dirty="0" err="1"/>
              <a:t>uplynutím</a:t>
            </a:r>
            <a:endParaRPr lang="en-US" dirty="0"/>
          </a:p>
          <a:p>
            <a:r>
              <a:rPr lang="en-US" i="1" dirty="0"/>
              <a:t>a)    </a:t>
            </a:r>
            <a:r>
              <a:rPr lang="en-US" i="1" dirty="0" err="1"/>
              <a:t>druhého</a:t>
            </a:r>
            <a:r>
              <a:rPr lang="en-US" i="1" dirty="0"/>
              <a:t> </a:t>
            </a:r>
            <a:r>
              <a:rPr lang="en-US" i="1" dirty="0" err="1"/>
              <a:t>zdaňovacího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 za </a:t>
            </a:r>
            <a:r>
              <a:rPr lang="en-US" i="1" dirty="0" err="1"/>
              <a:t>které</a:t>
            </a:r>
            <a:r>
              <a:rPr lang="en-US" i="1" dirty="0"/>
              <a:t> se </a:t>
            </a:r>
            <a:r>
              <a:rPr lang="en-US" i="1" dirty="0" err="1"/>
              <a:t>podává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, </a:t>
            </a:r>
            <a:r>
              <a:rPr lang="en-US" i="1" dirty="0" err="1"/>
              <a:t>následujících</a:t>
            </a:r>
            <a:r>
              <a:rPr lang="en-US" i="1" dirty="0"/>
              <a:t> po </a:t>
            </a:r>
            <a:r>
              <a:rPr lang="en-US" i="1" dirty="0" err="1"/>
              <a:t>zdaňovacím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 za </a:t>
            </a:r>
            <a:r>
              <a:rPr lang="en-US" i="1" dirty="0" err="1"/>
              <a:t>které</a:t>
            </a:r>
            <a:r>
              <a:rPr lang="en-US" i="1" dirty="0"/>
              <a:t> se </a:t>
            </a:r>
            <a:r>
              <a:rPr lang="en-US" i="1" dirty="0" err="1"/>
              <a:t>podává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, </a:t>
            </a:r>
            <a:r>
              <a:rPr lang="en-US" i="1" dirty="0" err="1"/>
              <a:t>ve</a:t>
            </a:r>
            <a:r>
              <a:rPr lang="en-US" i="1" dirty="0"/>
              <a:t> </a:t>
            </a:r>
            <a:r>
              <a:rPr lang="en-US" i="1" dirty="0" err="1"/>
              <a:t>kterých</a:t>
            </a:r>
            <a:r>
              <a:rPr lang="en-US" i="1" dirty="0"/>
              <a:t> </a:t>
            </a:r>
            <a:r>
              <a:rPr lang="en-US" i="1" dirty="0" err="1"/>
              <a:t>správci</a:t>
            </a:r>
            <a:r>
              <a:rPr lang="en-US" i="1" dirty="0"/>
              <a:t> </a:t>
            </a:r>
            <a:r>
              <a:rPr lang="en-US" i="1" dirty="0" err="1"/>
              <a:t>daně</a:t>
            </a:r>
            <a:r>
              <a:rPr lang="en-US" i="1" dirty="0"/>
              <a:t> </a:t>
            </a:r>
            <a:r>
              <a:rPr lang="en-US" i="1" dirty="0" err="1"/>
              <a:t>oznámí</a:t>
            </a:r>
            <a:r>
              <a:rPr lang="en-US" i="1" dirty="0"/>
              <a:t> </a:t>
            </a:r>
            <a:r>
              <a:rPr lang="en-US" i="1" dirty="0" err="1"/>
              <a:t>vystoupení</a:t>
            </a:r>
            <a:r>
              <a:rPr lang="en-US" i="1" dirty="0"/>
              <a:t> z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,</a:t>
            </a:r>
            <a:endParaRPr lang="en-US" dirty="0"/>
          </a:p>
          <a:p>
            <a:r>
              <a:rPr lang="en-US" i="1" dirty="0"/>
              <a:t>b)    </a:t>
            </a:r>
            <a:r>
              <a:rPr lang="en-US" i="1" dirty="0" err="1"/>
              <a:t>období</a:t>
            </a:r>
            <a:r>
              <a:rPr lang="en-US" i="1" dirty="0"/>
              <a:t>, za </a:t>
            </a:r>
            <a:r>
              <a:rPr lang="en-US" i="1" dirty="0" err="1"/>
              <a:t>které</a:t>
            </a:r>
            <a:r>
              <a:rPr lang="en-US" i="1" dirty="0"/>
              <a:t> se </a:t>
            </a:r>
            <a:r>
              <a:rPr lang="en-US" i="1" dirty="0" err="1"/>
              <a:t>podává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, </a:t>
            </a:r>
            <a:r>
              <a:rPr lang="en-US" i="1" dirty="0" err="1"/>
              <a:t>podle</a:t>
            </a:r>
            <a:r>
              <a:rPr lang="en-US" i="1" dirty="0"/>
              <a:t> § 38ma </a:t>
            </a:r>
            <a:r>
              <a:rPr lang="en-US" i="1" dirty="0" err="1"/>
              <a:t>odst</a:t>
            </a:r>
            <a:r>
              <a:rPr lang="en-US" i="1" dirty="0"/>
              <a:t>. 1 </a:t>
            </a:r>
            <a:r>
              <a:rPr lang="en-US" i="1" dirty="0" err="1"/>
              <a:t>písm</a:t>
            </a:r>
            <a:r>
              <a:rPr lang="en-US" i="1" dirty="0"/>
              <a:t>. a), b) a d) </a:t>
            </a:r>
            <a:r>
              <a:rPr lang="en-US" i="1" dirty="0" err="1"/>
              <a:t>až</a:t>
            </a:r>
            <a:r>
              <a:rPr lang="en-US" i="1" dirty="0"/>
              <a:t> f),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zdaňovacího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 </a:t>
            </a:r>
            <a:r>
              <a:rPr lang="en-US" i="1" dirty="0" err="1"/>
              <a:t>které</a:t>
            </a:r>
            <a:r>
              <a:rPr lang="en-US" i="1" dirty="0"/>
              <a:t> </a:t>
            </a:r>
            <a:r>
              <a:rPr lang="en-US" i="1" dirty="0" err="1"/>
              <a:t>končí</a:t>
            </a:r>
            <a:r>
              <a:rPr lang="en-US" i="1" dirty="0"/>
              <a:t> </a:t>
            </a:r>
            <a:r>
              <a:rPr lang="en-US" i="1" dirty="0" err="1"/>
              <a:t>stejným</a:t>
            </a:r>
            <a:r>
              <a:rPr lang="en-US" i="1" dirty="0"/>
              <a:t> </a:t>
            </a:r>
            <a:r>
              <a:rPr lang="en-US" i="1" dirty="0" err="1"/>
              <a:t>dnem</a:t>
            </a:r>
            <a:r>
              <a:rPr lang="en-US" i="1" dirty="0"/>
              <a:t> </a:t>
            </a:r>
            <a:r>
              <a:rPr lang="en-US" i="1" dirty="0" err="1"/>
              <a:t>jako</a:t>
            </a:r>
            <a:r>
              <a:rPr lang="en-US" i="1" dirty="0"/>
              <a:t> </a:t>
            </a:r>
            <a:r>
              <a:rPr lang="en-US" i="1" dirty="0" err="1"/>
              <a:t>takové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</a:t>
            </a:r>
            <a:endParaRPr lang="en-US" dirty="0"/>
          </a:p>
          <a:p>
            <a:r>
              <a:rPr lang="en-US" i="1" dirty="0"/>
              <a:t>c)    </a:t>
            </a:r>
            <a:r>
              <a:rPr lang="en-US" i="1" dirty="0" err="1"/>
              <a:t>zdaňovacího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části</a:t>
            </a:r>
            <a:r>
              <a:rPr lang="en-US" i="1" dirty="0"/>
              <a:t> </a:t>
            </a:r>
            <a:r>
              <a:rPr lang="en-US" i="1" dirty="0" err="1"/>
              <a:t>zdaňovacího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 za </a:t>
            </a:r>
            <a:r>
              <a:rPr lang="en-US" i="1" dirty="0" err="1"/>
              <a:t>kterou</a:t>
            </a:r>
            <a:r>
              <a:rPr lang="en-US" i="1" dirty="0"/>
              <a:t> se </a:t>
            </a:r>
            <a:r>
              <a:rPr lang="en-US" i="1" dirty="0" err="1"/>
              <a:t>podává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, </a:t>
            </a:r>
            <a:r>
              <a:rPr lang="en-US" i="1" dirty="0" err="1"/>
              <a:t>které</a:t>
            </a:r>
            <a:r>
              <a:rPr lang="en-US" i="1" dirty="0"/>
              <a:t> </a:t>
            </a:r>
            <a:r>
              <a:rPr lang="en-US" i="1" dirty="0" err="1"/>
              <a:t>uplynuly</a:t>
            </a:r>
            <a:r>
              <a:rPr lang="en-US" i="1" dirty="0"/>
              <a:t> </a:t>
            </a:r>
            <a:r>
              <a:rPr lang="en-US" i="1" dirty="0" err="1"/>
              <a:t>přede</a:t>
            </a:r>
            <a:r>
              <a:rPr lang="en-US" i="1" dirty="0"/>
              <a:t> </a:t>
            </a:r>
            <a:r>
              <a:rPr lang="en-US" i="1" dirty="0" err="1"/>
              <a:t>dnem</a:t>
            </a:r>
            <a:endParaRPr lang="en-US" dirty="0"/>
          </a:p>
          <a:p>
            <a:r>
              <a:rPr lang="en-US" i="1" dirty="0"/>
              <a:t>1.   </a:t>
            </a:r>
            <a:r>
              <a:rPr lang="en-US" i="1" dirty="0" err="1"/>
              <a:t>vstupu</a:t>
            </a:r>
            <a:r>
              <a:rPr lang="en-US" i="1" dirty="0"/>
              <a:t> </a:t>
            </a:r>
            <a:r>
              <a:rPr lang="en-US" i="1" dirty="0" err="1"/>
              <a:t>poplatníka</a:t>
            </a:r>
            <a:r>
              <a:rPr lang="en-US" i="1" dirty="0"/>
              <a:t> do </a:t>
            </a:r>
            <a:r>
              <a:rPr lang="en-US" i="1" dirty="0" err="1"/>
              <a:t>likvidace</a:t>
            </a:r>
            <a:r>
              <a:rPr lang="en-US" i="1" dirty="0"/>
              <a:t>,</a:t>
            </a:r>
            <a:endParaRPr lang="en-US" dirty="0"/>
          </a:p>
          <a:p>
            <a:r>
              <a:rPr lang="en-US" i="1" dirty="0"/>
              <a:t>2.   </a:t>
            </a:r>
            <a:r>
              <a:rPr lang="en-US" i="1" dirty="0" err="1"/>
              <a:t>účinnosti</a:t>
            </a:r>
            <a:r>
              <a:rPr lang="en-US" i="1" dirty="0"/>
              <a:t> </a:t>
            </a:r>
            <a:r>
              <a:rPr lang="en-US" i="1" dirty="0" err="1"/>
              <a:t>rozhodnutí</a:t>
            </a:r>
            <a:r>
              <a:rPr lang="en-US" i="1" dirty="0"/>
              <a:t> o </a:t>
            </a:r>
            <a:r>
              <a:rPr lang="en-US" i="1" dirty="0" err="1"/>
              <a:t>úpadku</a:t>
            </a:r>
            <a:r>
              <a:rPr lang="en-US" i="1" dirty="0"/>
              <a:t> </a:t>
            </a:r>
            <a:r>
              <a:rPr lang="en-US" i="1" dirty="0" err="1"/>
              <a:t>poplatníka</a:t>
            </a:r>
            <a:r>
              <a:rPr lang="en-US" i="1" dirty="0"/>
              <a:t>,</a:t>
            </a:r>
            <a:endParaRPr lang="en-US" dirty="0"/>
          </a:p>
          <a:p>
            <a:r>
              <a:rPr lang="en-US" i="1" dirty="0"/>
              <a:t>3.   </a:t>
            </a:r>
            <a:r>
              <a:rPr lang="en-US" i="1" dirty="0" err="1"/>
              <a:t>zániku</a:t>
            </a:r>
            <a:r>
              <a:rPr lang="en-US" i="1" dirty="0"/>
              <a:t> </a:t>
            </a:r>
            <a:r>
              <a:rPr lang="en-US" i="1" dirty="0" err="1"/>
              <a:t>poplatníka</a:t>
            </a:r>
            <a:r>
              <a:rPr lang="en-US" i="1" dirty="0"/>
              <a:t>, </a:t>
            </a:r>
            <a:r>
              <a:rPr lang="en-US" i="1" dirty="0" err="1"/>
              <a:t>který</a:t>
            </a:r>
            <a:r>
              <a:rPr lang="en-US" i="1" dirty="0"/>
              <a:t> je </a:t>
            </a:r>
            <a:r>
              <a:rPr lang="en-US" i="1" dirty="0" err="1"/>
              <a:t>zrušen</a:t>
            </a:r>
            <a:r>
              <a:rPr lang="en-US" i="1" dirty="0"/>
              <a:t> bez </a:t>
            </a:r>
            <a:r>
              <a:rPr lang="en-US" i="1" dirty="0" err="1"/>
              <a:t>likvidace</a:t>
            </a:r>
            <a:r>
              <a:rPr lang="en-US" i="1" dirty="0"/>
              <a:t>, </a:t>
            </a:r>
            <a:r>
              <a:rPr lang="en-US" i="1" dirty="0" err="1"/>
              <a:t>nebo</a:t>
            </a:r>
            <a:endParaRPr lang="en-US" dirty="0"/>
          </a:p>
          <a:p>
            <a:r>
              <a:rPr lang="en-US" i="1" dirty="0"/>
              <a:t>4.   </a:t>
            </a:r>
            <a:r>
              <a:rPr lang="en-US" i="1" dirty="0" err="1"/>
              <a:t>skončení</a:t>
            </a:r>
            <a:r>
              <a:rPr lang="en-US" i="1" dirty="0"/>
              <a:t> </a:t>
            </a:r>
            <a:r>
              <a:rPr lang="en-US" i="1" dirty="0" err="1"/>
              <a:t>řízení</a:t>
            </a:r>
            <a:r>
              <a:rPr lang="en-US" i="1" dirty="0"/>
              <a:t> o </a:t>
            </a:r>
            <a:r>
              <a:rPr lang="en-US" i="1" dirty="0" err="1"/>
              <a:t>pozůstalosti</a:t>
            </a:r>
            <a:r>
              <a:rPr lang="en-US" i="1" dirty="0"/>
              <a:t>,</a:t>
            </a:r>
            <a:endParaRPr lang="en-US" dirty="0"/>
          </a:p>
          <a:p>
            <a:r>
              <a:rPr lang="en-US" i="1" dirty="0"/>
              <a:t>d)    </a:t>
            </a:r>
            <a:r>
              <a:rPr lang="en-US" i="1" dirty="0" err="1"/>
              <a:t>posledního</a:t>
            </a:r>
            <a:r>
              <a:rPr lang="en-US" i="1" dirty="0"/>
              <a:t> </a:t>
            </a:r>
            <a:r>
              <a:rPr lang="en-US" i="1" dirty="0" err="1"/>
              <a:t>zdaňovacího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 za </a:t>
            </a:r>
            <a:r>
              <a:rPr lang="en-US" i="1" dirty="0" err="1"/>
              <a:t>které</a:t>
            </a:r>
            <a:r>
              <a:rPr lang="en-US" i="1" dirty="0"/>
              <a:t> se </a:t>
            </a:r>
            <a:r>
              <a:rPr lang="en-US" i="1" dirty="0" err="1"/>
              <a:t>podává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, </a:t>
            </a:r>
            <a:r>
              <a:rPr lang="en-US" i="1" dirty="0" err="1"/>
              <a:t>před</a:t>
            </a:r>
            <a:r>
              <a:rPr lang="en-US" i="1" dirty="0"/>
              <a:t> </a:t>
            </a:r>
            <a:r>
              <a:rPr lang="en-US" i="1" dirty="0" err="1"/>
              <a:t>přechodem</a:t>
            </a:r>
            <a:r>
              <a:rPr lang="en-US" i="1" dirty="0"/>
              <a:t> </a:t>
            </a:r>
            <a:r>
              <a:rPr lang="en-US" i="1" dirty="0" err="1"/>
              <a:t>na</a:t>
            </a:r>
            <a:r>
              <a:rPr lang="en-US" i="1" dirty="0"/>
              <a:t> </a:t>
            </a:r>
            <a:r>
              <a:rPr lang="en-US" i="1" dirty="0" err="1"/>
              <a:t>vedení</a:t>
            </a:r>
            <a:r>
              <a:rPr lang="en-US" i="1" dirty="0"/>
              <a:t> </a:t>
            </a:r>
            <a:r>
              <a:rPr lang="en-US" i="1" dirty="0" err="1"/>
              <a:t>jednoduchého</a:t>
            </a:r>
            <a:r>
              <a:rPr lang="en-US" i="1" dirty="0"/>
              <a:t> </a:t>
            </a:r>
            <a:r>
              <a:rPr lang="en-US" i="1" dirty="0" err="1"/>
              <a:t>účetnictví</a:t>
            </a:r>
            <a:r>
              <a:rPr lang="en-US" i="1" dirty="0"/>
              <a:t>,</a:t>
            </a:r>
            <a:endParaRPr lang="en-US" dirty="0"/>
          </a:p>
          <a:p>
            <a:r>
              <a:rPr lang="en-US" i="1" dirty="0"/>
              <a:t>e)    </a:t>
            </a:r>
            <a:r>
              <a:rPr lang="en-US" i="1" dirty="0" err="1"/>
              <a:t>posledního</a:t>
            </a:r>
            <a:r>
              <a:rPr lang="en-US" i="1" dirty="0"/>
              <a:t> </a:t>
            </a:r>
            <a:r>
              <a:rPr lang="en-US" i="1" dirty="0" err="1"/>
              <a:t>zdaňovacího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 </a:t>
            </a:r>
            <a:r>
              <a:rPr lang="en-US" i="1" dirty="0" err="1"/>
              <a:t>poplatníka</a:t>
            </a:r>
            <a:r>
              <a:rPr lang="en-US" i="1" dirty="0"/>
              <a:t> </a:t>
            </a:r>
            <a:r>
              <a:rPr lang="en-US" i="1" dirty="0" err="1"/>
              <a:t>daně</a:t>
            </a:r>
            <a:r>
              <a:rPr lang="en-US" i="1" dirty="0"/>
              <a:t> z </a:t>
            </a:r>
            <a:r>
              <a:rPr lang="en-US" i="1" dirty="0" err="1"/>
              <a:t>příjmů</a:t>
            </a:r>
            <a:r>
              <a:rPr lang="en-US" i="1" dirty="0"/>
              <a:t> </a:t>
            </a:r>
            <a:r>
              <a:rPr lang="en-US" i="1" dirty="0" err="1"/>
              <a:t>fyzických</a:t>
            </a:r>
            <a:r>
              <a:rPr lang="en-US" i="1" dirty="0"/>
              <a:t> </a:t>
            </a:r>
            <a:r>
              <a:rPr lang="en-US" i="1" dirty="0" err="1"/>
              <a:t>osob</a:t>
            </a:r>
            <a:r>
              <a:rPr lang="en-US" i="1" dirty="0"/>
              <a:t> </a:t>
            </a:r>
            <a:r>
              <a:rPr lang="en-US" i="1" dirty="0" err="1"/>
              <a:t>před</a:t>
            </a:r>
            <a:endParaRPr lang="en-US" dirty="0"/>
          </a:p>
          <a:p>
            <a:r>
              <a:rPr lang="en-US" i="1" dirty="0"/>
              <a:t>1.   </a:t>
            </a:r>
            <a:r>
              <a:rPr lang="en-US" i="1" dirty="0" err="1"/>
              <a:t>přechodem</a:t>
            </a:r>
            <a:r>
              <a:rPr lang="en-US" i="1" dirty="0"/>
              <a:t> </a:t>
            </a:r>
            <a:r>
              <a:rPr lang="en-US" i="1" dirty="0" err="1"/>
              <a:t>na</a:t>
            </a:r>
            <a:r>
              <a:rPr lang="en-US" i="1" dirty="0"/>
              <a:t> </a:t>
            </a:r>
            <a:r>
              <a:rPr lang="en-US" i="1" dirty="0" err="1"/>
              <a:t>vedení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evidence,</a:t>
            </a:r>
            <a:endParaRPr lang="en-US" dirty="0"/>
          </a:p>
          <a:p>
            <a:r>
              <a:rPr lang="en-US" i="1" dirty="0"/>
              <a:t>2.   </a:t>
            </a:r>
            <a:r>
              <a:rPr lang="en-US" i="1" dirty="0" err="1"/>
              <a:t>přechodem</a:t>
            </a:r>
            <a:r>
              <a:rPr lang="en-US" i="1" dirty="0"/>
              <a:t> </a:t>
            </a:r>
            <a:r>
              <a:rPr lang="en-US" i="1" dirty="0" err="1"/>
              <a:t>na</a:t>
            </a:r>
            <a:r>
              <a:rPr lang="en-US" i="1" dirty="0"/>
              <a:t> </a:t>
            </a:r>
            <a:r>
              <a:rPr lang="en-US" i="1" dirty="0" err="1"/>
              <a:t>vedení</a:t>
            </a:r>
            <a:r>
              <a:rPr lang="en-US" i="1" dirty="0"/>
              <a:t> </a:t>
            </a:r>
            <a:r>
              <a:rPr lang="en-US" i="1" dirty="0" err="1"/>
              <a:t>záznamů</a:t>
            </a:r>
            <a:r>
              <a:rPr lang="en-US" i="1" dirty="0"/>
              <a:t> o </a:t>
            </a:r>
            <a:r>
              <a:rPr lang="en-US" i="1" dirty="0" err="1"/>
              <a:t>příjmech</a:t>
            </a:r>
            <a:r>
              <a:rPr lang="en-US" i="1" dirty="0"/>
              <a:t> a </a:t>
            </a:r>
            <a:r>
              <a:rPr lang="en-US" i="1" dirty="0" err="1"/>
              <a:t>výdajích</a:t>
            </a:r>
            <a:r>
              <a:rPr lang="en-US" i="1" dirty="0"/>
              <a:t>,</a:t>
            </a:r>
            <a:endParaRPr lang="en-US" dirty="0"/>
          </a:p>
          <a:p>
            <a:r>
              <a:rPr lang="en-US" i="1" dirty="0"/>
              <a:t>3.   </a:t>
            </a:r>
            <a:r>
              <a:rPr lang="en-US" i="1" dirty="0" err="1"/>
              <a:t>změnou</a:t>
            </a:r>
            <a:r>
              <a:rPr lang="en-US" i="1" dirty="0"/>
              <a:t> </a:t>
            </a:r>
            <a:r>
              <a:rPr lang="en-US" i="1" dirty="0" err="1"/>
              <a:t>způsobu</a:t>
            </a:r>
            <a:r>
              <a:rPr lang="en-US" i="1" dirty="0"/>
              <a:t> </a:t>
            </a:r>
            <a:r>
              <a:rPr lang="en-US" i="1" dirty="0" err="1"/>
              <a:t>uplatňování</a:t>
            </a:r>
            <a:r>
              <a:rPr lang="en-US" i="1" dirty="0"/>
              <a:t> </a:t>
            </a:r>
            <a:r>
              <a:rPr lang="en-US" i="1" dirty="0" err="1"/>
              <a:t>výdajů</a:t>
            </a:r>
            <a:r>
              <a:rPr lang="en-US" i="1" dirty="0"/>
              <a:t> </a:t>
            </a:r>
            <a:r>
              <a:rPr lang="en-US" i="1" dirty="0" err="1"/>
              <a:t>podle</a:t>
            </a:r>
            <a:r>
              <a:rPr lang="en-US" i="1" dirty="0"/>
              <a:t> § 24 </a:t>
            </a:r>
            <a:r>
              <a:rPr lang="en-US" i="1" dirty="0" err="1"/>
              <a:t>na</a:t>
            </a:r>
            <a:r>
              <a:rPr lang="en-US" i="1" dirty="0"/>
              <a:t> </a:t>
            </a:r>
            <a:r>
              <a:rPr lang="en-US" i="1" dirty="0" err="1"/>
              <a:t>způsob</a:t>
            </a:r>
            <a:r>
              <a:rPr lang="en-US" i="1" dirty="0"/>
              <a:t> </a:t>
            </a:r>
            <a:r>
              <a:rPr lang="en-US" i="1" dirty="0" err="1"/>
              <a:t>podle</a:t>
            </a:r>
            <a:r>
              <a:rPr lang="en-US" i="1" dirty="0"/>
              <a:t> § 7 </a:t>
            </a:r>
            <a:r>
              <a:rPr lang="en-US" i="1" dirty="0" err="1"/>
              <a:t>odst</a:t>
            </a:r>
            <a:r>
              <a:rPr lang="en-US" i="1" dirty="0"/>
              <a:t>. 7 </a:t>
            </a:r>
            <a:r>
              <a:rPr lang="en-US" i="1" dirty="0" err="1"/>
              <a:t>nebo</a:t>
            </a:r>
            <a:r>
              <a:rPr lang="en-US" i="1" dirty="0"/>
              <a:t> § 9 </a:t>
            </a:r>
            <a:r>
              <a:rPr lang="en-US" i="1" dirty="0" err="1"/>
              <a:t>odst</a:t>
            </a:r>
            <a:r>
              <a:rPr lang="en-US" i="1" dirty="0"/>
              <a:t>. 4 </a:t>
            </a:r>
            <a:r>
              <a:rPr lang="en-US" i="1" dirty="0" err="1"/>
              <a:t>nebo</a:t>
            </a:r>
            <a:endParaRPr lang="en-US" dirty="0"/>
          </a:p>
          <a:p>
            <a:r>
              <a:rPr lang="en-US" i="1" dirty="0"/>
              <a:t>4.   </a:t>
            </a:r>
            <a:r>
              <a:rPr lang="en-US" i="1" dirty="0" err="1"/>
              <a:t>zdaňovacím</a:t>
            </a:r>
            <a:r>
              <a:rPr lang="en-US" i="1" dirty="0"/>
              <a:t> </a:t>
            </a:r>
            <a:r>
              <a:rPr lang="en-US" i="1" dirty="0" err="1"/>
              <a:t>obdobím</a:t>
            </a:r>
            <a:r>
              <a:rPr lang="en-US" i="1" dirty="0"/>
              <a:t>, za </a:t>
            </a:r>
            <a:r>
              <a:rPr lang="en-US" i="1" dirty="0" err="1"/>
              <a:t>které</a:t>
            </a:r>
            <a:r>
              <a:rPr lang="en-US" i="1" dirty="0"/>
              <a:t> je </a:t>
            </a:r>
            <a:r>
              <a:rPr lang="en-US" i="1" dirty="0" err="1"/>
              <a:t>jeho</a:t>
            </a:r>
            <a:r>
              <a:rPr lang="en-US" i="1" dirty="0"/>
              <a:t> </a:t>
            </a:r>
            <a:r>
              <a:rPr lang="en-US" i="1" dirty="0" err="1"/>
              <a:t>daň</a:t>
            </a:r>
            <a:r>
              <a:rPr lang="en-US" i="1" dirty="0"/>
              <a:t> </a:t>
            </a:r>
            <a:r>
              <a:rPr lang="en-US" i="1" dirty="0" err="1"/>
              <a:t>rovna</a:t>
            </a:r>
            <a:r>
              <a:rPr lang="en-US" i="1" dirty="0"/>
              <a:t> </a:t>
            </a:r>
            <a:r>
              <a:rPr lang="en-US" i="1" dirty="0" err="1"/>
              <a:t>paušální</a:t>
            </a:r>
            <a:r>
              <a:rPr lang="en-US" i="1" dirty="0"/>
              <a:t> </a:t>
            </a:r>
            <a:r>
              <a:rPr lang="en-US" i="1" dirty="0" err="1"/>
              <a:t>dani</a:t>
            </a:r>
            <a:r>
              <a:rPr lang="en-US" i="1" dirty="0"/>
              <a:t>, a</a:t>
            </a:r>
            <a:endParaRPr lang="en-US" dirty="0"/>
          </a:p>
          <a:p>
            <a:r>
              <a:rPr lang="en-US" i="1" dirty="0"/>
              <a:t>f)    </a:t>
            </a:r>
            <a:r>
              <a:rPr lang="en-US" i="1" dirty="0" err="1"/>
              <a:t>zdaňovacího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 </a:t>
            </a:r>
            <a:r>
              <a:rPr lang="en-US" i="1" dirty="0" err="1"/>
              <a:t>ve</a:t>
            </a:r>
            <a:r>
              <a:rPr lang="en-US" i="1" dirty="0"/>
              <a:t> </a:t>
            </a:r>
            <a:r>
              <a:rPr lang="en-US" i="1" dirty="0" err="1"/>
              <a:t>kterém</a:t>
            </a:r>
            <a:r>
              <a:rPr lang="en-US" i="1" dirty="0"/>
              <a:t> </a:t>
            </a:r>
            <a:r>
              <a:rPr lang="en-US" i="1" dirty="0" err="1"/>
              <a:t>poplatník</a:t>
            </a:r>
            <a:r>
              <a:rPr lang="en-US" i="1" dirty="0"/>
              <a:t> </a:t>
            </a:r>
            <a:r>
              <a:rPr lang="en-US" i="1" dirty="0" err="1"/>
              <a:t>daně</a:t>
            </a:r>
            <a:r>
              <a:rPr lang="en-US" i="1" dirty="0"/>
              <a:t> z </a:t>
            </a:r>
            <a:r>
              <a:rPr lang="en-US" i="1" dirty="0" err="1"/>
              <a:t>příjmů</a:t>
            </a:r>
            <a:r>
              <a:rPr lang="en-US" i="1" dirty="0"/>
              <a:t> </a:t>
            </a:r>
            <a:r>
              <a:rPr lang="en-US" i="1" dirty="0" err="1"/>
              <a:t>fyzických</a:t>
            </a:r>
            <a:r>
              <a:rPr lang="en-US" i="1" dirty="0"/>
              <a:t> </a:t>
            </a:r>
            <a:r>
              <a:rPr lang="en-US" i="1" dirty="0" err="1"/>
              <a:t>osob</a:t>
            </a:r>
            <a:endParaRPr lang="en-US" dirty="0"/>
          </a:p>
          <a:p>
            <a:r>
              <a:rPr lang="en-US" i="1" dirty="0"/>
              <a:t>1.   </a:t>
            </a:r>
            <a:r>
              <a:rPr lang="en-US" i="1" dirty="0" err="1"/>
              <a:t>ukončil</a:t>
            </a:r>
            <a:r>
              <a:rPr lang="en-US" i="1" dirty="0"/>
              <a:t> </a:t>
            </a:r>
            <a:r>
              <a:rPr lang="en-US" i="1" dirty="0" err="1"/>
              <a:t>činnost</a:t>
            </a:r>
            <a:r>
              <a:rPr lang="en-US" i="1" dirty="0"/>
              <a:t>, ze </a:t>
            </a:r>
            <a:r>
              <a:rPr lang="en-US" i="1" dirty="0" err="1"/>
              <a:t>které</a:t>
            </a:r>
            <a:r>
              <a:rPr lang="en-US" i="1" dirty="0"/>
              <a:t> </a:t>
            </a:r>
            <a:r>
              <a:rPr lang="en-US" i="1" dirty="0" err="1"/>
              <a:t>plyne</a:t>
            </a:r>
            <a:r>
              <a:rPr lang="en-US" i="1" dirty="0"/>
              <a:t> </a:t>
            </a:r>
            <a:r>
              <a:rPr lang="en-US" i="1" dirty="0" err="1"/>
              <a:t>příjem</a:t>
            </a:r>
            <a:r>
              <a:rPr lang="en-US" i="1" dirty="0"/>
              <a:t> ze </a:t>
            </a:r>
            <a:r>
              <a:rPr lang="en-US" i="1" dirty="0" err="1"/>
              <a:t>samostatné</a:t>
            </a:r>
            <a:r>
              <a:rPr lang="en-US" i="1" dirty="0"/>
              <a:t> </a:t>
            </a:r>
            <a:r>
              <a:rPr lang="en-US" i="1" dirty="0" err="1"/>
              <a:t>činnosti</a:t>
            </a:r>
            <a:r>
              <a:rPr lang="en-US" i="1" dirty="0"/>
              <a:t>,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nájem</a:t>
            </a:r>
            <a:r>
              <a:rPr lang="en-US" i="1" dirty="0"/>
              <a:t>, </a:t>
            </a:r>
            <a:r>
              <a:rPr lang="en-US" i="1" dirty="0" err="1"/>
              <a:t>nebo</a:t>
            </a:r>
            <a:endParaRPr lang="en-US" dirty="0"/>
          </a:p>
          <a:p>
            <a:r>
              <a:rPr lang="en-US" i="1" dirty="0"/>
              <a:t>2.   </a:t>
            </a:r>
            <a:r>
              <a:rPr lang="en-US" i="1" dirty="0" err="1"/>
              <a:t>přerušil</a:t>
            </a:r>
            <a:r>
              <a:rPr lang="en-US" i="1" dirty="0"/>
              <a:t> </a:t>
            </a:r>
            <a:r>
              <a:rPr lang="en-US" i="1" dirty="0" err="1"/>
              <a:t>činnost</a:t>
            </a:r>
            <a:r>
              <a:rPr lang="en-US" i="1" dirty="0"/>
              <a:t>, ze </a:t>
            </a:r>
            <a:r>
              <a:rPr lang="en-US" i="1" dirty="0" err="1"/>
              <a:t>které</a:t>
            </a:r>
            <a:r>
              <a:rPr lang="en-US" i="1" dirty="0"/>
              <a:t> </a:t>
            </a:r>
            <a:r>
              <a:rPr lang="en-US" i="1" dirty="0" err="1"/>
              <a:t>plyne</a:t>
            </a:r>
            <a:r>
              <a:rPr lang="en-US" i="1" dirty="0"/>
              <a:t> </a:t>
            </a:r>
            <a:r>
              <a:rPr lang="en-US" i="1" dirty="0" err="1"/>
              <a:t>příjem</a:t>
            </a:r>
            <a:r>
              <a:rPr lang="en-US" i="1" dirty="0"/>
              <a:t> ze </a:t>
            </a:r>
            <a:r>
              <a:rPr lang="en-US" i="1" dirty="0" err="1"/>
              <a:t>samostatné</a:t>
            </a:r>
            <a:r>
              <a:rPr lang="en-US" i="1" dirty="0"/>
              <a:t> </a:t>
            </a:r>
            <a:r>
              <a:rPr lang="en-US" i="1" dirty="0" err="1"/>
              <a:t>činnosti</a:t>
            </a:r>
            <a:r>
              <a:rPr lang="en-US" i="1" dirty="0"/>
              <a:t>,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nájem</a:t>
            </a:r>
            <a:r>
              <a:rPr lang="en-US" i="1" dirty="0"/>
              <a:t>, </a:t>
            </a:r>
            <a:r>
              <a:rPr lang="en-US" i="1" dirty="0" err="1"/>
              <a:t>pokud</a:t>
            </a:r>
            <a:r>
              <a:rPr lang="en-US" i="1" dirty="0"/>
              <a:t> </a:t>
            </a:r>
            <a:r>
              <a:rPr lang="en-US" i="1" dirty="0" err="1"/>
              <a:t>tuto</a:t>
            </a:r>
            <a:r>
              <a:rPr lang="en-US" i="1" dirty="0"/>
              <a:t> </a:t>
            </a:r>
            <a:r>
              <a:rPr lang="en-US" i="1" dirty="0" err="1"/>
              <a:t>činnost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nájem</a:t>
            </a:r>
            <a:r>
              <a:rPr lang="en-US" i="1" dirty="0"/>
              <a:t> </a:t>
            </a:r>
            <a:r>
              <a:rPr lang="en-US" i="1" dirty="0" err="1"/>
              <a:t>znovu</a:t>
            </a:r>
            <a:r>
              <a:rPr lang="en-US" i="1" dirty="0"/>
              <a:t> </a:t>
            </a:r>
            <a:r>
              <a:rPr lang="en-US" i="1" dirty="0" err="1"/>
              <a:t>nezahájí</a:t>
            </a:r>
            <a:r>
              <a:rPr lang="en-US" i="1" dirty="0"/>
              <a:t> do </a:t>
            </a:r>
            <a:r>
              <a:rPr lang="en-US" i="1" dirty="0" err="1"/>
              <a:t>lhůty</a:t>
            </a:r>
            <a:r>
              <a:rPr lang="en-US" i="1" dirty="0"/>
              <a:t> pro </a:t>
            </a:r>
            <a:r>
              <a:rPr lang="en-US" i="1" dirty="0" err="1"/>
              <a:t>podání</a:t>
            </a:r>
            <a:r>
              <a:rPr lang="en-US" i="1" dirty="0"/>
              <a:t> </a:t>
            </a:r>
            <a:r>
              <a:rPr lang="en-US" i="1" dirty="0" err="1"/>
              <a:t>daňového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 za </a:t>
            </a:r>
            <a:r>
              <a:rPr lang="en-US" i="1" dirty="0" err="1"/>
              <a:t>zdaňovací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 </a:t>
            </a:r>
            <a:r>
              <a:rPr lang="en-US" i="1" dirty="0" err="1"/>
              <a:t>ve</a:t>
            </a:r>
            <a:r>
              <a:rPr lang="en-US" i="1" dirty="0"/>
              <a:t> </a:t>
            </a:r>
            <a:r>
              <a:rPr lang="en-US" i="1" dirty="0" err="1"/>
              <a:t>kterém</a:t>
            </a:r>
            <a:r>
              <a:rPr lang="en-US" i="1" dirty="0"/>
              <a:t> </a:t>
            </a:r>
            <a:r>
              <a:rPr lang="en-US" i="1" dirty="0" err="1"/>
              <a:t>tuto</a:t>
            </a:r>
            <a:r>
              <a:rPr lang="en-US" i="1" dirty="0"/>
              <a:t> </a:t>
            </a:r>
            <a:r>
              <a:rPr lang="en-US" i="1" dirty="0" err="1"/>
              <a:t>činnost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nájem</a:t>
            </a:r>
            <a:r>
              <a:rPr lang="en-US" i="1" dirty="0"/>
              <a:t> </a:t>
            </a:r>
            <a:r>
              <a:rPr lang="en-US" i="1" dirty="0" err="1"/>
              <a:t>přerušil</a:t>
            </a:r>
            <a:r>
              <a:rPr lang="en-US" i="1" dirty="0"/>
              <a:t>.</a:t>
            </a:r>
            <a:endParaRPr lang="en-US" dirty="0"/>
          </a:p>
          <a:p>
            <a:r>
              <a:rPr lang="en-US" i="1" dirty="0"/>
              <a:t>(4) Ve </a:t>
            </a:r>
            <a:r>
              <a:rPr lang="en-US" i="1" dirty="0" err="1"/>
              <a:t>zdaňovacím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 za </a:t>
            </a:r>
            <a:r>
              <a:rPr lang="en-US" i="1" dirty="0" err="1"/>
              <a:t>které</a:t>
            </a:r>
            <a:r>
              <a:rPr lang="en-US" i="1" dirty="0"/>
              <a:t> se </a:t>
            </a:r>
            <a:r>
              <a:rPr lang="en-US" i="1" dirty="0" err="1"/>
              <a:t>podává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, </a:t>
            </a:r>
            <a:r>
              <a:rPr lang="en-US" i="1" dirty="0" err="1"/>
              <a:t>ve</a:t>
            </a:r>
            <a:r>
              <a:rPr lang="en-US" i="1" dirty="0"/>
              <a:t> </a:t>
            </a:r>
            <a:r>
              <a:rPr lang="en-US" i="1" dirty="0" err="1"/>
              <a:t>kterých</a:t>
            </a:r>
            <a:r>
              <a:rPr lang="en-US" i="1" dirty="0"/>
              <a:t> je </a:t>
            </a:r>
            <a:r>
              <a:rPr lang="en-US" i="1" dirty="0" err="1"/>
              <a:t>poplatník</a:t>
            </a:r>
            <a:r>
              <a:rPr lang="en-US" i="1" dirty="0"/>
              <a:t> </a:t>
            </a:r>
            <a:r>
              <a:rPr lang="en-US" i="1" dirty="0" err="1"/>
              <a:t>poplatníkem</a:t>
            </a:r>
            <a:r>
              <a:rPr lang="en-US" i="1" dirty="0"/>
              <a:t> v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 a </a:t>
            </a:r>
            <a:r>
              <a:rPr lang="en-US" i="1" dirty="0" err="1"/>
              <a:t>kursový</a:t>
            </a:r>
            <a:r>
              <a:rPr lang="en-US" i="1" dirty="0"/>
              <a:t> </a:t>
            </a:r>
            <a:r>
              <a:rPr lang="en-US" i="1" dirty="0" err="1"/>
              <a:t>rozdíl</a:t>
            </a:r>
            <a:r>
              <a:rPr lang="en-US" i="1" dirty="0"/>
              <a:t> je </a:t>
            </a:r>
            <a:r>
              <a:rPr lang="en-US" i="1" dirty="0" err="1"/>
              <a:t>realizován</a:t>
            </a:r>
            <a:r>
              <a:rPr lang="en-US" i="1" dirty="0"/>
              <a:t>, se </a:t>
            </a:r>
            <a:r>
              <a:rPr lang="en-US" i="1" dirty="0" err="1"/>
              <a:t>výsledek</a:t>
            </a:r>
            <a:r>
              <a:rPr lang="en-US" i="1" dirty="0"/>
              <a:t> </a:t>
            </a:r>
            <a:r>
              <a:rPr lang="en-US" i="1" dirty="0" err="1"/>
              <a:t>hospodaření</a:t>
            </a:r>
            <a:r>
              <a:rPr lang="en-US" i="1" dirty="0"/>
              <a:t> </a:t>
            </a:r>
            <a:r>
              <a:rPr lang="en-US" i="1" dirty="0" err="1"/>
              <a:t>upraví</a:t>
            </a:r>
            <a:r>
              <a:rPr lang="en-US" i="1" dirty="0"/>
              <a:t> o </a:t>
            </a:r>
            <a:r>
              <a:rPr lang="en-US" i="1" dirty="0" err="1"/>
              <a:t>kursové</a:t>
            </a:r>
            <a:r>
              <a:rPr lang="en-US" i="1" dirty="0"/>
              <a:t> </a:t>
            </a:r>
            <a:r>
              <a:rPr lang="en-US" i="1" dirty="0" err="1"/>
              <a:t>rozdíly</a:t>
            </a:r>
            <a:r>
              <a:rPr lang="en-US" i="1" dirty="0"/>
              <a:t> </a:t>
            </a:r>
            <a:r>
              <a:rPr lang="en-US" i="1" dirty="0" err="1"/>
              <a:t>související</a:t>
            </a:r>
            <a:r>
              <a:rPr lang="en-US" i="1" dirty="0"/>
              <a:t> se </a:t>
            </a:r>
            <a:r>
              <a:rPr lang="en-US" i="1" dirty="0" err="1"/>
              <a:t>stejným</a:t>
            </a:r>
            <a:r>
              <a:rPr lang="en-US" i="1" dirty="0"/>
              <a:t> </a:t>
            </a:r>
            <a:r>
              <a:rPr lang="en-US" i="1" dirty="0" err="1"/>
              <a:t>majetkem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závazkem</a:t>
            </a:r>
            <a:r>
              <a:rPr lang="en-US" i="1" dirty="0"/>
              <a:t> </a:t>
            </a:r>
            <a:r>
              <a:rPr lang="en-US" i="1" dirty="0" err="1"/>
              <a:t>nezahrnuté</a:t>
            </a:r>
            <a:r>
              <a:rPr lang="en-US" i="1" dirty="0"/>
              <a:t> do </a:t>
            </a:r>
            <a:r>
              <a:rPr lang="en-US" i="1" dirty="0" err="1"/>
              <a:t>základu</a:t>
            </a:r>
            <a:r>
              <a:rPr lang="en-US" i="1" dirty="0"/>
              <a:t> </a:t>
            </a:r>
            <a:r>
              <a:rPr lang="en-US" i="1" dirty="0" err="1"/>
              <a:t>daně</a:t>
            </a:r>
            <a:r>
              <a:rPr lang="en-US" i="1" dirty="0"/>
              <a:t> v </a:t>
            </a:r>
            <a:r>
              <a:rPr lang="en-US" i="1" dirty="0" err="1"/>
              <a:t>předcházejících</a:t>
            </a:r>
            <a:r>
              <a:rPr lang="en-US" i="1" dirty="0"/>
              <a:t> </a:t>
            </a:r>
            <a:r>
              <a:rPr lang="en-US" i="1" dirty="0" err="1"/>
              <a:t>zdaňovacích</a:t>
            </a:r>
            <a:r>
              <a:rPr lang="en-US" i="1" dirty="0"/>
              <a:t> </a:t>
            </a:r>
            <a:r>
              <a:rPr lang="en-US" i="1" dirty="0" err="1"/>
              <a:t>obdobích</a:t>
            </a:r>
            <a:r>
              <a:rPr lang="en-US" i="1" dirty="0"/>
              <a:t> a </a:t>
            </a:r>
            <a:r>
              <a:rPr lang="en-US" i="1" dirty="0" err="1"/>
              <a:t>obdobích</a:t>
            </a:r>
            <a:r>
              <a:rPr lang="en-US" i="1" dirty="0"/>
              <a:t>, za </a:t>
            </a:r>
            <a:r>
              <a:rPr lang="en-US" i="1" dirty="0" err="1"/>
              <a:t>která</a:t>
            </a:r>
            <a:r>
              <a:rPr lang="en-US" i="1" dirty="0"/>
              <a:t> se </a:t>
            </a:r>
            <a:r>
              <a:rPr lang="en-US" i="1" dirty="0" err="1"/>
              <a:t>podává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.</a:t>
            </a:r>
            <a:endParaRPr lang="en-US" dirty="0"/>
          </a:p>
          <a:p>
            <a:r>
              <a:rPr lang="en-US" i="1" dirty="0"/>
              <a:t>(5) Ve </a:t>
            </a:r>
            <a:r>
              <a:rPr lang="en-US" i="1" dirty="0" err="1"/>
              <a:t>zdaňovacím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 </a:t>
            </a:r>
            <a:r>
              <a:rPr lang="en-US" i="1" dirty="0" err="1"/>
              <a:t>části</a:t>
            </a:r>
            <a:r>
              <a:rPr lang="en-US" i="1" dirty="0"/>
              <a:t> </a:t>
            </a:r>
            <a:r>
              <a:rPr lang="en-US" i="1" dirty="0" err="1"/>
              <a:t>zdaňovacího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 za </a:t>
            </a:r>
            <a:r>
              <a:rPr lang="en-US" i="1" dirty="0" err="1"/>
              <a:t>které</a:t>
            </a:r>
            <a:r>
              <a:rPr lang="en-US" i="1" dirty="0"/>
              <a:t> se </a:t>
            </a:r>
            <a:r>
              <a:rPr lang="en-US" i="1" dirty="0" err="1"/>
              <a:t>podává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, k </a:t>
            </a:r>
            <a:r>
              <a:rPr lang="en-US" i="1" dirty="0" err="1"/>
              <a:t>jejichž</a:t>
            </a:r>
            <a:r>
              <a:rPr lang="en-US" i="1" dirty="0"/>
              <a:t> </a:t>
            </a:r>
            <a:r>
              <a:rPr lang="en-US" i="1" dirty="0" err="1"/>
              <a:t>konci</a:t>
            </a:r>
            <a:r>
              <a:rPr lang="en-US" i="1" dirty="0"/>
              <a:t> </a:t>
            </a:r>
            <a:r>
              <a:rPr lang="en-US" i="1" dirty="0" err="1"/>
              <a:t>poplatník</a:t>
            </a:r>
            <a:r>
              <a:rPr lang="en-US" i="1" dirty="0"/>
              <a:t> </a:t>
            </a:r>
            <a:r>
              <a:rPr lang="en-US" i="1" dirty="0" err="1"/>
              <a:t>přestává</a:t>
            </a:r>
            <a:r>
              <a:rPr lang="en-US" i="1" dirty="0"/>
              <a:t> </a:t>
            </a:r>
            <a:r>
              <a:rPr lang="en-US" i="1" dirty="0" err="1"/>
              <a:t>být</a:t>
            </a:r>
            <a:r>
              <a:rPr lang="en-US" i="1" dirty="0"/>
              <a:t> </a:t>
            </a:r>
            <a:r>
              <a:rPr lang="en-US" i="1" dirty="0" err="1"/>
              <a:t>poplatníkem</a:t>
            </a:r>
            <a:r>
              <a:rPr lang="en-US" i="1" dirty="0"/>
              <a:t> v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, se </a:t>
            </a:r>
            <a:r>
              <a:rPr lang="en-US" i="1" dirty="0" err="1"/>
              <a:t>výsledek</a:t>
            </a:r>
            <a:r>
              <a:rPr lang="en-US" i="1" dirty="0"/>
              <a:t> </a:t>
            </a:r>
            <a:r>
              <a:rPr lang="en-US" i="1" dirty="0" err="1"/>
              <a:t>hospodaření</a:t>
            </a:r>
            <a:r>
              <a:rPr lang="en-US" i="1" dirty="0"/>
              <a:t> </a:t>
            </a:r>
            <a:r>
              <a:rPr lang="en-US" i="1" dirty="0" err="1"/>
              <a:t>upraví</a:t>
            </a:r>
            <a:r>
              <a:rPr lang="en-US" i="1" dirty="0"/>
              <a:t> o </a:t>
            </a:r>
            <a:r>
              <a:rPr lang="en-US" i="1" dirty="0" err="1"/>
              <a:t>kursové</a:t>
            </a:r>
            <a:r>
              <a:rPr lang="en-US" i="1" dirty="0"/>
              <a:t> </a:t>
            </a:r>
            <a:r>
              <a:rPr lang="en-US" i="1" dirty="0" err="1"/>
              <a:t>rozdíly</a:t>
            </a:r>
            <a:r>
              <a:rPr lang="en-US" i="1" dirty="0"/>
              <a:t> </a:t>
            </a:r>
            <a:r>
              <a:rPr lang="en-US" i="1" dirty="0" err="1"/>
              <a:t>nezahrnuté</a:t>
            </a:r>
            <a:r>
              <a:rPr lang="en-US" i="1" dirty="0"/>
              <a:t> do </a:t>
            </a:r>
            <a:r>
              <a:rPr lang="en-US" i="1" dirty="0" err="1"/>
              <a:t>základu</a:t>
            </a:r>
            <a:r>
              <a:rPr lang="en-US" i="1" dirty="0"/>
              <a:t> </a:t>
            </a:r>
            <a:r>
              <a:rPr lang="en-US" i="1" dirty="0" err="1"/>
              <a:t>daně</a:t>
            </a:r>
            <a:r>
              <a:rPr lang="en-US" i="1" dirty="0"/>
              <a:t> </a:t>
            </a:r>
            <a:r>
              <a:rPr lang="en-US" i="1" dirty="0" err="1"/>
              <a:t>ve</a:t>
            </a:r>
            <a:r>
              <a:rPr lang="en-US" i="1" dirty="0"/>
              <a:t> </a:t>
            </a:r>
            <a:r>
              <a:rPr lang="en-US" i="1" dirty="0" err="1"/>
              <a:t>zdaňovacích</a:t>
            </a:r>
            <a:r>
              <a:rPr lang="en-US" i="1" dirty="0"/>
              <a:t> </a:t>
            </a:r>
            <a:r>
              <a:rPr lang="en-US" i="1" dirty="0" err="1"/>
              <a:t>obdobích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obdobích</a:t>
            </a:r>
            <a:r>
              <a:rPr lang="en-US" i="1" dirty="0"/>
              <a:t>, za </a:t>
            </a:r>
            <a:r>
              <a:rPr lang="en-US" i="1" dirty="0" err="1"/>
              <a:t>která</a:t>
            </a:r>
            <a:r>
              <a:rPr lang="en-US" i="1" dirty="0"/>
              <a:t> se </a:t>
            </a:r>
            <a:r>
              <a:rPr lang="en-US" i="1" dirty="0" err="1"/>
              <a:t>podává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, </a:t>
            </a:r>
            <a:r>
              <a:rPr lang="en-US" i="1" dirty="0" err="1"/>
              <a:t>ve</a:t>
            </a:r>
            <a:r>
              <a:rPr lang="en-US" i="1" dirty="0"/>
              <a:t> </a:t>
            </a:r>
            <a:r>
              <a:rPr lang="en-US" i="1" dirty="0" err="1"/>
              <a:t>kterých</a:t>
            </a:r>
            <a:r>
              <a:rPr lang="en-US" i="1" dirty="0"/>
              <a:t> </a:t>
            </a:r>
            <a:r>
              <a:rPr lang="en-US" i="1" dirty="0" err="1"/>
              <a:t>byl</a:t>
            </a:r>
            <a:r>
              <a:rPr lang="en-US" i="1" dirty="0"/>
              <a:t> </a:t>
            </a:r>
            <a:r>
              <a:rPr lang="en-US" i="1" dirty="0" err="1"/>
              <a:t>poplatníkem</a:t>
            </a:r>
            <a:r>
              <a:rPr lang="en-US" i="1" dirty="0"/>
              <a:t> v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, o </a:t>
            </a:r>
            <a:r>
              <a:rPr lang="en-US" i="1" dirty="0" err="1"/>
              <a:t>které</a:t>
            </a:r>
            <a:r>
              <a:rPr lang="en-US" i="1" dirty="0"/>
              <a:t> </a:t>
            </a:r>
            <a:r>
              <a:rPr lang="en-US" i="1" dirty="0" err="1"/>
              <a:t>nebyl</a:t>
            </a:r>
            <a:r>
              <a:rPr lang="en-US" i="1" dirty="0"/>
              <a:t> </a:t>
            </a:r>
            <a:r>
              <a:rPr lang="en-US" i="1" dirty="0" err="1"/>
              <a:t>upraven</a:t>
            </a:r>
            <a:r>
              <a:rPr lang="en-US" i="1" dirty="0"/>
              <a:t> </a:t>
            </a:r>
            <a:r>
              <a:rPr lang="en-US" i="1" dirty="0" err="1"/>
              <a:t>výsledek</a:t>
            </a:r>
            <a:r>
              <a:rPr lang="en-US" i="1" dirty="0"/>
              <a:t> </a:t>
            </a:r>
            <a:r>
              <a:rPr lang="en-US" i="1" dirty="0" err="1"/>
              <a:t>hospodaření</a:t>
            </a:r>
            <a:r>
              <a:rPr lang="en-US" i="1" dirty="0"/>
              <a:t> </a:t>
            </a:r>
            <a:r>
              <a:rPr lang="en-US" i="1" dirty="0" err="1"/>
              <a:t>podle</a:t>
            </a:r>
            <a:r>
              <a:rPr lang="en-US" i="1" dirty="0"/>
              <a:t> </a:t>
            </a:r>
            <a:r>
              <a:rPr lang="en-US" i="1" dirty="0" err="1"/>
              <a:t>odstavce</a:t>
            </a:r>
            <a:r>
              <a:rPr lang="en-US" i="1" dirty="0"/>
              <a:t> 4.</a:t>
            </a:r>
            <a:endParaRPr lang="en-US" dirty="0"/>
          </a:p>
          <a:p>
            <a:r>
              <a:rPr lang="en-US" i="1" dirty="0"/>
              <a:t>(6) V </a:t>
            </a:r>
            <a:r>
              <a:rPr lang="en-US" i="1" dirty="0" err="1"/>
              <a:t>případech</a:t>
            </a:r>
            <a:r>
              <a:rPr lang="en-US" i="1" dirty="0"/>
              <a:t> </a:t>
            </a:r>
            <a:r>
              <a:rPr lang="en-US" i="1" dirty="0" err="1"/>
              <a:t>podle</a:t>
            </a:r>
            <a:r>
              <a:rPr lang="en-US" i="1" dirty="0"/>
              <a:t> </a:t>
            </a:r>
            <a:r>
              <a:rPr lang="en-US" i="1" dirty="0" err="1"/>
              <a:t>odstavce</a:t>
            </a:r>
            <a:r>
              <a:rPr lang="en-US" i="1" dirty="0"/>
              <a:t> 3 </a:t>
            </a:r>
            <a:r>
              <a:rPr lang="en-US" i="1" dirty="0" err="1"/>
              <a:t>písm</a:t>
            </a:r>
            <a:r>
              <a:rPr lang="en-US" i="1" dirty="0"/>
              <a:t>. e) </a:t>
            </a:r>
            <a:r>
              <a:rPr lang="en-US" i="1" dirty="0" err="1"/>
              <a:t>bodů</a:t>
            </a:r>
            <a:r>
              <a:rPr lang="en-US" i="1" dirty="0"/>
              <a:t> 3 a 4 se </a:t>
            </a:r>
            <a:r>
              <a:rPr lang="en-US" i="1" dirty="0" err="1"/>
              <a:t>na</a:t>
            </a:r>
            <a:r>
              <a:rPr lang="en-US" i="1" dirty="0"/>
              <a:t> </a:t>
            </a:r>
            <a:r>
              <a:rPr lang="en-US" i="1" dirty="0" err="1"/>
              <a:t>poplatníka</a:t>
            </a:r>
            <a:r>
              <a:rPr lang="en-US" i="1" dirty="0"/>
              <a:t> </a:t>
            </a:r>
            <a:r>
              <a:rPr lang="en-US" i="1" dirty="0" err="1"/>
              <a:t>hledí</a:t>
            </a:r>
            <a:r>
              <a:rPr lang="en-US" i="1" dirty="0"/>
              <a:t>, </a:t>
            </a:r>
            <a:r>
              <a:rPr lang="en-US" i="1" dirty="0" err="1"/>
              <a:t>jako</a:t>
            </a:r>
            <a:r>
              <a:rPr lang="en-US" i="1" dirty="0"/>
              <a:t> by </a:t>
            </a:r>
            <a:r>
              <a:rPr lang="en-US" i="1" dirty="0" err="1"/>
              <a:t>nebyl</a:t>
            </a:r>
            <a:r>
              <a:rPr lang="en-US" i="1" dirty="0"/>
              <a:t> v </a:t>
            </a:r>
            <a:r>
              <a:rPr lang="en-US" i="1" dirty="0" err="1"/>
              <a:t>prodlení</a:t>
            </a:r>
            <a:r>
              <a:rPr lang="en-US" i="1" dirty="0"/>
              <a:t>, </a:t>
            </a:r>
            <a:r>
              <a:rPr lang="en-US" i="1" dirty="0" err="1"/>
              <a:t>pokud</a:t>
            </a:r>
            <a:r>
              <a:rPr lang="en-US" i="1" dirty="0"/>
              <a:t> </a:t>
            </a:r>
            <a:r>
              <a:rPr lang="en-US" i="1" dirty="0" err="1"/>
              <a:t>podá</a:t>
            </a:r>
            <a:r>
              <a:rPr lang="en-US" i="1" dirty="0"/>
              <a:t> </a:t>
            </a:r>
            <a:r>
              <a:rPr lang="en-US" i="1" dirty="0" err="1"/>
              <a:t>dodatečné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 a </a:t>
            </a:r>
            <a:r>
              <a:rPr lang="en-US" i="1" dirty="0" err="1"/>
              <a:t>zaplatí</a:t>
            </a:r>
            <a:r>
              <a:rPr lang="en-US" i="1" dirty="0"/>
              <a:t> </a:t>
            </a:r>
            <a:r>
              <a:rPr lang="en-US" i="1" dirty="0" err="1"/>
              <a:t>daň</a:t>
            </a:r>
            <a:r>
              <a:rPr lang="en-US" i="1" dirty="0"/>
              <a:t> </a:t>
            </a:r>
            <a:r>
              <a:rPr lang="en-US" i="1" dirty="0" err="1"/>
              <a:t>nejpozději</a:t>
            </a:r>
            <a:r>
              <a:rPr lang="en-US" i="1" dirty="0"/>
              <a:t> do </a:t>
            </a:r>
            <a:r>
              <a:rPr lang="en-US" i="1" dirty="0" err="1"/>
              <a:t>dne</a:t>
            </a:r>
            <a:r>
              <a:rPr lang="en-US" i="1" dirty="0"/>
              <a:t>, </a:t>
            </a:r>
            <a:r>
              <a:rPr lang="en-US" i="1" dirty="0" err="1"/>
              <a:t>kdy</a:t>
            </a:r>
            <a:r>
              <a:rPr lang="en-US" i="1" dirty="0"/>
              <a:t> je </a:t>
            </a:r>
            <a:r>
              <a:rPr lang="en-US" i="1" dirty="0" err="1"/>
              <a:t>povinen</a:t>
            </a:r>
            <a:r>
              <a:rPr lang="en-US" i="1" dirty="0"/>
              <a:t> </a:t>
            </a:r>
            <a:r>
              <a:rPr lang="en-US" i="1" dirty="0" err="1"/>
              <a:t>podat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 za </a:t>
            </a:r>
            <a:r>
              <a:rPr lang="en-US" i="1" dirty="0" err="1"/>
              <a:t>zdaňovací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 </a:t>
            </a:r>
            <a:r>
              <a:rPr lang="en-US" i="1" dirty="0" err="1"/>
              <a:t>ve</a:t>
            </a:r>
            <a:r>
              <a:rPr lang="en-US" i="1" dirty="0"/>
              <a:t> </a:t>
            </a:r>
            <a:r>
              <a:rPr lang="en-US" i="1" dirty="0" err="1"/>
              <a:t>kterém</a:t>
            </a:r>
            <a:r>
              <a:rPr lang="en-US" i="1" dirty="0"/>
              <a:t> </a:t>
            </a:r>
            <a:r>
              <a:rPr lang="en-US" i="1" dirty="0" err="1"/>
              <a:t>došlo</a:t>
            </a:r>
            <a:r>
              <a:rPr lang="en-US" i="1" dirty="0"/>
              <a:t> </a:t>
            </a:r>
            <a:r>
              <a:rPr lang="en-US" i="1" dirty="0" err="1"/>
              <a:t>ke</a:t>
            </a:r>
            <a:r>
              <a:rPr lang="en-US" i="1" dirty="0"/>
              <a:t> </a:t>
            </a:r>
            <a:r>
              <a:rPr lang="en-US" i="1" dirty="0" err="1"/>
              <a:t>skutečnostem</a:t>
            </a:r>
            <a:r>
              <a:rPr lang="en-US" i="1" dirty="0"/>
              <a:t> </a:t>
            </a:r>
            <a:r>
              <a:rPr lang="en-US" i="1" dirty="0" err="1"/>
              <a:t>podle</a:t>
            </a:r>
            <a:r>
              <a:rPr lang="en-US" i="1" dirty="0"/>
              <a:t> </a:t>
            </a:r>
            <a:r>
              <a:rPr lang="en-US" i="1" dirty="0" err="1"/>
              <a:t>odstavce</a:t>
            </a:r>
            <a:r>
              <a:rPr lang="en-US" i="1" dirty="0"/>
              <a:t> 3 </a:t>
            </a:r>
            <a:r>
              <a:rPr lang="en-US" i="1" dirty="0" err="1"/>
              <a:t>písm</a:t>
            </a:r>
            <a:r>
              <a:rPr lang="en-US" i="1" dirty="0"/>
              <a:t>. e) </a:t>
            </a:r>
            <a:r>
              <a:rPr lang="en-US" i="1" dirty="0" err="1"/>
              <a:t>bodů</a:t>
            </a:r>
            <a:r>
              <a:rPr lang="en-US" i="1" dirty="0"/>
              <a:t> 3 a 4.</a:t>
            </a:r>
            <a:endParaRPr lang="en-US" dirty="0"/>
          </a:p>
          <a:p>
            <a:r>
              <a:rPr lang="en-US" i="1" dirty="0"/>
              <a:t>§ 23j</a:t>
            </a:r>
            <a:endParaRPr lang="en-US" dirty="0"/>
          </a:p>
          <a:p>
            <a:r>
              <a:rPr lang="en-US" i="1" dirty="0" err="1"/>
              <a:t>Oznámení</a:t>
            </a:r>
            <a:r>
              <a:rPr lang="en-US" i="1" dirty="0"/>
              <a:t> v </a:t>
            </a:r>
            <a:r>
              <a:rPr lang="en-US" i="1" dirty="0" err="1"/>
              <a:t>souvislosti</a:t>
            </a:r>
            <a:r>
              <a:rPr lang="en-US" i="1" dirty="0"/>
              <a:t> s </a:t>
            </a:r>
            <a:r>
              <a:rPr lang="en-US" i="1" dirty="0" err="1"/>
              <a:t>režimem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endParaRPr lang="en-US" dirty="0"/>
          </a:p>
          <a:p>
            <a:r>
              <a:rPr lang="en-US" i="1" dirty="0"/>
              <a:t>(1) </a:t>
            </a:r>
            <a:r>
              <a:rPr lang="en-US" i="1" dirty="0" err="1"/>
              <a:t>Oznámení</a:t>
            </a:r>
            <a:r>
              <a:rPr lang="en-US" i="1" dirty="0"/>
              <a:t> o </a:t>
            </a:r>
            <a:r>
              <a:rPr lang="en-US" i="1" dirty="0" err="1"/>
              <a:t>vstupu</a:t>
            </a:r>
            <a:r>
              <a:rPr lang="en-US" i="1" dirty="0"/>
              <a:t> do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 </a:t>
            </a:r>
            <a:r>
              <a:rPr lang="en-US" i="1" dirty="0" err="1"/>
              <a:t>může</a:t>
            </a:r>
            <a:r>
              <a:rPr lang="en-US" i="1" dirty="0"/>
              <a:t> </a:t>
            </a:r>
            <a:r>
              <a:rPr lang="en-US" i="1" dirty="0" err="1"/>
              <a:t>poplatník</a:t>
            </a:r>
            <a:r>
              <a:rPr lang="en-US" i="1" dirty="0"/>
              <a:t> </a:t>
            </a:r>
            <a:r>
              <a:rPr lang="en-US" i="1" dirty="0" err="1"/>
              <a:t>podat</a:t>
            </a:r>
            <a:r>
              <a:rPr lang="en-US" i="1" dirty="0"/>
              <a:t> </a:t>
            </a:r>
            <a:r>
              <a:rPr lang="en-US" i="1" dirty="0" err="1"/>
              <a:t>správci</a:t>
            </a:r>
            <a:r>
              <a:rPr lang="en-US" i="1" dirty="0"/>
              <a:t> </a:t>
            </a:r>
            <a:r>
              <a:rPr lang="en-US" i="1" dirty="0" err="1"/>
              <a:t>daně</a:t>
            </a:r>
            <a:r>
              <a:rPr lang="en-US" i="1" dirty="0"/>
              <a:t> do 3 </a:t>
            </a:r>
            <a:r>
              <a:rPr lang="en-US" i="1" dirty="0" err="1"/>
              <a:t>měsíců</a:t>
            </a:r>
            <a:r>
              <a:rPr lang="en-US" i="1" dirty="0"/>
              <a:t> od </a:t>
            </a:r>
            <a:r>
              <a:rPr lang="en-US" i="1" dirty="0" err="1"/>
              <a:t>prvního</a:t>
            </a:r>
            <a:r>
              <a:rPr lang="en-US" i="1" dirty="0"/>
              <a:t> </a:t>
            </a:r>
            <a:r>
              <a:rPr lang="en-US" i="1" dirty="0" err="1"/>
              <a:t>dne</a:t>
            </a:r>
            <a:r>
              <a:rPr lang="en-US" i="1" dirty="0"/>
              <a:t> </a:t>
            </a:r>
            <a:r>
              <a:rPr lang="en-US" i="1" dirty="0" err="1"/>
              <a:t>rozhodného</a:t>
            </a:r>
            <a:r>
              <a:rPr lang="en-US" i="1" dirty="0"/>
              <a:t> </a:t>
            </a:r>
            <a:r>
              <a:rPr lang="en-US" i="1" dirty="0" err="1"/>
              <a:t>zdaňovacího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 za </a:t>
            </a:r>
            <a:r>
              <a:rPr lang="en-US" i="1" dirty="0" err="1"/>
              <a:t>které</a:t>
            </a:r>
            <a:r>
              <a:rPr lang="en-US" i="1" dirty="0"/>
              <a:t> se </a:t>
            </a:r>
            <a:r>
              <a:rPr lang="en-US" i="1" dirty="0" err="1"/>
              <a:t>podává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. </a:t>
            </a:r>
            <a:r>
              <a:rPr lang="en-US" i="1" dirty="0" err="1"/>
              <a:t>Pokud</a:t>
            </a:r>
            <a:r>
              <a:rPr lang="en-US" i="1" dirty="0"/>
              <a:t> je </a:t>
            </a:r>
            <a:r>
              <a:rPr lang="en-US" i="1" dirty="0" err="1"/>
              <a:t>rozhodné</a:t>
            </a:r>
            <a:r>
              <a:rPr lang="en-US" i="1" dirty="0"/>
              <a:t> </a:t>
            </a:r>
            <a:r>
              <a:rPr lang="en-US" i="1" dirty="0" err="1"/>
              <a:t>zdaňovací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 za </a:t>
            </a:r>
            <a:r>
              <a:rPr lang="en-US" i="1" dirty="0" err="1"/>
              <a:t>které</a:t>
            </a:r>
            <a:r>
              <a:rPr lang="en-US" i="1" dirty="0"/>
              <a:t> se </a:t>
            </a:r>
            <a:r>
              <a:rPr lang="en-US" i="1" dirty="0" err="1"/>
              <a:t>podává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, </a:t>
            </a:r>
            <a:r>
              <a:rPr lang="en-US" i="1" dirty="0" err="1"/>
              <a:t>kratší</a:t>
            </a:r>
            <a:r>
              <a:rPr lang="en-US" i="1" dirty="0"/>
              <a:t> </a:t>
            </a:r>
            <a:r>
              <a:rPr lang="en-US" i="1" dirty="0" err="1"/>
              <a:t>než</a:t>
            </a:r>
            <a:r>
              <a:rPr lang="en-US" i="1" dirty="0"/>
              <a:t> 3 </a:t>
            </a:r>
            <a:r>
              <a:rPr lang="en-US" i="1" dirty="0" err="1"/>
              <a:t>měsíce</a:t>
            </a:r>
            <a:r>
              <a:rPr lang="en-US" i="1" dirty="0"/>
              <a:t>, </a:t>
            </a:r>
            <a:r>
              <a:rPr lang="en-US" i="1" dirty="0" err="1"/>
              <a:t>může</a:t>
            </a:r>
            <a:r>
              <a:rPr lang="en-US" i="1" dirty="0"/>
              <a:t> </a:t>
            </a:r>
            <a:r>
              <a:rPr lang="en-US" i="1" dirty="0" err="1"/>
              <a:t>poplatník</a:t>
            </a:r>
            <a:r>
              <a:rPr lang="en-US" i="1" dirty="0"/>
              <a:t> </a:t>
            </a:r>
            <a:r>
              <a:rPr lang="en-US" i="1" dirty="0" err="1"/>
              <a:t>oznámení</a:t>
            </a:r>
            <a:r>
              <a:rPr lang="en-US" i="1" dirty="0"/>
              <a:t> </a:t>
            </a:r>
            <a:r>
              <a:rPr lang="en-US" i="1" dirty="0" err="1"/>
              <a:t>správci</a:t>
            </a:r>
            <a:r>
              <a:rPr lang="en-US" i="1" dirty="0"/>
              <a:t> </a:t>
            </a:r>
            <a:r>
              <a:rPr lang="en-US" i="1" dirty="0" err="1"/>
              <a:t>daně</a:t>
            </a:r>
            <a:r>
              <a:rPr lang="en-US" i="1" dirty="0"/>
              <a:t> </a:t>
            </a:r>
            <a:r>
              <a:rPr lang="en-US" i="1" dirty="0" err="1"/>
              <a:t>podat</a:t>
            </a:r>
            <a:r>
              <a:rPr lang="en-US" i="1" dirty="0"/>
              <a:t> do </a:t>
            </a:r>
            <a:r>
              <a:rPr lang="en-US" i="1" dirty="0" err="1"/>
              <a:t>konce</a:t>
            </a:r>
            <a:r>
              <a:rPr lang="en-US" i="1" dirty="0"/>
              <a:t> </a:t>
            </a:r>
            <a:r>
              <a:rPr lang="en-US" i="1" dirty="0" err="1"/>
              <a:t>tohoto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.</a:t>
            </a:r>
            <a:endParaRPr lang="en-US" dirty="0"/>
          </a:p>
          <a:p>
            <a:r>
              <a:rPr lang="en-US" i="1" dirty="0"/>
              <a:t>(2) </a:t>
            </a:r>
            <a:r>
              <a:rPr lang="en-US" i="1" dirty="0" err="1"/>
              <a:t>Oznámení</a:t>
            </a:r>
            <a:r>
              <a:rPr lang="en-US" i="1" dirty="0"/>
              <a:t> o </a:t>
            </a:r>
            <a:r>
              <a:rPr lang="en-US" i="1" dirty="0" err="1"/>
              <a:t>vstupu</a:t>
            </a:r>
            <a:r>
              <a:rPr lang="en-US" i="1" dirty="0"/>
              <a:t> do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 </a:t>
            </a:r>
            <a:r>
              <a:rPr lang="en-US" i="1" dirty="0" err="1"/>
              <a:t>podané</a:t>
            </a:r>
            <a:r>
              <a:rPr lang="en-US" i="1" dirty="0"/>
              <a:t> po </a:t>
            </a:r>
            <a:r>
              <a:rPr lang="en-US" i="1" dirty="0" err="1"/>
              <a:t>lhůtě</a:t>
            </a:r>
            <a:r>
              <a:rPr lang="en-US" i="1" dirty="0"/>
              <a:t> </a:t>
            </a:r>
            <a:r>
              <a:rPr lang="en-US" i="1" dirty="0" err="1"/>
              <a:t>podle</a:t>
            </a:r>
            <a:r>
              <a:rPr lang="en-US" i="1" dirty="0"/>
              <a:t> </a:t>
            </a:r>
            <a:r>
              <a:rPr lang="en-US" i="1" dirty="0" err="1"/>
              <a:t>odstavce</a:t>
            </a:r>
            <a:r>
              <a:rPr lang="en-US" i="1" dirty="0"/>
              <a:t> 1 je </a:t>
            </a:r>
            <a:r>
              <a:rPr lang="en-US" i="1" dirty="0" err="1"/>
              <a:t>neúčinné</a:t>
            </a:r>
            <a:r>
              <a:rPr lang="en-US" i="1" dirty="0"/>
              <a:t>. Tyto </a:t>
            </a:r>
            <a:r>
              <a:rPr lang="en-US" i="1" dirty="0" err="1"/>
              <a:t>lhůty</a:t>
            </a:r>
            <a:r>
              <a:rPr lang="en-US" i="1" dirty="0"/>
              <a:t> </a:t>
            </a:r>
            <a:r>
              <a:rPr lang="en-US" i="1" dirty="0" err="1"/>
              <a:t>nelze</a:t>
            </a:r>
            <a:r>
              <a:rPr lang="en-US" i="1" dirty="0"/>
              <a:t> </a:t>
            </a:r>
            <a:r>
              <a:rPr lang="en-US" i="1" dirty="0" err="1"/>
              <a:t>navrátit</a:t>
            </a:r>
            <a:r>
              <a:rPr lang="en-US" i="1" dirty="0"/>
              <a:t> v </a:t>
            </a:r>
            <a:r>
              <a:rPr lang="en-US" i="1" dirty="0" err="1"/>
              <a:t>předešlý</a:t>
            </a:r>
            <a:r>
              <a:rPr lang="en-US" i="1" dirty="0"/>
              <a:t> </a:t>
            </a:r>
            <a:r>
              <a:rPr lang="en-US" i="1" dirty="0" err="1"/>
              <a:t>stav</a:t>
            </a:r>
            <a:r>
              <a:rPr lang="en-US" i="1" dirty="0"/>
              <a:t>. </a:t>
            </a:r>
            <a:r>
              <a:rPr lang="en-US" i="1" dirty="0" err="1"/>
              <a:t>Oznámení</a:t>
            </a:r>
            <a:r>
              <a:rPr lang="en-US" i="1" dirty="0"/>
              <a:t> o </a:t>
            </a:r>
            <a:r>
              <a:rPr lang="en-US" i="1" dirty="0" err="1"/>
              <a:t>vstupu</a:t>
            </a:r>
            <a:r>
              <a:rPr lang="en-US" i="1" dirty="0"/>
              <a:t> do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 </a:t>
            </a:r>
            <a:r>
              <a:rPr lang="en-US" i="1" dirty="0" err="1"/>
              <a:t>lze</a:t>
            </a:r>
            <a:r>
              <a:rPr lang="en-US" i="1" dirty="0"/>
              <a:t> </a:t>
            </a:r>
            <a:r>
              <a:rPr lang="en-US" i="1" dirty="0" err="1"/>
              <a:t>měnit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vzít</a:t>
            </a:r>
            <a:r>
              <a:rPr lang="en-US" i="1" dirty="0"/>
              <a:t> </a:t>
            </a:r>
            <a:r>
              <a:rPr lang="en-US" i="1" dirty="0" err="1"/>
              <a:t>zpět</a:t>
            </a:r>
            <a:r>
              <a:rPr lang="en-US" i="1" dirty="0"/>
              <a:t> do </a:t>
            </a:r>
            <a:r>
              <a:rPr lang="en-US" i="1" dirty="0" err="1"/>
              <a:t>uplynutí</a:t>
            </a:r>
            <a:r>
              <a:rPr lang="en-US" i="1" dirty="0"/>
              <a:t> </a:t>
            </a:r>
            <a:r>
              <a:rPr lang="en-US" i="1" dirty="0" err="1"/>
              <a:t>lhůty</a:t>
            </a:r>
            <a:r>
              <a:rPr lang="en-US" i="1" dirty="0"/>
              <a:t> pro </a:t>
            </a:r>
            <a:r>
              <a:rPr lang="en-US" i="1" dirty="0" err="1"/>
              <a:t>jeho</a:t>
            </a:r>
            <a:r>
              <a:rPr lang="en-US" i="1" dirty="0"/>
              <a:t> </a:t>
            </a:r>
            <a:r>
              <a:rPr lang="en-US" i="1" dirty="0" err="1"/>
              <a:t>podání</a:t>
            </a:r>
            <a:r>
              <a:rPr lang="en-US" i="1" dirty="0"/>
              <a:t>.</a:t>
            </a:r>
            <a:endParaRPr lang="en-US" dirty="0"/>
          </a:p>
          <a:p>
            <a:r>
              <a:rPr lang="en-US" i="1" dirty="0"/>
              <a:t>(3) V </a:t>
            </a:r>
            <a:r>
              <a:rPr lang="en-US" i="1" dirty="0" err="1"/>
              <a:t>oznámení</a:t>
            </a:r>
            <a:r>
              <a:rPr lang="en-US" i="1" dirty="0"/>
              <a:t> o </a:t>
            </a:r>
            <a:r>
              <a:rPr lang="en-US" i="1" dirty="0" err="1"/>
              <a:t>vstupu</a:t>
            </a:r>
            <a:r>
              <a:rPr lang="en-US" i="1" dirty="0"/>
              <a:t> do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 </a:t>
            </a:r>
            <a:r>
              <a:rPr lang="en-US" i="1" dirty="0" err="1"/>
              <a:t>poplatník</a:t>
            </a:r>
            <a:r>
              <a:rPr lang="en-US" i="1" dirty="0"/>
              <a:t> </a:t>
            </a:r>
            <a:r>
              <a:rPr lang="en-US" i="1" dirty="0" err="1"/>
              <a:t>uvede</a:t>
            </a:r>
            <a:r>
              <a:rPr lang="en-US" i="1" dirty="0"/>
              <a:t> </a:t>
            </a:r>
            <a:r>
              <a:rPr lang="en-US" i="1" dirty="0" err="1"/>
              <a:t>zdaňovací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 za </a:t>
            </a:r>
            <a:r>
              <a:rPr lang="en-US" i="1" dirty="0" err="1"/>
              <a:t>které</a:t>
            </a:r>
            <a:r>
              <a:rPr lang="en-US" i="1" dirty="0"/>
              <a:t> se </a:t>
            </a:r>
            <a:r>
              <a:rPr lang="en-US" i="1" dirty="0" err="1"/>
              <a:t>podává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, od </a:t>
            </a:r>
            <a:r>
              <a:rPr lang="en-US" i="1" dirty="0" err="1"/>
              <a:t>jejichž</a:t>
            </a:r>
            <a:r>
              <a:rPr lang="en-US" i="1" dirty="0"/>
              <a:t> </a:t>
            </a:r>
            <a:r>
              <a:rPr lang="en-US" i="1" dirty="0" err="1"/>
              <a:t>počátku</a:t>
            </a:r>
            <a:r>
              <a:rPr lang="en-US" i="1" dirty="0"/>
              <a:t> se </a:t>
            </a:r>
            <a:r>
              <a:rPr lang="en-US" i="1" dirty="0" err="1"/>
              <a:t>stává</a:t>
            </a:r>
            <a:r>
              <a:rPr lang="en-US" i="1" dirty="0"/>
              <a:t> </a:t>
            </a:r>
            <a:r>
              <a:rPr lang="en-US" i="1" dirty="0" err="1"/>
              <a:t>poplatníkem</a:t>
            </a:r>
            <a:r>
              <a:rPr lang="en-US" i="1" dirty="0"/>
              <a:t> v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.</a:t>
            </a:r>
            <a:endParaRPr lang="en-US" dirty="0"/>
          </a:p>
          <a:p>
            <a:r>
              <a:rPr lang="en-US" i="1" dirty="0"/>
              <a:t>(4) </a:t>
            </a:r>
            <a:r>
              <a:rPr lang="en-US" i="1" dirty="0" err="1"/>
              <a:t>Oznámení</a:t>
            </a:r>
            <a:r>
              <a:rPr lang="en-US" i="1" dirty="0"/>
              <a:t> o </a:t>
            </a:r>
            <a:r>
              <a:rPr lang="en-US" i="1" dirty="0" err="1"/>
              <a:t>vystoupení</a:t>
            </a:r>
            <a:r>
              <a:rPr lang="en-US" i="1" dirty="0"/>
              <a:t> z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 </a:t>
            </a:r>
            <a:r>
              <a:rPr lang="en-US" i="1" dirty="0" err="1"/>
              <a:t>nelze</a:t>
            </a:r>
            <a:r>
              <a:rPr lang="en-US" i="1" dirty="0"/>
              <a:t> </a:t>
            </a:r>
            <a:r>
              <a:rPr lang="en-US" i="1" dirty="0" err="1"/>
              <a:t>vzít</a:t>
            </a:r>
            <a:r>
              <a:rPr lang="en-US" i="1" dirty="0"/>
              <a:t> </a:t>
            </a:r>
            <a:r>
              <a:rPr lang="en-US" i="1" dirty="0" err="1"/>
              <a:t>zpět</a:t>
            </a:r>
            <a:r>
              <a:rPr lang="en-US" i="1" dirty="0"/>
              <a:t>.</a:t>
            </a:r>
            <a:endParaRPr lang="en-US" dirty="0"/>
          </a:p>
          <a:p>
            <a:r>
              <a:rPr lang="en-US" i="1" dirty="0"/>
              <a:t>(5) </a:t>
            </a:r>
            <a:r>
              <a:rPr lang="en-US" i="1" dirty="0" err="1"/>
              <a:t>Pokud</a:t>
            </a:r>
            <a:r>
              <a:rPr lang="en-US" i="1" dirty="0"/>
              <a:t> </a:t>
            </a:r>
            <a:r>
              <a:rPr lang="en-US" i="1" dirty="0" err="1"/>
              <a:t>poplatník</a:t>
            </a:r>
            <a:r>
              <a:rPr lang="en-US" i="1" dirty="0"/>
              <a:t> </a:t>
            </a:r>
            <a:r>
              <a:rPr lang="en-US" i="1" dirty="0" err="1"/>
              <a:t>přestane</a:t>
            </a:r>
            <a:r>
              <a:rPr lang="en-US" i="1" dirty="0"/>
              <a:t> </a:t>
            </a:r>
            <a:r>
              <a:rPr lang="en-US" i="1" dirty="0" err="1"/>
              <a:t>být</a:t>
            </a:r>
            <a:r>
              <a:rPr lang="en-US" i="1" dirty="0"/>
              <a:t> </a:t>
            </a:r>
            <a:r>
              <a:rPr lang="en-US" i="1" dirty="0" err="1"/>
              <a:t>poplatníkem</a:t>
            </a:r>
            <a:r>
              <a:rPr lang="en-US" i="1" dirty="0"/>
              <a:t> v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 z </a:t>
            </a:r>
            <a:r>
              <a:rPr lang="en-US" i="1" dirty="0" err="1"/>
              <a:t>důvodu</a:t>
            </a:r>
            <a:r>
              <a:rPr lang="en-US" i="1" dirty="0"/>
              <a:t> </a:t>
            </a:r>
            <a:r>
              <a:rPr lang="en-US" i="1" dirty="0" err="1"/>
              <a:t>uvedeného</a:t>
            </a:r>
            <a:r>
              <a:rPr lang="en-US" i="1" dirty="0"/>
              <a:t> v § 23i </a:t>
            </a:r>
            <a:r>
              <a:rPr lang="en-US" i="1" dirty="0" err="1"/>
              <a:t>odst</a:t>
            </a:r>
            <a:r>
              <a:rPr lang="en-US" i="1" dirty="0"/>
              <a:t>. 3 </a:t>
            </a:r>
            <a:r>
              <a:rPr lang="en-US" i="1" dirty="0" err="1"/>
              <a:t>písmenech</a:t>
            </a:r>
            <a:r>
              <a:rPr lang="en-US" i="1" dirty="0"/>
              <a:t> b) </a:t>
            </a:r>
            <a:r>
              <a:rPr lang="en-US" i="1" dirty="0" err="1"/>
              <a:t>až</a:t>
            </a:r>
            <a:r>
              <a:rPr lang="en-US" i="1" dirty="0"/>
              <a:t> f), </a:t>
            </a:r>
            <a:r>
              <a:rPr lang="en-US" i="1" dirty="0" err="1"/>
              <a:t>podá</a:t>
            </a:r>
            <a:r>
              <a:rPr lang="en-US" i="1" dirty="0"/>
              <a:t> </a:t>
            </a:r>
            <a:r>
              <a:rPr lang="en-US" i="1" dirty="0" err="1"/>
              <a:t>správci</a:t>
            </a:r>
            <a:r>
              <a:rPr lang="en-US" i="1" dirty="0"/>
              <a:t> </a:t>
            </a:r>
            <a:r>
              <a:rPr lang="en-US" i="1" dirty="0" err="1"/>
              <a:t>daně</a:t>
            </a:r>
            <a:r>
              <a:rPr lang="en-US" i="1" dirty="0"/>
              <a:t> </a:t>
            </a:r>
            <a:r>
              <a:rPr lang="en-US" i="1" dirty="0" err="1"/>
              <a:t>oznámení</a:t>
            </a:r>
            <a:r>
              <a:rPr lang="en-US" i="1" dirty="0"/>
              <a:t> o </a:t>
            </a:r>
            <a:r>
              <a:rPr lang="en-US" i="1" dirty="0" err="1"/>
              <a:t>ukončení</a:t>
            </a:r>
            <a:r>
              <a:rPr lang="en-US" i="1" dirty="0"/>
              <a:t>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 </a:t>
            </a:r>
            <a:r>
              <a:rPr lang="en-US" i="1" dirty="0" err="1"/>
              <a:t>ve</a:t>
            </a:r>
            <a:r>
              <a:rPr lang="en-US" i="1" dirty="0"/>
              <a:t> </a:t>
            </a:r>
            <a:r>
              <a:rPr lang="en-US" i="1" dirty="0" err="1"/>
              <a:t>lhůtě</a:t>
            </a:r>
            <a:r>
              <a:rPr lang="en-US" i="1" dirty="0"/>
              <a:t> pro </a:t>
            </a:r>
            <a:r>
              <a:rPr lang="en-US" i="1" dirty="0" err="1"/>
              <a:t>podání</a:t>
            </a:r>
            <a:r>
              <a:rPr lang="en-US" i="1" dirty="0"/>
              <a:t> </a:t>
            </a:r>
            <a:r>
              <a:rPr lang="en-US" i="1" dirty="0" err="1"/>
              <a:t>daňového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.</a:t>
            </a:r>
            <a:endParaRPr lang="en-US" dirty="0"/>
          </a:p>
          <a:p>
            <a:r>
              <a:rPr lang="en-US" i="1" dirty="0"/>
              <a:t>(6) V </a:t>
            </a:r>
            <a:r>
              <a:rPr lang="en-US" i="1" dirty="0" err="1"/>
              <a:t>oznámení</a:t>
            </a:r>
            <a:r>
              <a:rPr lang="en-US" i="1" dirty="0"/>
              <a:t> o </a:t>
            </a:r>
            <a:r>
              <a:rPr lang="en-US" i="1" dirty="0" err="1"/>
              <a:t>ukončení</a:t>
            </a:r>
            <a:r>
              <a:rPr lang="en-US" i="1" dirty="0"/>
              <a:t>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 </a:t>
            </a:r>
            <a:r>
              <a:rPr lang="en-US" i="1" dirty="0" err="1"/>
              <a:t>poplatník</a:t>
            </a:r>
            <a:r>
              <a:rPr lang="en-US" i="1" dirty="0"/>
              <a:t> </a:t>
            </a:r>
            <a:r>
              <a:rPr lang="en-US" i="1" dirty="0" err="1"/>
              <a:t>uvede</a:t>
            </a:r>
            <a:r>
              <a:rPr lang="en-US" i="1" dirty="0"/>
              <a:t> </a:t>
            </a:r>
            <a:r>
              <a:rPr lang="en-US" i="1" dirty="0" err="1"/>
              <a:t>zdaňovací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 </a:t>
            </a:r>
            <a:r>
              <a:rPr lang="en-US" i="1" dirty="0" err="1"/>
              <a:t>část</a:t>
            </a:r>
            <a:r>
              <a:rPr lang="en-US" i="1" dirty="0"/>
              <a:t> </a:t>
            </a:r>
            <a:r>
              <a:rPr lang="en-US" i="1" dirty="0" err="1"/>
              <a:t>zdaňovacího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 za </a:t>
            </a:r>
            <a:r>
              <a:rPr lang="en-US" i="1" dirty="0" err="1"/>
              <a:t>které</a:t>
            </a:r>
            <a:r>
              <a:rPr lang="en-US" i="1" dirty="0"/>
              <a:t> se </a:t>
            </a:r>
            <a:r>
              <a:rPr lang="en-US" i="1" dirty="0" err="1"/>
              <a:t>podává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, </a:t>
            </a:r>
            <a:r>
              <a:rPr lang="en-US" i="1" dirty="0" err="1"/>
              <a:t>jehož</a:t>
            </a:r>
            <a:r>
              <a:rPr lang="en-US" i="1" dirty="0"/>
              <a:t> </a:t>
            </a:r>
            <a:r>
              <a:rPr lang="en-US" i="1" dirty="0" err="1"/>
              <a:t>uplynutím</a:t>
            </a:r>
            <a:r>
              <a:rPr lang="en-US" i="1" dirty="0"/>
              <a:t> </a:t>
            </a:r>
            <a:r>
              <a:rPr lang="en-US" i="1" dirty="0" err="1"/>
              <a:t>přestává</a:t>
            </a:r>
            <a:r>
              <a:rPr lang="en-US" i="1" dirty="0"/>
              <a:t> </a:t>
            </a:r>
            <a:r>
              <a:rPr lang="en-US" i="1" dirty="0" err="1"/>
              <a:t>být</a:t>
            </a:r>
            <a:r>
              <a:rPr lang="en-US" i="1" dirty="0"/>
              <a:t> </a:t>
            </a:r>
            <a:r>
              <a:rPr lang="en-US" i="1" dirty="0" err="1"/>
              <a:t>poplatníkem</a:t>
            </a:r>
            <a:r>
              <a:rPr lang="en-US" i="1" dirty="0"/>
              <a:t> v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, a </a:t>
            </a:r>
            <a:r>
              <a:rPr lang="en-US" i="1" dirty="0" err="1"/>
              <a:t>důvod</a:t>
            </a:r>
            <a:r>
              <a:rPr lang="en-US" i="1" dirty="0"/>
              <a:t> </a:t>
            </a:r>
            <a:r>
              <a:rPr lang="en-US" i="1" dirty="0" err="1"/>
              <a:t>podle</a:t>
            </a:r>
            <a:r>
              <a:rPr lang="en-US" i="1" dirty="0"/>
              <a:t> 23i </a:t>
            </a:r>
            <a:r>
              <a:rPr lang="en-US" i="1" dirty="0" err="1"/>
              <a:t>odst</a:t>
            </a:r>
            <a:r>
              <a:rPr lang="en-US" i="1" dirty="0"/>
              <a:t>. 3 </a:t>
            </a:r>
            <a:r>
              <a:rPr lang="en-US" i="1" dirty="0" err="1"/>
              <a:t>písmen</a:t>
            </a:r>
            <a:r>
              <a:rPr lang="en-US" i="1" dirty="0"/>
              <a:t> b) </a:t>
            </a:r>
            <a:r>
              <a:rPr lang="en-US" i="1" dirty="0" err="1"/>
              <a:t>až</a:t>
            </a:r>
            <a:r>
              <a:rPr lang="en-US" i="1" dirty="0"/>
              <a:t> f), </a:t>
            </a:r>
            <a:r>
              <a:rPr lang="en-US" i="1" dirty="0" err="1"/>
              <a:t>který</a:t>
            </a:r>
            <a:r>
              <a:rPr lang="en-US" i="1" dirty="0"/>
              <a:t> </a:t>
            </a:r>
            <a:r>
              <a:rPr lang="en-US" i="1" dirty="0" err="1"/>
              <a:t>vedl</a:t>
            </a:r>
            <a:r>
              <a:rPr lang="en-US" i="1" dirty="0"/>
              <a:t> k </a:t>
            </a:r>
            <a:r>
              <a:rPr lang="en-US" i="1" dirty="0" err="1"/>
              <a:t>ukončení</a:t>
            </a:r>
            <a:r>
              <a:rPr lang="en-US" i="1" dirty="0"/>
              <a:t> </a:t>
            </a:r>
            <a:r>
              <a:rPr lang="en-US" i="1" dirty="0" err="1"/>
              <a:t>tohoto</a:t>
            </a:r>
            <a:r>
              <a:rPr lang="en-US" i="1" dirty="0"/>
              <a:t> </a:t>
            </a:r>
            <a:r>
              <a:rPr lang="en-US" i="1" dirty="0" err="1"/>
              <a:t>režimu</a:t>
            </a:r>
            <a:r>
              <a:rPr lang="en-US" i="1" dirty="0"/>
              <a:t>.“.</a:t>
            </a:r>
            <a:endParaRPr lang="en-US" dirty="0"/>
          </a:p>
          <a:p>
            <a:endParaRPr lang="en-US" dirty="0"/>
          </a:p>
          <a:p>
            <a:r>
              <a:rPr lang="en-US" i="1" dirty="0" err="1"/>
              <a:t>Čl</a:t>
            </a:r>
            <a:r>
              <a:rPr lang="en-US" i="1" dirty="0"/>
              <a:t>. XVI</a:t>
            </a:r>
            <a:endParaRPr lang="en-US" dirty="0"/>
          </a:p>
          <a:p>
            <a:r>
              <a:rPr lang="en-US" i="1" dirty="0" err="1"/>
              <a:t>Přechodná</a:t>
            </a:r>
            <a:r>
              <a:rPr lang="en-US" i="1" dirty="0"/>
              <a:t> </a:t>
            </a:r>
            <a:r>
              <a:rPr lang="en-US" i="1" dirty="0" err="1"/>
              <a:t>ustanovení</a:t>
            </a:r>
            <a:r>
              <a:rPr lang="en-US" i="1" dirty="0"/>
              <a:t>: 1. Pro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povinnosti</a:t>
            </a:r>
            <a:r>
              <a:rPr lang="en-US" i="1" dirty="0"/>
              <a:t> u </a:t>
            </a:r>
            <a:r>
              <a:rPr lang="en-US" i="1" dirty="0" err="1"/>
              <a:t>daně</a:t>
            </a:r>
            <a:r>
              <a:rPr lang="en-US" i="1" dirty="0"/>
              <a:t> z </a:t>
            </a:r>
            <a:r>
              <a:rPr lang="en-US" i="1" dirty="0" err="1"/>
              <a:t>příjmů</a:t>
            </a:r>
            <a:r>
              <a:rPr lang="en-US" i="1" dirty="0"/>
              <a:t> za </a:t>
            </a:r>
            <a:r>
              <a:rPr lang="en-US" i="1" dirty="0" err="1"/>
              <a:t>zdaňovací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 </a:t>
            </a:r>
            <a:r>
              <a:rPr lang="en-US" i="1" dirty="0" err="1"/>
              <a:t>započaté</a:t>
            </a:r>
            <a:r>
              <a:rPr lang="en-US" i="1" dirty="0"/>
              <a:t> </a:t>
            </a:r>
            <a:r>
              <a:rPr lang="en-US" i="1" dirty="0" err="1"/>
              <a:t>přede</a:t>
            </a:r>
            <a:r>
              <a:rPr lang="en-US" i="1" dirty="0"/>
              <a:t> </a:t>
            </a:r>
            <a:r>
              <a:rPr lang="en-US" i="1" dirty="0" err="1"/>
              <a:t>dnem</a:t>
            </a:r>
            <a:r>
              <a:rPr lang="en-US" i="1" dirty="0"/>
              <a:t> </a:t>
            </a:r>
            <a:r>
              <a:rPr lang="en-US" i="1" dirty="0" err="1"/>
              <a:t>nabytí</a:t>
            </a:r>
            <a:r>
              <a:rPr lang="en-US" i="1" dirty="0"/>
              <a:t> </a:t>
            </a:r>
            <a:r>
              <a:rPr lang="en-US" i="1" dirty="0" err="1"/>
              <a:t>účinnosti</a:t>
            </a:r>
            <a:r>
              <a:rPr lang="en-US" i="1" dirty="0"/>
              <a:t> </a:t>
            </a:r>
            <a:r>
              <a:rPr lang="en-US" i="1" dirty="0" err="1"/>
              <a:t>tohoto</a:t>
            </a:r>
            <a:r>
              <a:rPr lang="en-US" i="1" dirty="0"/>
              <a:t> </a:t>
            </a:r>
            <a:r>
              <a:rPr lang="en-US" i="1" dirty="0" err="1"/>
              <a:t>zákona</a:t>
            </a:r>
            <a:r>
              <a:rPr lang="en-US" i="1" dirty="0"/>
              <a:t>, </a:t>
            </a:r>
            <a:r>
              <a:rPr lang="en-US" i="1" dirty="0" err="1"/>
              <a:t>jakož</a:t>
            </a:r>
            <a:r>
              <a:rPr lang="en-US" i="1" dirty="0"/>
              <a:t> </a:t>
            </a:r>
            <a:r>
              <a:rPr lang="en-US" i="1" dirty="0" err="1"/>
              <a:t>i</a:t>
            </a:r>
            <a:r>
              <a:rPr lang="en-US" i="1" dirty="0"/>
              <a:t> pro </a:t>
            </a:r>
            <a:r>
              <a:rPr lang="en-US" i="1" dirty="0" err="1"/>
              <a:t>práva</a:t>
            </a:r>
            <a:r>
              <a:rPr lang="en-US" i="1" dirty="0"/>
              <a:t> a </a:t>
            </a:r>
            <a:r>
              <a:rPr lang="en-US" i="1" dirty="0" err="1"/>
              <a:t>povinnosti</a:t>
            </a:r>
            <a:r>
              <a:rPr lang="en-US" i="1" dirty="0"/>
              <a:t> s </a:t>
            </a:r>
            <a:r>
              <a:rPr lang="en-US" i="1" dirty="0" err="1"/>
              <a:t>nimi</a:t>
            </a:r>
            <a:r>
              <a:rPr lang="en-US" i="1" dirty="0"/>
              <a:t> </a:t>
            </a:r>
            <a:r>
              <a:rPr lang="en-US" i="1" dirty="0" err="1"/>
              <a:t>související</a:t>
            </a:r>
            <a:r>
              <a:rPr lang="en-US" i="1" dirty="0"/>
              <a:t> se </a:t>
            </a:r>
            <a:r>
              <a:rPr lang="en-US" i="1" dirty="0" err="1"/>
              <a:t>použije</a:t>
            </a:r>
            <a:r>
              <a:rPr lang="en-US" i="1" dirty="0"/>
              <a:t> </a:t>
            </a:r>
            <a:r>
              <a:rPr lang="en-US" i="1" dirty="0" err="1"/>
              <a:t>zákon</a:t>
            </a:r>
            <a:r>
              <a:rPr lang="en-US" i="1" dirty="0"/>
              <a:t> č. 586/1992 Sb., </a:t>
            </a:r>
            <a:r>
              <a:rPr lang="en-US" i="1" dirty="0" err="1"/>
              <a:t>ve</a:t>
            </a:r>
            <a:r>
              <a:rPr lang="en-US" i="1" dirty="0"/>
              <a:t> </a:t>
            </a:r>
            <a:r>
              <a:rPr lang="en-US" i="1" dirty="0" err="1"/>
              <a:t>znění</a:t>
            </a:r>
            <a:r>
              <a:rPr lang="en-US" i="1" dirty="0"/>
              <a:t> </a:t>
            </a:r>
            <a:r>
              <a:rPr lang="en-US" i="1" dirty="0" err="1"/>
              <a:t>účinném</a:t>
            </a:r>
            <a:r>
              <a:rPr lang="en-US" i="1" dirty="0"/>
              <a:t> </a:t>
            </a:r>
            <a:r>
              <a:rPr lang="en-US" i="1" dirty="0" err="1"/>
              <a:t>přede</a:t>
            </a:r>
            <a:r>
              <a:rPr lang="en-US" i="1" dirty="0"/>
              <a:t> </a:t>
            </a:r>
            <a:r>
              <a:rPr lang="en-US" i="1" dirty="0" err="1"/>
              <a:t>dnem</a:t>
            </a:r>
            <a:r>
              <a:rPr lang="en-US" i="1" dirty="0"/>
              <a:t> </a:t>
            </a:r>
            <a:r>
              <a:rPr lang="en-US" i="1" dirty="0" err="1"/>
              <a:t>nabytí</a:t>
            </a:r>
            <a:r>
              <a:rPr lang="en-US" i="1" dirty="0"/>
              <a:t> </a:t>
            </a:r>
            <a:r>
              <a:rPr lang="en-US" i="1" dirty="0" err="1"/>
              <a:t>účinnosti</a:t>
            </a:r>
            <a:r>
              <a:rPr lang="en-US" i="1" dirty="0"/>
              <a:t> </a:t>
            </a:r>
            <a:r>
              <a:rPr lang="en-US" i="1" dirty="0" err="1"/>
              <a:t>tohoto</a:t>
            </a:r>
            <a:r>
              <a:rPr lang="en-US" i="1" dirty="0"/>
              <a:t> </a:t>
            </a:r>
            <a:r>
              <a:rPr lang="en-US" i="1" dirty="0" err="1"/>
              <a:t>zákona</a:t>
            </a:r>
            <a:r>
              <a:rPr lang="en-US" i="1" dirty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Pozn</a:t>
            </a:r>
            <a:r>
              <a:rPr lang="en-US" dirty="0"/>
              <a:t>. LVI: </a:t>
            </a:r>
            <a:r>
              <a:rPr lang="en-US" dirty="0" err="1"/>
              <a:t>žádné</a:t>
            </a:r>
            <a:r>
              <a:rPr lang="en-US" dirty="0"/>
              <a:t> </a:t>
            </a:r>
            <a:r>
              <a:rPr lang="en-US" dirty="0" err="1"/>
              <a:t>další</a:t>
            </a:r>
            <a:r>
              <a:rPr lang="en-US" dirty="0"/>
              <a:t> </a:t>
            </a:r>
            <a:r>
              <a:rPr lang="en-US" dirty="0" err="1"/>
              <a:t>speciální</a:t>
            </a:r>
            <a:r>
              <a:rPr lang="en-US" dirty="0"/>
              <a:t> </a:t>
            </a:r>
            <a:r>
              <a:rPr lang="en-US" dirty="0" err="1"/>
              <a:t>přechodné</a:t>
            </a:r>
            <a:r>
              <a:rPr lang="en-US" dirty="0"/>
              <a:t> </a:t>
            </a:r>
            <a:r>
              <a:rPr lang="en-US" dirty="0" err="1"/>
              <a:t>ustanovení</a:t>
            </a:r>
            <a:r>
              <a:rPr lang="en-US" dirty="0"/>
              <a:t> pro § 23i </a:t>
            </a:r>
            <a:r>
              <a:rPr lang="en-US" dirty="0" err="1"/>
              <a:t>není</a:t>
            </a:r>
            <a:r>
              <a:rPr lang="en-US" dirty="0"/>
              <a:t>.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B63B7-61B4-4839-9531-878321E0A463}" type="slidenum">
              <a:rPr lang="en-GB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44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23i se dostal do novely až v rámci pozměňovacího návrhu od Rozpočtového výboru: 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Garanční </a:t>
            </a:r>
            <a:r>
              <a:rPr lang="cs-CZ" b="1" i="1" u="sng" dirty="0">
                <a:solidFill>
                  <a:srgbClr val="426C95"/>
                </a:solidFill>
                <a:effectLst/>
                <a:latin typeface="Arial" panose="020B0604020202020204" pitchFamily="34" charset="0"/>
                <a:hlinkClick r:id="rId3"/>
              </a:rPr>
              <a:t>Rozpočtový výbor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projednal návrh zákona a vydal 31. 8. 2023 </a:t>
            </a:r>
            <a:r>
              <a:rPr lang="cs-CZ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usnesení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doručené poslancům jako tisk </a:t>
            </a:r>
            <a:r>
              <a:rPr lang="cs-CZ" b="1" i="1" u="sng" dirty="0">
                <a:solidFill>
                  <a:srgbClr val="426C95"/>
                </a:solidFill>
                <a:effectLst/>
                <a:latin typeface="Arial" panose="020B0604020202020204" pitchFamily="34" charset="0"/>
                <a:hlinkClick r:id="rId4"/>
              </a:rPr>
              <a:t>488/2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(pozměňovací návrhy) (</a:t>
            </a:r>
            <a:r>
              <a:rPr lang="cs-CZ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revokováno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endParaRPr lang="cs-CZ" i="1" dirty="0"/>
          </a:p>
          <a:p>
            <a:endParaRPr lang="cs-CZ" i="1" dirty="0"/>
          </a:p>
          <a:p>
            <a:r>
              <a:rPr lang="cs-CZ" i="1" dirty="0"/>
              <a:t>Finální znění viz </a:t>
            </a:r>
            <a:r>
              <a:rPr lang="en-US" i="1" dirty="0" err="1"/>
              <a:t>Sněmovní</a:t>
            </a:r>
            <a:r>
              <a:rPr lang="en-US" i="1" dirty="0"/>
              <a:t> </a:t>
            </a:r>
            <a:r>
              <a:rPr lang="en-US" i="1" dirty="0" err="1"/>
              <a:t>tisk</a:t>
            </a:r>
            <a:r>
              <a:rPr lang="en-US" i="1" dirty="0"/>
              <a:t> 488/7: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Za § 23h se </a:t>
            </a:r>
            <a:r>
              <a:rPr lang="en-US" i="1" dirty="0" err="1"/>
              <a:t>vkládají</a:t>
            </a:r>
            <a:r>
              <a:rPr lang="en-US" i="1" dirty="0"/>
              <a:t> </a:t>
            </a:r>
            <a:r>
              <a:rPr lang="en-US" i="1" dirty="0" err="1"/>
              <a:t>nové</a:t>
            </a:r>
            <a:r>
              <a:rPr lang="en-US" i="1" dirty="0"/>
              <a:t> § 23i a § 23j, </a:t>
            </a:r>
            <a:r>
              <a:rPr lang="en-US" i="1" dirty="0" err="1"/>
              <a:t>které</a:t>
            </a:r>
            <a:r>
              <a:rPr lang="en-US" i="1" dirty="0"/>
              <a:t> </a:t>
            </a:r>
            <a:r>
              <a:rPr lang="en-US" i="1" dirty="0" err="1"/>
              <a:t>včetně</a:t>
            </a:r>
            <a:r>
              <a:rPr lang="en-US" i="1" dirty="0"/>
              <a:t> </a:t>
            </a:r>
            <a:r>
              <a:rPr lang="en-US" i="1" dirty="0" err="1"/>
              <a:t>nadpisu</a:t>
            </a:r>
            <a:r>
              <a:rPr lang="en-US" i="1" dirty="0"/>
              <a:t> </a:t>
            </a:r>
            <a:r>
              <a:rPr lang="en-US" i="1" dirty="0" err="1"/>
              <a:t>znějí</a:t>
            </a:r>
            <a:r>
              <a:rPr lang="en-US" i="1" dirty="0"/>
              <a:t>:</a:t>
            </a:r>
            <a:endParaRPr lang="en-US" dirty="0"/>
          </a:p>
          <a:p>
            <a:r>
              <a:rPr lang="en-US" i="1" dirty="0"/>
              <a:t>„§ 23i</a:t>
            </a:r>
            <a:endParaRPr lang="en-US" dirty="0"/>
          </a:p>
          <a:p>
            <a:r>
              <a:rPr lang="en-US" i="1" dirty="0" err="1"/>
              <a:t>Kursový</a:t>
            </a:r>
            <a:r>
              <a:rPr lang="en-US" i="1" dirty="0"/>
              <a:t> </a:t>
            </a:r>
            <a:r>
              <a:rPr lang="en-US" i="1" dirty="0" err="1"/>
              <a:t>rozdíl</a:t>
            </a:r>
            <a:endParaRPr lang="en-US" dirty="0"/>
          </a:p>
          <a:p>
            <a:r>
              <a:rPr lang="en-US" i="1" dirty="0"/>
              <a:t>(1) </a:t>
            </a:r>
            <a:r>
              <a:rPr lang="en-US" i="1" dirty="0" err="1"/>
              <a:t>Kursový</a:t>
            </a:r>
            <a:r>
              <a:rPr lang="en-US" i="1" dirty="0"/>
              <a:t> </a:t>
            </a:r>
            <a:r>
              <a:rPr lang="en-US" i="1" dirty="0" err="1"/>
              <a:t>rozdíl</a:t>
            </a:r>
            <a:r>
              <a:rPr lang="en-US" i="1" dirty="0"/>
              <a:t> se </a:t>
            </a:r>
            <a:r>
              <a:rPr lang="en-US" i="1" dirty="0" err="1"/>
              <a:t>nezahrnuje</a:t>
            </a:r>
            <a:r>
              <a:rPr lang="en-US" i="1" dirty="0"/>
              <a:t> do </a:t>
            </a:r>
            <a:r>
              <a:rPr lang="en-US" i="1" dirty="0" err="1"/>
              <a:t>základu</a:t>
            </a:r>
            <a:r>
              <a:rPr lang="en-US" i="1" dirty="0"/>
              <a:t> </a:t>
            </a:r>
            <a:r>
              <a:rPr lang="en-US" i="1" dirty="0" err="1"/>
              <a:t>daně</a:t>
            </a:r>
            <a:r>
              <a:rPr lang="en-US" i="1" dirty="0"/>
              <a:t> </a:t>
            </a:r>
            <a:r>
              <a:rPr lang="en-US" i="1" dirty="0" err="1"/>
              <a:t>ve</a:t>
            </a:r>
            <a:r>
              <a:rPr lang="en-US" i="1" dirty="0"/>
              <a:t> </a:t>
            </a:r>
            <a:r>
              <a:rPr lang="en-US" i="1" dirty="0" err="1"/>
              <a:t>zdaňovacím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 za </a:t>
            </a:r>
            <a:r>
              <a:rPr lang="en-US" i="1" dirty="0" err="1"/>
              <a:t>které</a:t>
            </a:r>
            <a:r>
              <a:rPr lang="en-US" i="1" dirty="0"/>
              <a:t> se </a:t>
            </a:r>
            <a:r>
              <a:rPr lang="en-US" i="1" dirty="0" err="1"/>
              <a:t>podává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, </a:t>
            </a:r>
            <a:r>
              <a:rPr lang="en-US" i="1" dirty="0" err="1"/>
              <a:t>ve</a:t>
            </a:r>
            <a:r>
              <a:rPr lang="en-US" i="1" dirty="0"/>
              <a:t> </a:t>
            </a:r>
            <a:r>
              <a:rPr lang="en-US" i="1" dirty="0" err="1"/>
              <a:t>kterých</a:t>
            </a:r>
            <a:endParaRPr lang="en-US" dirty="0"/>
          </a:p>
          <a:p>
            <a:r>
              <a:rPr lang="en-US" i="1" dirty="0"/>
              <a:t>a)    </a:t>
            </a:r>
            <a:r>
              <a:rPr lang="en-US" i="1" dirty="0" err="1"/>
              <a:t>kursový</a:t>
            </a:r>
            <a:r>
              <a:rPr lang="en-US" i="1" dirty="0"/>
              <a:t> </a:t>
            </a:r>
            <a:r>
              <a:rPr lang="en-US" i="1" dirty="0" err="1"/>
              <a:t>rozdíl</a:t>
            </a:r>
            <a:r>
              <a:rPr lang="en-US" i="1" dirty="0"/>
              <a:t> </a:t>
            </a:r>
            <a:r>
              <a:rPr lang="en-US" i="1" dirty="0" err="1"/>
              <a:t>není</a:t>
            </a:r>
            <a:r>
              <a:rPr lang="en-US" i="1" dirty="0"/>
              <a:t> </a:t>
            </a:r>
            <a:r>
              <a:rPr lang="en-US" i="1" dirty="0" err="1"/>
              <a:t>realizován</a:t>
            </a:r>
            <a:r>
              <a:rPr lang="en-US" i="1" dirty="0"/>
              <a:t>, a</a:t>
            </a:r>
            <a:endParaRPr lang="en-US" dirty="0"/>
          </a:p>
          <a:p>
            <a:r>
              <a:rPr lang="en-US" i="1" dirty="0"/>
              <a:t>b)    </a:t>
            </a:r>
            <a:r>
              <a:rPr lang="en-US" i="1" dirty="0" err="1"/>
              <a:t>poplatník</a:t>
            </a:r>
            <a:r>
              <a:rPr lang="en-US" i="1" dirty="0"/>
              <a:t> je </a:t>
            </a:r>
            <a:r>
              <a:rPr lang="en-US" i="1" dirty="0" err="1"/>
              <a:t>poplatníkem</a:t>
            </a:r>
            <a:r>
              <a:rPr lang="en-US" i="1" dirty="0"/>
              <a:t> v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.</a:t>
            </a:r>
            <a:endParaRPr lang="en-US" dirty="0"/>
          </a:p>
          <a:p>
            <a:r>
              <a:rPr lang="en-US" i="1" dirty="0"/>
              <a:t>(2) </a:t>
            </a:r>
            <a:r>
              <a:rPr lang="en-US" i="1" dirty="0" err="1"/>
              <a:t>Poplatníkem</a:t>
            </a:r>
            <a:r>
              <a:rPr lang="en-US" i="1" dirty="0"/>
              <a:t> v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 je od </a:t>
            </a:r>
            <a:r>
              <a:rPr lang="en-US" i="1" dirty="0" err="1"/>
              <a:t>prvního</a:t>
            </a:r>
            <a:r>
              <a:rPr lang="en-US" i="1" dirty="0"/>
              <a:t> </a:t>
            </a:r>
            <a:r>
              <a:rPr lang="en-US" i="1" dirty="0" err="1"/>
              <a:t>dne</a:t>
            </a:r>
            <a:r>
              <a:rPr lang="en-US" i="1" dirty="0"/>
              <a:t> </a:t>
            </a:r>
            <a:r>
              <a:rPr lang="en-US" i="1" dirty="0" err="1"/>
              <a:t>rozhodného</a:t>
            </a:r>
            <a:r>
              <a:rPr lang="en-US" i="1" dirty="0"/>
              <a:t> </a:t>
            </a:r>
            <a:r>
              <a:rPr lang="en-US" i="1" dirty="0" err="1"/>
              <a:t>zdaňovacího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 za </a:t>
            </a:r>
            <a:r>
              <a:rPr lang="en-US" i="1" dirty="0" err="1"/>
              <a:t>které</a:t>
            </a:r>
            <a:r>
              <a:rPr lang="en-US" i="1" dirty="0"/>
              <a:t> se </a:t>
            </a:r>
            <a:r>
              <a:rPr lang="en-US" i="1" dirty="0" err="1"/>
              <a:t>podává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, </a:t>
            </a:r>
            <a:r>
              <a:rPr lang="en-US" i="1" dirty="0" err="1"/>
              <a:t>poplatník</a:t>
            </a:r>
            <a:r>
              <a:rPr lang="en-US" i="1" dirty="0"/>
              <a:t>, </a:t>
            </a:r>
            <a:r>
              <a:rPr lang="en-US" i="1" dirty="0" err="1"/>
              <a:t>který</a:t>
            </a:r>
            <a:endParaRPr lang="en-US" dirty="0"/>
          </a:p>
          <a:p>
            <a:r>
              <a:rPr lang="en-US" i="1" dirty="0"/>
              <a:t>a)    je </a:t>
            </a:r>
            <a:r>
              <a:rPr lang="en-US" i="1" dirty="0" err="1"/>
              <a:t>účetní</a:t>
            </a:r>
            <a:r>
              <a:rPr lang="en-US" i="1" dirty="0"/>
              <a:t> </a:t>
            </a:r>
            <a:r>
              <a:rPr lang="en-US" i="1" dirty="0" err="1"/>
              <a:t>jednotkou</a:t>
            </a:r>
            <a:r>
              <a:rPr lang="en-US" i="1" dirty="0"/>
              <a:t> s </a:t>
            </a:r>
            <a:r>
              <a:rPr lang="en-US" i="1" dirty="0" err="1"/>
              <a:t>výjimkou</a:t>
            </a:r>
            <a:r>
              <a:rPr lang="en-US" i="1" dirty="0"/>
              <a:t> </a:t>
            </a:r>
            <a:r>
              <a:rPr lang="en-US" i="1" dirty="0" err="1"/>
              <a:t>poplatníka</a:t>
            </a:r>
            <a:r>
              <a:rPr lang="en-US" i="1" dirty="0"/>
              <a:t>, </a:t>
            </a:r>
            <a:r>
              <a:rPr lang="en-US" i="1" dirty="0" err="1"/>
              <a:t>který</a:t>
            </a:r>
            <a:r>
              <a:rPr lang="en-US" i="1" dirty="0"/>
              <a:t> </a:t>
            </a:r>
            <a:r>
              <a:rPr lang="en-US" i="1" dirty="0" err="1"/>
              <a:t>účtuje</a:t>
            </a:r>
            <a:r>
              <a:rPr lang="en-US" i="1" dirty="0"/>
              <a:t> v </a:t>
            </a:r>
            <a:r>
              <a:rPr lang="en-US" i="1" dirty="0" err="1"/>
              <a:t>soustavě</a:t>
            </a:r>
            <a:r>
              <a:rPr lang="en-US" i="1" dirty="0"/>
              <a:t> </a:t>
            </a:r>
            <a:r>
              <a:rPr lang="en-US" i="1" dirty="0" err="1"/>
              <a:t>jednoduchého</a:t>
            </a:r>
            <a:r>
              <a:rPr lang="en-US" i="1" dirty="0"/>
              <a:t> </a:t>
            </a:r>
            <a:r>
              <a:rPr lang="en-US" i="1" dirty="0" err="1"/>
              <a:t>účetnictví</a:t>
            </a:r>
            <a:r>
              <a:rPr lang="en-US" i="1" dirty="0"/>
              <a:t>,</a:t>
            </a:r>
            <a:endParaRPr lang="en-US" dirty="0"/>
          </a:p>
          <a:p>
            <a:r>
              <a:rPr lang="en-US" i="1" dirty="0"/>
              <a:t>b)    </a:t>
            </a:r>
            <a:r>
              <a:rPr lang="en-US" i="1" dirty="0" err="1"/>
              <a:t>není</a:t>
            </a:r>
            <a:r>
              <a:rPr lang="en-US" i="1" dirty="0"/>
              <a:t> </a:t>
            </a:r>
            <a:r>
              <a:rPr lang="en-US" i="1" dirty="0" err="1"/>
              <a:t>dlužníkem</a:t>
            </a:r>
            <a:r>
              <a:rPr lang="en-US" i="1" dirty="0"/>
              <a:t>, </a:t>
            </a:r>
            <a:r>
              <a:rPr lang="en-US" i="1" dirty="0" err="1"/>
              <a:t>vůči</a:t>
            </a:r>
            <a:r>
              <a:rPr lang="en-US" i="1" dirty="0"/>
              <a:t> </a:t>
            </a:r>
            <a:r>
              <a:rPr lang="en-US" i="1" dirty="0" err="1"/>
              <a:t>němuž</a:t>
            </a:r>
            <a:r>
              <a:rPr lang="en-US" i="1" dirty="0"/>
              <a:t> </a:t>
            </a:r>
            <a:r>
              <a:rPr lang="en-US" i="1" dirty="0" err="1"/>
              <a:t>bylo</a:t>
            </a:r>
            <a:r>
              <a:rPr lang="en-US" i="1" dirty="0"/>
              <a:t> </a:t>
            </a:r>
            <a:r>
              <a:rPr lang="en-US" i="1" dirty="0" err="1"/>
              <a:t>zahájeno</a:t>
            </a:r>
            <a:r>
              <a:rPr lang="en-US" i="1" dirty="0"/>
              <a:t> </a:t>
            </a:r>
            <a:r>
              <a:rPr lang="en-US" i="1" dirty="0" err="1"/>
              <a:t>insolvenční</a:t>
            </a:r>
            <a:r>
              <a:rPr lang="en-US" i="1" dirty="0"/>
              <a:t> </a:t>
            </a:r>
            <a:r>
              <a:rPr lang="en-US" i="1" dirty="0" err="1"/>
              <a:t>řízení</a:t>
            </a:r>
            <a:r>
              <a:rPr lang="en-US" i="1" dirty="0"/>
              <a:t>,</a:t>
            </a:r>
            <a:endParaRPr lang="en-US" dirty="0"/>
          </a:p>
          <a:p>
            <a:r>
              <a:rPr lang="en-US" i="1" dirty="0"/>
              <a:t>c)    </a:t>
            </a:r>
            <a:r>
              <a:rPr lang="en-US" i="1" dirty="0" err="1"/>
              <a:t>není</a:t>
            </a:r>
            <a:r>
              <a:rPr lang="en-US" i="1" dirty="0"/>
              <a:t> v </a:t>
            </a:r>
            <a:r>
              <a:rPr lang="en-US" i="1" dirty="0" err="1"/>
              <a:t>likvidaci</a:t>
            </a:r>
            <a:r>
              <a:rPr lang="en-US" i="1" dirty="0"/>
              <a:t> a</a:t>
            </a:r>
            <a:endParaRPr lang="en-US" dirty="0"/>
          </a:p>
          <a:p>
            <a:r>
              <a:rPr lang="en-US" i="1" dirty="0"/>
              <a:t>d)    </a:t>
            </a:r>
            <a:r>
              <a:rPr lang="en-US" i="1" dirty="0" err="1"/>
              <a:t>podá</a:t>
            </a:r>
            <a:r>
              <a:rPr lang="en-US" i="1" dirty="0"/>
              <a:t> </a:t>
            </a:r>
            <a:r>
              <a:rPr lang="en-US" i="1" dirty="0" err="1"/>
              <a:t>správci</a:t>
            </a:r>
            <a:r>
              <a:rPr lang="en-US" i="1" dirty="0"/>
              <a:t> </a:t>
            </a:r>
            <a:r>
              <a:rPr lang="en-US" i="1" dirty="0" err="1"/>
              <a:t>daně</a:t>
            </a:r>
            <a:r>
              <a:rPr lang="en-US" i="1" dirty="0"/>
              <a:t> </a:t>
            </a:r>
            <a:r>
              <a:rPr lang="en-US" i="1" dirty="0" err="1"/>
              <a:t>oznámení</a:t>
            </a:r>
            <a:r>
              <a:rPr lang="en-US" i="1" dirty="0"/>
              <a:t> o </a:t>
            </a:r>
            <a:r>
              <a:rPr lang="en-US" i="1" dirty="0" err="1"/>
              <a:t>vstupu</a:t>
            </a:r>
            <a:r>
              <a:rPr lang="en-US" i="1" dirty="0"/>
              <a:t> do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.</a:t>
            </a:r>
            <a:endParaRPr lang="en-US" dirty="0"/>
          </a:p>
          <a:p>
            <a:r>
              <a:rPr lang="en-US" i="1" dirty="0"/>
              <a:t>(3) </a:t>
            </a:r>
            <a:r>
              <a:rPr lang="en-US" i="1" dirty="0" err="1"/>
              <a:t>Poplatník</a:t>
            </a:r>
            <a:r>
              <a:rPr lang="en-US" i="1" dirty="0"/>
              <a:t> </a:t>
            </a:r>
            <a:r>
              <a:rPr lang="en-US" i="1" dirty="0" err="1"/>
              <a:t>přestává</a:t>
            </a:r>
            <a:r>
              <a:rPr lang="en-US" i="1" dirty="0"/>
              <a:t> </a:t>
            </a:r>
            <a:r>
              <a:rPr lang="en-US" i="1" dirty="0" err="1"/>
              <a:t>být</a:t>
            </a:r>
            <a:r>
              <a:rPr lang="en-US" i="1" dirty="0"/>
              <a:t> </a:t>
            </a:r>
            <a:r>
              <a:rPr lang="en-US" i="1" dirty="0" err="1"/>
              <a:t>poplatníkem</a:t>
            </a:r>
            <a:r>
              <a:rPr lang="en-US" i="1" dirty="0"/>
              <a:t> v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 </a:t>
            </a:r>
            <a:r>
              <a:rPr lang="en-US" i="1" dirty="0" err="1"/>
              <a:t>uplynutím</a:t>
            </a:r>
            <a:endParaRPr lang="en-US" dirty="0"/>
          </a:p>
          <a:p>
            <a:r>
              <a:rPr lang="en-US" i="1" dirty="0"/>
              <a:t>a)    </a:t>
            </a:r>
            <a:r>
              <a:rPr lang="en-US" i="1" dirty="0" err="1"/>
              <a:t>druhého</a:t>
            </a:r>
            <a:r>
              <a:rPr lang="en-US" i="1" dirty="0"/>
              <a:t> </a:t>
            </a:r>
            <a:r>
              <a:rPr lang="en-US" i="1" dirty="0" err="1"/>
              <a:t>zdaňovacího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 za </a:t>
            </a:r>
            <a:r>
              <a:rPr lang="en-US" i="1" dirty="0" err="1"/>
              <a:t>které</a:t>
            </a:r>
            <a:r>
              <a:rPr lang="en-US" i="1" dirty="0"/>
              <a:t> se </a:t>
            </a:r>
            <a:r>
              <a:rPr lang="en-US" i="1" dirty="0" err="1"/>
              <a:t>podává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, </a:t>
            </a:r>
            <a:r>
              <a:rPr lang="en-US" i="1" dirty="0" err="1"/>
              <a:t>následujících</a:t>
            </a:r>
            <a:r>
              <a:rPr lang="en-US" i="1" dirty="0"/>
              <a:t> po </a:t>
            </a:r>
            <a:r>
              <a:rPr lang="en-US" i="1" dirty="0" err="1"/>
              <a:t>zdaňovacím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 za </a:t>
            </a:r>
            <a:r>
              <a:rPr lang="en-US" i="1" dirty="0" err="1"/>
              <a:t>které</a:t>
            </a:r>
            <a:r>
              <a:rPr lang="en-US" i="1" dirty="0"/>
              <a:t> se </a:t>
            </a:r>
            <a:r>
              <a:rPr lang="en-US" i="1" dirty="0" err="1"/>
              <a:t>podává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, </a:t>
            </a:r>
            <a:r>
              <a:rPr lang="en-US" i="1" dirty="0" err="1"/>
              <a:t>ve</a:t>
            </a:r>
            <a:r>
              <a:rPr lang="en-US" i="1" dirty="0"/>
              <a:t> </a:t>
            </a:r>
            <a:r>
              <a:rPr lang="en-US" i="1" dirty="0" err="1"/>
              <a:t>kterých</a:t>
            </a:r>
            <a:r>
              <a:rPr lang="en-US" i="1" dirty="0"/>
              <a:t> </a:t>
            </a:r>
            <a:r>
              <a:rPr lang="en-US" i="1" dirty="0" err="1"/>
              <a:t>správci</a:t>
            </a:r>
            <a:r>
              <a:rPr lang="en-US" i="1" dirty="0"/>
              <a:t> </a:t>
            </a:r>
            <a:r>
              <a:rPr lang="en-US" i="1" dirty="0" err="1"/>
              <a:t>daně</a:t>
            </a:r>
            <a:r>
              <a:rPr lang="en-US" i="1" dirty="0"/>
              <a:t> </a:t>
            </a:r>
            <a:r>
              <a:rPr lang="en-US" i="1" dirty="0" err="1"/>
              <a:t>oznámí</a:t>
            </a:r>
            <a:r>
              <a:rPr lang="en-US" i="1" dirty="0"/>
              <a:t> </a:t>
            </a:r>
            <a:r>
              <a:rPr lang="en-US" i="1" dirty="0" err="1"/>
              <a:t>vystoupení</a:t>
            </a:r>
            <a:r>
              <a:rPr lang="en-US" i="1" dirty="0"/>
              <a:t> z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,</a:t>
            </a:r>
            <a:endParaRPr lang="en-US" dirty="0"/>
          </a:p>
          <a:p>
            <a:r>
              <a:rPr lang="en-US" i="1" dirty="0"/>
              <a:t>b)    </a:t>
            </a:r>
            <a:r>
              <a:rPr lang="en-US" i="1" dirty="0" err="1"/>
              <a:t>období</a:t>
            </a:r>
            <a:r>
              <a:rPr lang="en-US" i="1" dirty="0"/>
              <a:t>, za </a:t>
            </a:r>
            <a:r>
              <a:rPr lang="en-US" i="1" dirty="0" err="1"/>
              <a:t>které</a:t>
            </a:r>
            <a:r>
              <a:rPr lang="en-US" i="1" dirty="0"/>
              <a:t> se </a:t>
            </a:r>
            <a:r>
              <a:rPr lang="en-US" i="1" dirty="0" err="1"/>
              <a:t>podává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, </a:t>
            </a:r>
            <a:r>
              <a:rPr lang="en-US" i="1" dirty="0" err="1"/>
              <a:t>podle</a:t>
            </a:r>
            <a:r>
              <a:rPr lang="en-US" i="1" dirty="0"/>
              <a:t> § 38ma </a:t>
            </a:r>
            <a:r>
              <a:rPr lang="en-US" i="1" dirty="0" err="1"/>
              <a:t>odst</a:t>
            </a:r>
            <a:r>
              <a:rPr lang="en-US" i="1" dirty="0"/>
              <a:t>. 1 </a:t>
            </a:r>
            <a:r>
              <a:rPr lang="en-US" i="1" dirty="0" err="1"/>
              <a:t>písm</a:t>
            </a:r>
            <a:r>
              <a:rPr lang="en-US" i="1" dirty="0"/>
              <a:t>. a), b) a d) </a:t>
            </a:r>
            <a:r>
              <a:rPr lang="en-US" i="1" dirty="0" err="1"/>
              <a:t>až</a:t>
            </a:r>
            <a:r>
              <a:rPr lang="en-US" i="1" dirty="0"/>
              <a:t> f),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zdaňovacího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 </a:t>
            </a:r>
            <a:r>
              <a:rPr lang="en-US" i="1" dirty="0" err="1"/>
              <a:t>které</a:t>
            </a:r>
            <a:r>
              <a:rPr lang="en-US" i="1" dirty="0"/>
              <a:t> </a:t>
            </a:r>
            <a:r>
              <a:rPr lang="en-US" i="1" dirty="0" err="1"/>
              <a:t>končí</a:t>
            </a:r>
            <a:r>
              <a:rPr lang="en-US" i="1" dirty="0"/>
              <a:t> </a:t>
            </a:r>
            <a:r>
              <a:rPr lang="en-US" i="1" dirty="0" err="1"/>
              <a:t>stejným</a:t>
            </a:r>
            <a:r>
              <a:rPr lang="en-US" i="1" dirty="0"/>
              <a:t> </a:t>
            </a:r>
            <a:r>
              <a:rPr lang="en-US" i="1" dirty="0" err="1"/>
              <a:t>dnem</a:t>
            </a:r>
            <a:r>
              <a:rPr lang="en-US" i="1" dirty="0"/>
              <a:t> </a:t>
            </a:r>
            <a:r>
              <a:rPr lang="en-US" i="1" dirty="0" err="1"/>
              <a:t>jako</a:t>
            </a:r>
            <a:r>
              <a:rPr lang="en-US" i="1" dirty="0"/>
              <a:t> </a:t>
            </a:r>
            <a:r>
              <a:rPr lang="en-US" i="1" dirty="0" err="1"/>
              <a:t>takové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</a:t>
            </a:r>
            <a:endParaRPr lang="en-US" dirty="0"/>
          </a:p>
          <a:p>
            <a:r>
              <a:rPr lang="en-US" i="1" dirty="0"/>
              <a:t>c)    </a:t>
            </a:r>
            <a:r>
              <a:rPr lang="en-US" i="1" dirty="0" err="1"/>
              <a:t>zdaňovacího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části</a:t>
            </a:r>
            <a:r>
              <a:rPr lang="en-US" i="1" dirty="0"/>
              <a:t> </a:t>
            </a:r>
            <a:r>
              <a:rPr lang="en-US" i="1" dirty="0" err="1"/>
              <a:t>zdaňovacího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 za </a:t>
            </a:r>
            <a:r>
              <a:rPr lang="en-US" i="1" dirty="0" err="1"/>
              <a:t>kterou</a:t>
            </a:r>
            <a:r>
              <a:rPr lang="en-US" i="1" dirty="0"/>
              <a:t> se </a:t>
            </a:r>
            <a:r>
              <a:rPr lang="en-US" i="1" dirty="0" err="1"/>
              <a:t>podává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, </a:t>
            </a:r>
            <a:r>
              <a:rPr lang="en-US" i="1" dirty="0" err="1"/>
              <a:t>které</a:t>
            </a:r>
            <a:r>
              <a:rPr lang="en-US" i="1" dirty="0"/>
              <a:t> </a:t>
            </a:r>
            <a:r>
              <a:rPr lang="en-US" i="1" dirty="0" err="1"/>
              <a:t>uplynuly</a:t>
            </a:r>
            <a:r>
              <a:rPr lang="en-US" i="1" dirty="0"/>
              <a:t> </a:t>
            </a:r>
            <a:r>
              <a:rPr lang="en-US" i="1" dirty="0" err="1"/>
              <a:t>přede</a:t>
            </a:r>
            <a:r>
              <a:rPr lang="en-US" i="1" dirty="0"/>
              <a:t> </a:t>
            </a:r>
            <a:r>
              <a:rPr lang="en-US" i="1" dirty="0" err="1"/>
              <a:t>dnem</a:t>
            </a:r>
            <a:endParaRPr lang="en-US" dirty="0"/>
          </a:p>
          <a:p>
            <a:r>
              <a:rPr lang="en-US" i="1" dirty="0"/>
              <a:t>1.   </a:t>
            </a:r>
            <a:r>
              <a:rPr lang="en-US" i="1" dirty="0" err="1"/>
              <a:t>vstupu</a:t>
            </a:r>
            <a:r>
              <a:rPr lang="en-US" i="1" dirty="0"/>
              <a:t> </a:t>
            </a:r>
            <a:r>
              <a:rPr lang="en-US" i="1" dirty="0" err="1"/>
              <a:t>poplatníka</a:t>
            </a:r>
            <a:r>
              <a:rPr lang="en-US" i="1" dirty="0"/>
              <a:t> do </a:t>
            </a:r>
            <a:r>
              <a:rPr lang="en-US" i="1" dirty="0" err="1"/>
              <a:t>likvidace</a:t>
            </a:r>
            <a:r>
              <a:rPr lang="en-US" i="1" dirty="0"/>
              <a:t>,</a:t>
            </a:r>
            <a:endParaRPr lang="en-US" dirty="0"/>
          </a:p>
          <a:p>
            <a:r>
              <a:rPr lang="en-US" i="1" dirty="0"/>
              <a:t>2.   </a:t>
            </a:r>
            <a:r>
              <a:rPr lang="en-US" i="1" dirty="0" err="1"/>
              <a:t>účinnosti</a:t>
            </a:r>
            <a:r>
              <a:rPr lang="en-US" i="1" dirty="0"/>
              <a:t> </a:t>
            </a:r>
            <a:r>
              <a:rPr lang="en-US" i="1" dirty="0" err="1"/>
              <a:t>rozhodnutí</a:t>
            </a:r>
            <a:r>
              <a:rPr lang="en-US" i="1" dirty="0"/>
              <a:t> o </a:t>
            </a:r>
            <a:r>
              <a:rPr lang="en-US" i="1" dirty="0" err="1"/>
              <a:t>úpadku</a:t>
            </a:r>
            <a:r>
              <a:rPr lang="en-US" i="1" dirty="0"/>
              <a:t> </a:t>
            </a:r>
            <a:r>
              <a:rPr lang="en-US" i="1" dirty="0" err="1"/>
              <a:t>poplatníka</a:t>
            </a:r>
            <a:r>
              <a:rPr lang="en-US" i="1" dirty="0"/>
              <a:t>,</a:t>
            </a:r>
            <a:endParaRPr lang="en-US" dirty="0"/>
          </a:p>
          <a:p>
            <a:r>
              <a:rPr lang="en-US" i="1" dirty="0"/>
              <a:t>3.   </a:t>
            </a:r>
            <a:r>
              <a:rPr lang="en-US" i="1" dirty="0" err="1"/>
              <a:t>zániku</a:t>
            </a:r>
            <a:r>
              <a:rPr lang="en-US" i="1" dirty="0"/>
              <a:t> </a:t>
            </a:r>
            <a:r>
              <a:rPr lang="en-US" i="1" dirty="0" err="1"/>
              <a:t>poplatníka</a:t>
            </a:r>
            <a:r>
              <a:rPr lang="en-US" i="1" dirty="0"/>
              <a:t>, </a:t>
            </a:r>
            <a:r>
              <a:rPr lang="en-US" i="1" dirty="0" err="1"/>
              <a:t>který</a:t>
            </a:r>
            <a:r>
              <a:rPr lang="en-US" i="1" dirty="0"/>
              <a:t> je </a:t>
            </a:r>
            <a:r>
              <a:rPr lang="en-US" i="1" dirty="0" err="1"/>
              <a:t>zrušen</a:t>
            </a:r>
            <a:r>
              <a:rPr lang="en-US" i="1" dirty="0"/>
              <a:t> bez </a:t>
            </a:r>
            <a:r>
              <a:rPr lang="en-US" i="1" dirty="0" err="1"/>
              <a:t>likvidace</a:t>
            </a:r>
            <a:r>
              <a:rPr lang="en-US" i="1" dirty="0"/>
              <a:t>, </a:t>
            </a:r>
            <a:r>
              <a:rPr lang="en-US" i="1" dirty="0" err="1"/>
              <a:t>nebo</a:t>
            </a:r>
            <a:endParaRPr lang="en-US" dirty="0"/>
          </a:p>
          <a:p>
            <a:r>
              <a:rPr lang="en-US" i="1" dirty="0"/>
              <a:t>4.   </a:t>
            </a:r>
            <a:r>
              <a:rPr lang="en-US" i="1" dirty="0" err="1"/>
              <a:t>skončení</a:t>
            </a:r>
            <a:r>
              <a:rPr lang="en-US" i="1" dirty="0"/>
              <a:t> </a:t>
            </a:r>
            <a:r>
              <a:rPr lang="en-US" i="1" dirty="0" err="1"/>
              <a:t>řízení</a:t>
            </a:r>
            <a:r>
              <a:rPr lang="en-US" i="1" dirty="0"/>
              <a:t> o </a:t>
            </a:r>
            <a:r>
              <a:rPr lang="en-US" i="1" dirty="0" err="1"/>
              <a:t>pozůstalosti</a:t>
            </a:r>
            <a:r>
              <a:rPr lang="en-US" i="1" dirty="0"/>
              <a:t>,</a:t>
            </a:r>
            <a:endParaRPr lang="en-US" dirty="0"/>
          </a:p>
          <a:p>
            <a:r>
              <a:rPr lang="en-US" i="1" dirty="0"/>
              <a:t>d)    </a:t>
            </a:r>
            <a:r>
              <a:rPr lang="en-US" i="1" dirty="0" err="1"/>
              <a:t>posledního</a:t>
            </a:r>
            <a:r>
              <a:rPr lang="en-US" i="1" dirty="0"/>
              <a:t> </a:t>
            </a:r>
            <a:r>
              <a:rPr lang="en-US" i="1" dirty="0" err="1"/>
              <a:t>zdaňovacího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 za </a:t>
            </a:r>
            <a:r>
              <a:rPr lang="en-US" i="1" dirty="0" err="1"/>
              <a:t>které</a:t>
            </a:r>
            <a:r>
              <a:rPr lang="en-US" i="1" dirty="0"/>
              <a:t> se </a:t>
            </a:r>
            <a:r>
              <a:rPr lang="en-US" i="1" dirty="0" err="1"/>
              <a:t>podává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, </a:t>
            </a:r>
            <a:r>
              <a:rPr lang="en-US" i="1" dirty="0" err="1"/>
              <a:t>před</a:t>
            </a:r>
            <a:r>
              <a:rPr lang="en-US" i="1" dirty="0"/>
              <a:t> </a:t>
            </a:r>
            <a:r>
              <a:rPr lang="en-US" i="1" dirty="0" err="1"/>
              <a:t>přechodem</a:t>
            </a:r>
            <a:r>
              <a:rPr lang="en-US" i="1" dirty="0"/>
              <a:t> </a:t>
            </a:r>
            <a:r>
              <a:rPr lang="en-US" i="1" dirty="0" err="1"/>
              <a:t>na</a:t>
            </a:r>
            <a:r>
              <a:rPr lang="en-US" i="1" dirty="0"/>
              <a:t> </a:t>
            </a:r>
            <a:r>
              <a:rPr lang="en-US" i="1" dirty="0" err="1"/>
              <a:t>vedení</a:t>
            </a:r>
            <a:r>
              <a:rPr lang="en-US" i="1" dirty="0"/>
              <a:t> </a:t>
            </a:r>
            <a:r>
              <a:rPr lang="en-US" i="1" dirty="0" err="1"/>
              <a:t>jednoduchého</a:t>
            </a:r>
            <a:r>
              <a:rPr lang="en-US" i="1" dirty="0"/>
              <a:t> </a:t>
            </a:r>
            <a:r>
              <a:rPr lang="en-US" i="1" dirty="0" err="1"/>
              <a:t>účetnictví</a:t>
            </a:r>
            <a:r>
              <a:rPr lang="en-US" i="1" dirty="0"/>
              <a:t>,</a:t>
            </a:r>
            <a:endParaRPr lang="en-US" dirty="0"/>
          </a:p>
          <a:p>
            <a:r>
              <a:rPr lang="en-US" i="1" dirty="0"/>
              <a:t>e)    </a:t>
            </a:r>
            <a:r>
              <a:rPr lang="en-US" i="1" dirty="0" err="1"/>
              <a:t>posledního</a:t>
            </a:r>
            <a:r>
              <a:rPr lang="en-US" i="1" dirty="0"/>
              <a:t> </a:t>
            </a:r>
            <a:r>
              <a:rPr lang="en-US" i="1" dirty="0" err="1"/>
              <a:t>zdaňovacího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 </a:t>
            </a:r>
            <a:r>
              <a:rPr lang="en-US" i="1" dirty="0" err="1"/>
              <a:t>poplatníka</a:t>
            </a:r>
            <a:r>
              <a:rPr lang="en-US" i="1" dirty="0"/>
              <a:t> </a:t>
            </a:r>
            <a:r>
              <a:rPr lang="en-US" i="1" dirty="0" err="1"/>
              <a:t>daně</a:t>
            </a:r>
            <a:r>
              <a:rPr lang="en-US" i="1" dirty="0"/>
              <a:t> z </a:t>
            </a:r>
            <a:r>
              <a:rPr lang="en-US" i="1" dirty="0" err="1"/>
              <a:t>příjmů</a:t>
            </a:r>
            <a:r>
              <a:rPr lang="en-US" i="1" dirty="0"/>
              <a:t> </a:t>
            </a:r>
            <a:r>
              <a:rPr lang="en-US" i="1" dirty="0" err="1"/>
              <a:t>fyzických</a:t>
            </a:r>
            <a:r>
              <a:rPr lang="en-US" i="1" dirty="0"/>
              <a:t> </a:t>
            </a:r>
            <a:r>
              <a:rPr lang="en-US" i="1" dirty="0" err="1"/>
              <a:t>osob</a:t>
            </a:r>
            <a:r>
              <a:rPr lang="en-US" i="1" dirty="0"/>
              <a:t> </a:t>
            </a:r>
            <a:r>
              <a:rPr lang="en-US" i="1" dirty="0" err="1"/>
              <a:t>před</a:t>
            </a:r>
            <a:endParaRPr lang="en-US" dirty="0"/>
          </a:p>
          <a:p>
            <a:r>
              <a:rPr lang="en-US" i="1" dirty="0"/>
              <a:t>1.   </a:t>
            </a:r>
            <a:r>
              <a:rPr lang="en-US" i="1" dirty="0" err="1"/>
              <a:t>přechodem</a:t>
            </a:r>
            <a:r>
              <a:rPr lang="en-US" i="1" dirty="0"/>
              <a:t> </a:t>
            </a:r>
            <a:r>
              <a:rPr lang="en-US" i="1" dirty="0" err="1"/>
              <a:t>na</a:t>
            </a:r>
            <a:r>
              <a:rPr lang="en-US" i="1" dirty="0"/>
              <a:t> </a:t>
            </a:r>
            <a:r>
              <a:rPr lang="en-US" i="1" dirty="0" err="1"/>
              <a:t>vedení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evidence,</a:t>
            </a:r>
            <a:endParaRPr lang="en-US" dirty="0"/>
          </a:p>
          <a:p>
            <a:r>
              <a:rPr lang="en-US" i="1" dirty="0"/>
              <a:t>2.   </a:t>
            </a:r>
            <a:r>
              <a:rPr lang="en-US" i="1" dirty="0" err="1"/>
              <a:t>přechodem</a:t>
            </a:r>
            <a:r>
              <a:rPr lang="en-US" i="1" dirty="0"/>
              <a:t> </a:t>
            </a:r>
            <a:r>
              <a:rPr lang="en-US" i="1" dirty="0" err="1"/>
              <a:t>na</a:t>
            </a:r>
            <a:r>
              <a:rPr lang="en-US" i="1" dirty="0"/>
              <a:t> </a:t>
            </a:r>
            <a:r>
              <a:rPr lang="en-US" i="1" dirty="0" err="1"/>
              <a:t>vedení</a:t>
            </a:r>
            <a:r>
              <a:rPr lang="en-US" i="1" dirty="0"/>
              <a:t> </a:t>
            </a:r>
            <a:r>
              <a:rPr lang="en-US" i="1" dirty="0" err="1"/>
              <a:t>záznamů</a:t>
            </a:r>
            <a:r>
              <a:rPr lang="en-US" i="1" dirty="0"/>
              <a:t> o </a:t>
            </a:r>
            <a:r>
              <a:rPr lang="en-US" i="1" dirty="0" err="1"/>
              <a:t>příjmech</a:t>
            </a:r>
            <a:r>
              <a:rPr lang="en-US" i="1" dirty="0"/>
              <a:t> a </a:t>
            </a:r>
            <a:r>
              <a:rPr lang="en-US" i="1" dirty="0" err="1"/>
              <a:t>výdajích</a:t>
            </a:r>
            <a:r>
              <a:rPr lang="en-US" i="1" dirty="0"/>
              <a:t>,</a:t>
            </a:r>
            <a:endParaRPr lang="en-US" dirty="0"/>
          </a:p>
          <a:p>
            <a:r>
              <a:rPr lang="en-US" i="1" dirty="0"/>
              <a:t>3.   </a:t>
            </a:r>
            <a:r>
              <a:rPr lang="en-US" i="1" dirty="0" err="1"/>
              <a:t>změnou</a:t>
            </a:r>
            <a:r>
              <a:rPr lang="en-US" i="1" dirty="0"/>
              <a:t> </a:t>
            </a:r>
            <a:r>
              <a:rPr lang="en-US" i="1" dirty="0" err="1"/>
              <a:t>způsobu</a:t>
            </a:r>
            <a:r>
              <a:rPr lang="en-US" i="1" dirty="0"/>
              <a:t> </a:t>
            </a:r>
            <a:r>
              <a:rPr lang="en-US" i="1" dirty="0" err="1"/>
              <a:t>uplatňování</a:t>
            </a:r>
            <a:r>
              <a:rPr lang="en-US" i="1" dirty="0"/>
              <a:t> </a:t>
            </a:r>
            <a:r>
              <a:rPr lang="en-US" i="1" dirty="0" err="1"/>
              <a:t>výdajů</a:t>
            </a:r>
            <a:r>
              <a:rPr lang="en-US" i="1" dirty="0"/>
              <a:t> </a:t>
            </a:r>
            <a:r>
              <a:rPr lang="en-US" i="1" dirty="0" err="1"/>
              <a:t>podle</a:t>
            </a:r>
            <a:r>
              <a:rPr lang="en-US" i="1" dirty="0"/>
              <a:t> § 24 </a:t>
            </a:r>
            <a:r>
              <a:rPr lang="en-US" i="1" dirty="0" err="1"/>
              <a:t>na</a:t>
            </a:r>
            <a:r>
              <a:rPr lang="en-US" i="1" dirty="0"/>
              <a:t> </a:t>
            </a:r>
            <a:r>
              <a:rPr lang="en-US" i="1" dirty="0" err="1"/>
              <a:t>způsob</a:t>
            </a:r>
            <a:r>
              <a:rPr lang="en-US" i="1" dirty="0"/>
              <a:t> </a:t>
            </a:r>
            <a:r>
              <a:rPr lang="en-US" i="1" dirty="0" err="1"/>
              <a:t>podle</a:t>
            </a:r>
            <a:r>
              <a:rPr lang="en-US" i="1" dirty="0"/>
              <a:t> § 7 </a:t>
            </a:r>
            <a:r>
              <a:rPr lang="en-US" i="1" dirty="0" err="1"/>
              <a:t>odst</a:t>
            </a:r>
            <a:r>
              <a:rPr lang="en-US" i="1" dirty="0"/>
              <a:t>. 7 </a:t>
            </a:r>
            <a:r>
              <a:rPr lang="en-US" i="1" dirty="0" err="1"/>
              <a:t>nebo</a:t>
            </a:r>
            <a:r>
              <a:rPr lang="en-US" i="1" dirty="0"/>
              <a:t> § 9 </a:t>
            </a:r>
            <a:r>
              <a:rPr lang="en-US" i="1" dirty="0" err="1"/>
              <a:t>odst</a:t>
            </a:r>
            <a:r>
              <a:rPr lang="en-US" i="1" dirty="0"/>
              <a:t>. 4 </a:t>
            </a:r>
            <a:r>
              <a:rPr lang="en-US" i="1" dirty="0" err="1"/>
              <a:t>nebo</a:t>
            </a:r>
            <a:endParaRPr lang="en-US" dirty="0"/>
          </a:p>
          <a:p>
            <a:r>
              <a:rPr lang="en-US" i="1" dirty="0"/>
              <a:t>4.   </a:t>
            </a:r>
            <a:r>
              <a:rPr lang="en-US" i="1" dirty="0" err="1"/>
              <a:t>zdaňovacím</a:t>
            </a:r>
            <a:r>
              <a:rPr lang="en-US" i="1" dirty="0"/>
              <a:t> </a:t>
            </a:r>
            <a:r>
              <a:rPr lang="en-US" i="1" dirty="0" err="1"/>
              <a:t>obdobím</a:t>
            </a:r>
            <a:r>
              <a:rPr lang="en-US" i="1" dirty="0"/>
              <a:t>, za </a:t>
            </a:r>
            <a:r>
              <a:rPr lang="en-US" i="1" dirty="0" err="1"/>
              <a:t>které</a:t>
            </a:r>
            <a:r>
              <a:rPr lang="en-US" i="1" dirty="0"/>
              <a:t> je </a:t>
            </a:r>
            <a:r>
              <a:rPr lang="en-US" i="1" dirty="0" err="1"/>
              <a:t>jeho</a:t>
            </a:r>
            <a:r>
              <a:rPr lang="en-US" i="1" dirty="0"/>
              <a:t> </a:t>
            </a:r>
            <a:r>
              <a:rPr lang="en-US" i="1" dirty="0" err="1"/>
              <a:t>daň</a:t>
            </a:r>
            <a:r>
              <a:rPr lang="en-US" i="1" dirty="0"/>
              <a:t> </a:t>
            </a:r>
            <a:r>
              <a:rPr lang="en-US" i="1" dirty="0" err="1"/>
              <a:t>rovna</a:t>
            </a:r>
            <a:r>
              <a:rPr lang="en-US" i="1" dirty="0"/>
              <a:t> </a:t>
            </a:r>
            <a:r>
              <a:rPr lang="en-US" i="1" dirty="0" err="1"/>
              <a:t>paušální</a:t>
            </a:r>
            <a:r>
              <a:rPr lang="en-US" i="1" dirty="0"/>
              <a:t> </a:t>
            </a:r>
            <a:r>
              <a:rPr lang="en-US" i="1" dirty="0" err="1"/>
              <a:t>dani</a:t>
            </a:r>
            <a:r>
              <a:rPr lang="en-US" i="1" dirty="0"/>
              <a:t>, a</a:t>
            </a:r>
            <a:endParaRPr lang="en-US" dirty="0"/>
          </a:p>
          <a:p>
            <a:r>
              <a:rPr lang="en-US" i="1" dirty="0"/>
              <a:t>f)    </a:t>
            </a:r>
            <a:r>
              <a:rPr lang="en-US" i="1" dirty="0" err="1"/>
              <a:t>zdaňovacího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 </a:t>
            </a:r>
            <a:r>
              <a:rPr lang="en-US" i="1" dirty="0" err="1"/>
              <a:t>ve</a:t>
            </a:r>
            <a:r>
              <a:rPr lang="en-US" i="1" dirty="0"/>
              <a:t> </a:t>
            </a:r>
            <a:r>
              <a:rPr lang="en-US" i="1" dirty="0" err="1"/>
              <a:t>kterém</a:t>
            </a:r>
            <a:r>
              <a:rPr lang="en-US" i="1" dirty="0"/>
              <a:t> </a:t>
            </a:r>
            <a:r>
              <a:rPr lang="en-US" i="1" dirty="0" err="1"/>
              <a:t>poplatník</a:t>
            </a:r>
            <a:r>
              <a:rPr lang="en-US" i="1" dirty="0"/>
              <a:t> </a:t>
            </a:r>
            <a:r>
              <a:rPr lang="en-US" i="1" dirty="0" err="1"/>
              <a:t>daně</a:t>
            </a:r>
            <a:r>
              <a:rPr lang="en-US" i="1" dirty="0"/>
              <a:t> z </a:t>
            </a:r>
            <a:r>
              <a:rPr lang="en-US" i="1" dirty="0" err="1"/>
              <a:t>příjmů</a:t>
            </a:r>
            <a:r>
              <a:rPr lang="en-US" i="1" dirty="0"/>
              <a:t> </a:t>
            </a:r>
            <a:r>
              <a:rPr lang="en-US" i="1" dirty="0" err="1"/>
              <a:t>fyzických</a:t>
            </a:r>
            <a:r>
              <a:rPr lang="en-US" i="1" dirty="0"/>
              <a:t> </a:t>
            </a:r>
            <a:r>
              <a:rPr lang="en-US" i="1" dirty="0" err="1"/>
              <a:t>osob</a:t>
            </a:r>
            <a:endParaRPr lang="en-US" dirty="0"/>
          </a:p>
          <a:p>
            <a:r>
              <a:rPr lang="en-US" i="1" dirty="0"/>
              <a:t>1.   </a:t>
            </a:r>
            <a:r>
              <a:rPr lang="en-US" i="1" dirty="0" err="1"/>
              <a:t>ukončil</a:t>
            </a:r>
            <a:r>
              <a:rPr lang="en-US" i="1" dirty="0"/>
              <a:t> </a:t>
            </a:r>
            <a:r>
              <a:rPr lang="en-US" i="1" dirty="0" err="1"/>
              <a:t>činnost</a:t>
            </a:r>
            <a:r>
              <a:rPr lang="en-US" i="1" dirty="0"/>
              <a:t>, ze </a:t>
            </a:r>
            <a:r>
              <a:rPr lang="en-US" i="1" dirty="0" err="1"/>
              <a:t>které</a:t>
            </a:r>
            <a:r>
              <a:rPr lang="en-US" i="1" dirty="0"/>
              <a:t> </a:t>
            </a:r>
            <a:r>
              <a:rPr lang="en-US" i="1" dirty="0" err="1"/>
              <a:t>plyne</a:t>
            </a:r>
            <a:r>
              <a:rPr lang="en-US" i="1" dirty="0"/>
              <a:t> </a:t>
            </a:r>
            <a:r>
              <a:rPr lang="en-US" i="1" dirty="0" err="1"/>
              <a:t>příjem</a:t>
            </a:r>
            <a:r>
              <a:rPr lang="en-US" i="1" dirty="0"/>
              <a:t> ze </a:t>
            </a:r>
            <a:r>
              <a:rPr lang="en-US" i="1" dirty="0" err="1"/>
              <a:t>samostatné</a:t>
            </a:r>
            <a:r>
              <a:rPr lang="en-US" i="1" dirty="0"/>
              <a:t> </a:t>
            </a:r>
            <a:r>
              <a:rPr lang="en-US" i="1" dirty="0" err="1"/>
              <a:t>činnosti</a:t>
            </a:r>
            <a:r>
              <a:rPr lang="en-US" i="1" dirty="0"/>
              <a:t>,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nájem</a:t>
            </a:r>
            <a:r>
              <a:rPr lang="en-US" i="1" dirty="0"/>
              <a:t>, </a:t>
            </a:r>
            <a:r>
              <a:rPr lang="en-US" i="1" dirty="0" err="1"/>
              <a:t>nebo</a:t>
            </a:r>
            <a:endParaRPr lang="en-US" dirty="0"/>
          </a:p>
          <a:p>
            <a:r>
              <a:rPr lang="en-US" i="1" dirty="0"/>
              <a:t>2.   </a:t>
            </a:r>
            <a:r>
              <a:rPr lang="en-US" i="1" dirty="0" err="1"/>
              <a:t>přerušil</a:t>
            </a:r>
            <a:r>
              <a:rPr lang="en-US" i="1" dirty="0"/>
              <a:t> </a:t>
            </a:r>
            <a:r>
              <a:rPr lang="en-US" i="1" dirty="0" err="1"/>
              <a:t>činnost</a:t>
            </a:r>
            <a:r>
              <a:rPr lang="en-US" i="1" dirty="0"/>
              <a:t>, ze </a:t>
            </a:r>
            <a:r>
              <a:rPr lang="en-US" i="1" dirty="0" err="1"/>
              <a:t>které</a:t>
            </a:r>
            <a:r>
              <a:rPr lang="en-US" i="1" dirty="0"/>
              <a:t> </a:t>
            </a:r>
            <a:r>
              <a:rPr lang="en-US" i="1" dirty="0" err="1"/>
              <a:t>plyne</a:t>
            </a:r>
            <a:r>
              <a:rPr lang="en-US" i="1" dirty="0"/>
              <a:t> </a:t>
            </a:r>
            <a:r>
              <a:rPr lang="en-US" i="1" dirty="0" err="1"/>
              <a:t>příjem</a:t>
            </a:r>
            <a:r>
              <a:rPr lang="en-US" i="1" dirty="0"/>
              <a:t> ze </a:t>
            </a:r>
            <a:r>
              <a:rPr lang="en-US" i="1" dirty="0" err="1"/>
              <a:t>samostatné</a:t>
            </a:r>
            <a:r>
              <a:rPr lang="en-US" i="1" dirty="0"/>
              <a:t> </a:t>
            </a:r>
            <a:r>
              <a:rPr lang="en-US" i="1" dirty="0" err="1"/>
              <a:t>činnosti</a:t>
            </a:r>
            <a:r>
              <a:rPr lang="en-US" i="1" dirty="0"/>
              <a:t>,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nájem</a:t>
            </a:r>
            <a:r>
              <a:rPr lang="en-US" i="1" dirty="0"/>
              <a:t>, </a:t>
            </a:r>
            <a:r>
              <a:rPr lang="en-US" i="1" dirty="0" err="1"/>
              <a:t>pokud</a:t>
            </a:r>
            <a:r>
              <a:rPr lang="en-US" i="1" dirty="0"/>
              <a:t> </a:t>
            </a:r>
            <a:r>
              <a:rPr lang="en-US" i="1" dirty="0" err="1"/>
              <a:t>tuto</a:t>
            </a:r>
            <a:r>
              <a:rPr lang="en-US" i="1" dirty="0"/>
              <a:t> </a:t>
            </a:r>
            <a:r>
              <a:rPr lang="en-US" i="1" dirty="0" err="1"/>
              <a:t>činnost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nájem</a:t>
            </a:r>
            <a:r>
              <a:rPr lang="en-US" i="1" dirty="0"/>
              <a:t> </a:t>
            </a:r>
            <a:r>
              <a:rPr lang="en-US" i="1" dirty="0" err="1"/>
              <a:t>znovu</a:t>
            </a:r>
            <a:r>
              <a:rPr lang="en-US" i="1" dirty="0"/>
              <a:t> </a:t>
            </a:r>
            <a:r>
              <a:rPr lang="en-US" i="1" dirty="0" err="1"/>
              <a:t>nezahájí</a:t>
            </a:r>
            <a:r>
              <a:rPr lang="en-US" i="1" dirty="0"/>
              <a:t> do </a:t>
            </a:r>
            <a:r>
              <a:rPr lang="en-US" i="1" dirty="0" err="1"/>
              <a:t>lhůty</a:t>
            </a:r>
            <a:r>
              <a:rPr lang="en-US" i="1" dirty="0"/>
              <a:t> pro </a:t>
            </a:r>
            <a:r>
              <a:rPr lang="en-US" i="1" dirty="0" err="1"/>
              <a:t>podání</a:t>
            </a:r>
            <a:r>
              <a:rPr lang="en-US" i="1" dirty="0"/>
              <a:t> </a:t>
            </a:r>
            <a:r>
              <a:rPr lang="en-US" i="1" dirty="0" err="1"/>
              <a:t>daňového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 za </a:t>
            </a:r>
            <a:r>
              <a:rPr lang="en-US" i="1" dirty="0" err="1"/>
              <a:t>zdaňovací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 </a:t>
            </a:r>
            <a:r>
              <a:rPr lang="en-US" i="1" dirty="0" err="1"/>
              <a:t>ve</a:t>
            </a:r>
            <a:r>
              <a:rPr lang="en-US" i="1" dirty="0"/>
              <a:t> </a:t>
            </a:r>
            <a:r>
              <a:rPr lang="en-US" i="1" dirty="0" err="1"/>
              <a:t>kterém</a:t>
            </a:r>
            <a:r>
              <a:rPr lang="en-US" i="1" dirty="0"/>
              <a:t> </a:t>
            </a:r>
            <a:r>
              <a:rPr lang="en-US" i="1" dirty="0" err="1"/>
              <a:t>tuto</a:t>
            </a:r>
            <a:r>
              <a:rPr lang="en-US" i="1" dirty="0"/>
              <a:t> </a:t>
            </a:r>
            <a:r>
              <a:rPr lang="en-US" i="1" dirty="0" err="1"/>
              <a:t>činnost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nájem</a:t>
            </a:r>
            <a:r>
              <a:rPr lang="en-US" i="1" dirty="0"/>
              <a:t> </a:t>
            </a:r>
            <a:r>
              <a:rPr lang="en-US" i="1" dirty="0" err="1"/>
              <a:t>přerušil</a:t>
            </a:r>
            <a:r>
              <a:rPr lang="en-US" i="1" dirty="0"/>
              <a:t>.</a:t>
            </a:r>
            <a:endParaRPr lang="en-US" dirty="0"/>
          </a:p>
          <a:p>
            <a:r>
              <a:rPr lang="en-US" i="1" dirty="0"/>
              <a:t>(4) Ve </a:t>
            </a:r>
            <a:r>
              <a:rPr lang="en-US" i="1" dirty="0" err="1"/>
              <a:t>zdaňovacím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 za </a:t>
            </a:r>
            <a:r>
              <a:rPr lang="en-US" i="1" dirty="0" err="1"/>
              <a:t>které</a:t>
            </a:r>
            <a:r>
              <a:rPr lang="en-US" i="1" dirty="0"/>
              <a:t> se </a:t>
            </a:r>
            <a:r>
              <a:rPr lang="en-US" i="1" dirty="0" err="1"/>
              <a:t>podává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, </a:t>
            </a:r>
            <a:r>
              <a:rPr lang="en-US" i="1" dirty="0" err="1"/>
              <a:t>ve</a:t>
            </a:r>
            <a:r>
              <a:rPr lang="en-US" i="1" dirty="0"/>
              <a:t> </a:t>
            </a:r>
            <a:r>
              <a:rPr lang="en-US" i="1" dirty="0" err="1"/>
              <a:t>kterých</a:t>
            </a:r>
            <a:r>
              <a:rPr lang="en-US" i="1" dirty="0"/>
              <a:t> je </a:t>
            </a:r>
            <a:r>
              <a:rPr lang="en-US" i="1" dirty="0" err="1"/>
              <a:t>poplatník</a:t>
            </a:r>
            <a:r>
              <a:rPr lang="en-US" i="1" dirty="0"/>
              <a:t> </a:t>
            </a:r>
            <a:r>
              <a:rPr lang="en-US" i="1" dirty="0" err="1"/>
              <a:t>poplatníkem</a:t>
            </a:r>
            <a:r>
              <a:rPr lang="en-US" i="1" dirty="0"/>
              <a:t> v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 a </a:t>
            </a:r>
            <a:r>
              <a:rPr lang="en-US" i="1" dirty="0" err="1"/>
              <a:t>kursový</a:t>
            </a:r>
            <a:r>
              <a:rPr lang="en-US" i="1" dirty="0"/>
              <a:t> </a:t>
            </a:r>
            <a:r>
              <a:rPr lang="en-US" i="1" dirty="0" err="1"/>
              <a:t>rozdíl</a:t>
            </a:r>
            <a:r>
              <a:rPr lang="en-US" i="1" dirty="0"/>
              <a:t> je </a:t>
            </a:r>
            <a:r>
              <a:rPr lang="en-US" i="1" dirty="0" err="1"/>
              <a:t>realizován</a:t>
            </a:r>
            <a:r>
              <a:rPr lang="en-US" i="1" dirty="0"/>
              <a:t>, se </a:t>
            </a:r>
            <a:r>
              <a:rPr lang="en-US" i="1" dirty="0" err="1"/>
              <a:t>výsledek</a:t>
            </a:r>
            <a:r>
              <a:rPr lang="en-US" i="1" dirty="0"/>
              <a:t> </a:t>
            </a:r>
            <a:r>
              <a:rPr lang="en-US" i="1" dirty="0" err="1"/>
              <a:t>hospodaření</a:t>
            </a:r>
            <a:r>
              <a:rPr lang="en-US" i="1" dirty="0"/>
              <a:t> </a:t>
            </a:r>
            <a:r>
              <a:rPr lang="en-US" i="1" dirty="0" err="1"/>
              <a:t>upraví</a:t>
            </a:r>
            <a:r>
              <a:rPr lang="en-US" i="1" dirty="0"/>
              <a:t> o </a:t>
            </a:r>
            <a:r>
              <a:rPr lang="en-US" i="1" dirty="0" err="1"/>
              <a:t>kursové</a:t>
            </a:r>
            <a:r>
              <a:rPr lang="en-US" i="1" dirty="0"/>
              <a:t> </a:t>
            </a:r>
            <a:r>
              <a:rPr lang="en-US" i="1" dirty="0" err="1"/>
              <a:t>rozdíly</a:t>
            </a:r>
            <a:r>
              <a:rPr lang="en-US" i="1" dirty="0"/>
              <a:t> </a:t>
            </a:r>
            <a:r>
              <a:rPr lang="en-US" i="1" dirty="0" err="1"/>
              <a:t>související</a:t>
            </a:r>
            <a:r>
              <a:rPr lang="en-US" i="1" dirty="0"/>
              <a:t> se </a:t>
            </a:r>
            <a:r>
              <a:rPr lang="en-US" i="1" dirty="0" err="1"/>
              <a:t>stejným</a:t>
            </a:r>
            <a:r>
              <a:rPr lang="en-US" i="1" dirty="0"/>
              <a:t> </a:t>
            </a:r>
            <a:r>
              <a:rPr lang="en-US" i="1" dirty="0" err="1"/>
              <a:t>majetkem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závazkem</a:t>
            </a:r>
            <a:r>
              <a:rPr lang="en-US" i="1" dirty="0"/>
              <a:t> </a:t>
            </a:r>
            <a:r>
              <a:rPr lang="en-US" i="1" dirty="0" err="1"/>
              <a:t>nezahrnuté</a:t>
            </a:r>
            <a:r>
              <a:rPr lang="en-US" i="1" dirty="0"/>
              <a:t> do </a:t>
            </a:r>
            <a:r>
              <a:rPr lang="en-US" i="1" dirty="0" err="1"/>
              <a:t>základu</a:t>
            </a:r>
            <a:r>
              <a:rPr lang="en-US" i="1" dirty="0"/>
              <a:t> </a:t>
            </a:r>
            <a:r>
              <a:rPr lang="en-US" i="1" dirty="0" err="1"/>
              <a:t>daně</a:t>
            </a:r>
            <a:r>
              <a:rPr lang="en-US" i="1" dirty="0"/>
              <a:t> v </a:t>
            </a:r>
            <a:r>
              <a:rPr lang="en-US" i="1" dirty="0" err="1"/>
              <a:t>předcházejících</a:t>
            </a:r>
            <a:r>
              <a:rPr lang="en-US" i="1" dirty="0"/>
              <a:t> </a:t>
            </a:r>
            <a:r>
              <a:rPr lang="en-US" i="1" dirty="0" err="1"/>
              <a:t>zdaňovacích</a:t>
            </a:r>
            <a:r>
              <a:rPr lang="en-US" i="1" dirty="0"/>
              <a:t> </a:t>
            </a:r>
            <a:r>
              <a:rPr lang="en-US" i="1" dirty="0" err="1"/>
              <a:t>obdobích</a:t>
            </a:r>
            <a:r>
              <a:rPr lang="en-US" i="1" dirty="0"/>
              <a:t> a </a:t>
            </a:r>
            <a:r>
              <a:rPr lang="en-US" i="1" dirty="0" err="1"/>
              <a:t>obdobích</a:t>
            </a:r>
            <a:r>
              <a:rPr lang="en-US" i="1" dirty="0"/>
              <a:t>, za </a:t>
            </a:r>
            <a:r>
              <a:rPr lang="en-US" i="1" dirty="0" err="1"/>
              <a:t>která</a:t>
            </a:r>
            <a:r>
              <a:rPr lang="en-US" i="1" dirty="0"/>
              <a:t> se </a:t>
            </a:r>
            <a:r>
              <a:rPr lang="en-US" i="1" dirty="0" err="1"/>
              <a:t>podává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.</a:t>
            </a:r>
            <a:endParaRPr lang="en-US" dirty="0"/>
          </a:p>
          <a:p>
            <a:r>
              <a:rPr lang="en-US" i="1" dirty="0"/>
              <a:t>(5) Ve </a:t>
            </a:r>
            <a:r>
              <a:rPr lang="en-US" i="1" dirty="0" err="1"/>
              <a:t>zdaňovacím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 </a:t>
            </a:r>
            <a:r>
              <a:rPr lang="en-US" i="1" dirty="0" err="1"/>
              <a:t>části</a:t>
            </a:r>
            <a:r>
              <a:rPr lang="en-US" i="1" dirty="0"/>
              <a:t> </a:t>
            </a:r>
            <a:r>
              <a:rPr lang="en-US" i="1" dirty="0" err="1"/>
              <a:t>zdaňovacího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 za </a:t>
            </a:r>
            <a:r>
              <a:rPr lang="en-US" i="1" dirty="0" err="1"/>
              <a:t>které</a:t>
            </a:r>
            <a:r>
              <a:rPr lang="en-US" i="1" dirty="0"/>
              <a:t> se </a:t>
            </a:r>
            <a:r>
              <a:rPr lang="en-US" i="1" dirty="0" err="1"/>
              <a:t>podává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, k </a:t>
            </a:r>
            <a:r>
              <a:rPr lang="en-US" i="1" dirty="0" err="1"/>
              <a:t>jejichž</a:t>
            </a:r>
            <a:r>
              <a:rPr lang="en-US" i="1" dirty="0"/>
              <a:t> </a:t>
            </a:r>
            <a:r>
              <a:rPr lang="en-US" i="1" dirty="0" err="1"/>
              <a:t>konci</a:t>
            </a:r>
            <a:r>
              <a:rPr lang="en-US" i="1" dirty="0"/>
              <a:t> </a:t>
            </a:r>
            <a:r>
              <a:rPr lang="en-US" i="1" dirty="0" err="1"/>
              <a:t>poplatník</a:t>
            </a:r>
            <a:r>
              <a:rPr lang="en-US" i="1" dirty="0"/>
              <a:t> </a:t>
            </a:r>
            <a:r>
              <a:rPr lang="en-US" i="1" dirty="0" err="1"/>
              <a:t>přestává</a:t>
            </a:r>
            <a:r>
              <a:rPr lang="en-US" i="1" dirty="0"/>
              <a:t> </a:t>
            </a:r>
            <a:r>
              <a:rPr lang="en-US" i="1" dirty="0" err="1"/>
              <a:t>být</a:t>
            </a:r>
            <a:r>
              <a:rPr lang="en-US" i="1" dirty="0"/>
              <a:t> </a:t>
            </a:r>
            <a:r>
              <a:rPr lang="en-US" i="1" dirty="0" err="1"/>
              <a:t>poplatníkem</a:t>
            </a:r>
            <a:r>
              <a:rPr lang="en-US" i="1" dirty="0"/>
              <a:t> v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, se </a:t>
            </a:r>
            <a:r>
              <a:rPr lang="en-US" i="1" dirty="0" err="1"/>
              <a:t>výsledek</a:t>
            </a:r>
            <a:r>
              <a:rPr lang="en-US" i="1" dirty="0"/>
              <a:t> </a:t>
            </a:r>
            <a:r>
              <a:rPr lang="en-US" i="1" dirty="0" err="1"/>
              <a:t>hospodaření</a:t>
            </a:r>
            <a:r>
              <a:rPr lang="en-US" i="1" dirty="0"/>
              <a:t> </a:t>
            </a:r>
            <a:r>
              <a:rPr lang="en-US" i="1" dirty="0" err="1"/>
              <a:t>upraví</a:t>
            </a:r>
            <a:r>
              <a:rPr lang="en-US" i="1" dirty="0"/>
              <a:t> o </a:t>
            </a:r>
            <a:r>
              <a:rPr lang="en-US" i="1" dirty="0" err="1"/>
              <a:t>kursové</a:t>
            </a:r>
            <a:r>
              <a:rPr lang="en-US" i="1" dirty="0"/>
              <a:t> </a:t>
            </a:r>
            <a:r>
              <a:rPr lang="en-US" i="1" dirty="0" err="1"/>
              <a:t>rozdíly</a:t>
            </a:r>
            <a:r>
              <a:rPr lang="en-US" i="1" dirty="0"/>
              <a:t> </a:t>
            </a:r>
            <a:r>
              <a:rPr lang="en-US" i="1" dirty="0" err="1"/>
              <a:t>nezahrnuté</a:t>
            </a:r>
            <a:r>
              <a:rPr lang="en-US" i="1" dirty="0"/>
              <a:t> do </a:t>
            </a:r>
            <a:r>
              <a:rPr lang="en-US" i="1" dirty="0" err="1"/>
              <a:t>základu</a:t>
            </a:r>
            <a:r>
              <a:rPr lang="en-US" i="1" dirty="0"/>
              <a:t> </a:t>
            </a:r>
            <a:r>
              <a:rPr lang="en-US" i="1" dirty="0" err="1"/>
              <a:t>daně</a:t>
            </a:r>
            <a:r>
              <a:rPr lang="en-US" i="1" dirty="0"/>
              <a:t> </a:t>
            </a:r>
            <a:r>
              <a:rPr lang="en-US" i="1" dirty="0" err="1"/>
              <a:t>ve</a:t>
            </a:r>
            <a:r>
              <a:rPr lang="en-US" i="1" dirty="0"/>
              <a:t> </a:t>
            </a:r>
            <a:r>
              <a:rPr lang="en-US" i="1" dirty="0" err="1"/>
              <a:t>zdaňovacích</a:t>
            </a:r>
            <a:r>
              <a:rPr lang="en-US" i="1" dirty="0"/>
              <a:t> </a:t>
            </a:r>
            <a:r>
              <a:rPr lang="en-US" i="1" dirty="0" err="1"/>
              <a:t>obdobích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obdobích</a:t>
            </a:r>
            <a:r>
              <a:rPr lang="en-US" i="1" dirty="0"/>
              <a:t>, za </a:t>
            </a:r>
            <a:r>
              <a:rPr lang="en-US" i="1" dirty="0" err="1"/>
              <a:t>která</a:t>
            </a:r>
            <a:r>
              <a:rPr lang="en-US" i="1" dirty="0"/>
              <a:t> se </a:t>
            </a:r>
            <a:r>
              <a:rPr lang="en-US" i="1" dirty="0" err="1"/>
              <a:t>podává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, </a:t>
            </a:r>
            <a:r>
              <a:rPr lang="en-US" i="1" dirty="0" err="1"/>
              <a:t>ve</a:t>
            </a:r>
            <a:r>
              <a:rPr lang="en-US" i="1" dirty="0"/>
              <a:t> </a:t>
            </a:r>
            <a:r>
              <a:rPr lang="en-US" i="1" dirty="0" err="1"/>
              <a:t>kterých</a:t>
            </a:r>
            <a:r>
              <a:rPr lang="en-US" i="1" dirty="0"/>
              <a:t> </a:t>
            </a:r>
            <a:r>
              <a:rPr lang="en-US" i="1" dirty="0" err="1"/>
              <a:t>byl</a:t>
            </a:r>
            <a:r>
              <a:rPr lang="en-US" i="1" dirty="0"/>
              <a:t> </a:t>
            </a:r>
            <a:r>
              <a:rPr lang="en-US" i="1" dirty="0" err="1"/>
              <a:t>poplatníkem</a:t>
            </a:r>
            <a:r>
              <a:rPr lang="en-US" i="1" dirty="0"/>
              <a:t> v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, o </a:t>
            </a:r>
            <a:r>
              <a:rPr lang="en-US" i="1" dirty="0" err="1"/>
              <a:t>které</a:t>
            </a:r>
            <a:r>
              <a:rPr lang="en-US" i="1" dirty="0"/>
              <a:t> </a:t>
            </a:r>
            <a:r>
              <a:rPr lang="en-US" i="1" dirty="0" err="1"/>
              <a:t>nebyl</a:t>
            </a:r>
            <a:r>
              <a:rPr lang="en-US" i="1" dirty="0"/>
              <a:t> </a:t>
            </a:r>
            <a:r>
              <a:rPr lang="en-US" i="1" dirty="0" err="1"/>
              <a:t>upraven</a:t>
            </a:r>
            <a:r>
              <a:rPr lang="en-US" i="1" dirty="0"/>
              <a:t> </a:t>
            </a:r>
            <a:r>
              <a:rPr lang="en-US" i="1" dirty="0" err="1"/>
              <a:t>výsledek</a:t>
            </a:r>
            <a:r>
              <a:rPr lang="en-US" i="1" dirty="0"/>
              <a:t> </a:t>
            </a:r>
            <a:r>
              <a:rPr lang="en-US" i="1" dirty="0" err="1"/>
              <a:t>hospodaření</a:t>
            </a:r>
            <a:r>
              <a:rPr lang="en-US" i="1" dirty="0"/>
              <a:t> </a:t>
            </a:r>
            <a:r>
              <a:rPr lang="en-US" i="1" dirty="0" err="1"/>
              <a:t>podle</a:t>
            </a:r>
            <a:r>
              <a:rPr lang="en-US" i="1" dirty="0"/>
              <a:t> </a:t>
            </a:r>
            <a:r>
              <a:rPr lang="en-US" i="1" dirty="0" err="1"/>
              <a:t>odstavce</a:t>
            </a:r>
            <a:r>
              <a:rPr lang="en-US" i="1" dirty="0"/>
              <a:t> 4.</a:t>
            </a:r>
            <a:endParaRPr lang="en-US" dirty="0"/>
          </a:p>
          <a:p>
            <a:r>
              <a:rPr lang="en-US" i="1" dirty="0"/>
              <a:t>(6) V </a:t>
            </a:r>
            <a:r>
              <a:rPr lang="en-US" i="1" dirty="0" err="1"/>
              <a:t>případech</a:t>
            </a:r>
            <a:r>
              <a:rPr lang="en-US" i="1" dirty="0"/>
              <a:t> </a:t>
            </a:r>
            <a:r>
              <a:rPr lang="en-US" i="1" dirty="0" err="1"/>
              <a:t>podle</a:t>
            </a:r>
            <a:r>
              <a:rPr lang="en-US" i="1" dirty="0"/>
              <a:t> </a:t>
            </a:r>
            <a:r>
              <a:rPr lang="en-US" i="1" dirty="0" err="1"/>
              <a:t>odstavce</a:t>
            </a:r>
            <a:r>
              <a:rPr lang="en-US" i="1" dirty="0"/>
              <a:t> 3 </a:t>
            </a:r>
            <a:r>
              <a:rPr lang="en-US" i="1" dirty="0" err="1"/>
              <a:t>písm</a:t>
            </a:r>
            <a:r>
              <a:rPr lang="en-US" i="1" dirty="0"/>
              <a:t>. e) </a:t>
            </a:r>
            <a:r>
              <a:rPr lang="en-US" i="1" dirty="0" err="1"/>
              <a:t>bodů</a:t>
            </a:r>
            <a:r>
              <a:rPr lang="en-US" i="1" dirty="0"/>
              <a:t> 3 a 4 se </a:t>
            </a:r>
            <a:r>
              <a:rPr lang="en-US" i="1" dirty="0" err="1"/>
              <a:t>na</a:t>
            </a:r>
            <a:r>
              <a:rPr lang="en-US" i="1" dirty="0"/>
              <a:t> </a:t>
            </a:r>
            <a:r>
              <a:rPr lang="en-US" i="1" dirty="0" err="1"/>
              <a:t>poplatníka</a:t>
            </a:r>
            <a:r>
              <a:rPr lang="en-US" i="1" dirty="0"/>
              <a:t> </a:t>
            </a:r>
            <a:r>
              <a:rPr lang="en-US" i="1" dirty="0" err="1"/>
              <a:t>hledí</a:t>
            </a:r>
            <a:r>
              <a:rPr lang="en-US" i="1" dirty="0"/>
              <a:t>, </a:t>
            </a:r>
            <a:r>
              <a:rPr lang="en-US" i="1" dirty="0" err="1"/>
              <a:t>jako</a:t>
            </a:r>
            <a:r>
              <a:rPr lang="en-US" i="1" dirty="0"/>
              <a:t> by </a:t>
            </a:r>
            <a:r>
              <a:rPr lang="en-US" i="1" dirty="0" err="1"/>
              <a:t>nebyl</a:t>
            </a:r>
            <a:r>
              <a:rPr lang="en-US" i="1" dirty="0"/>
              <a:t> v </a:t>
            </a:r>
            <a:r>
              <a:rPr lang="en-US" i="1" dirty="0" err="1"/>
              <a:t>prodlení</a:t>
            </a:r>
            <a:r>
              <a:rPr lang="en-US" i="1" dirty="0"/>
              <a:t>, </a:t>
            </a:r>
            <a:r>
              <a:rPr lang="en-US" i="1" dirty="0" err="1"/>
              <a:t>pokud</a:t>
            </a:r>
            <a:r>
              <a:rPr lang="en-US" i="1" dirty="0"/>
              <a:t> </a:t>
            </a:r>
            <a:r>
              <a:rPr lang="en-US" i="1" dirty="0" err="1"/>
              <a:t>podá</a:t>
            </a:r>
            <a:r>
              <a:rPr lang="en-US" i="1" dirty="0"/>
              <a:t> </a:t>
            </a:r>
            <a:r>
              <a:rPr lang="en-US" i="1" dirty="0" err="1"/>
              <a:t>dodatečné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 a </a:t>
            </a:r>
            <a:r>
              <a:rPr lang="en-US" i="1" dirty="0" err="1"/>
              <a:t>zaplatí</a:t>
            </a:r>
            <a:r>
              <a:rPr lang="en-US" i="1" dirty="0"/>
              <a:t> </a:t>
            </a:r>
            <a:r>
              <a:rPr lang="en-US" i="1" dirty="0" err="1"/>
              <a:t>daň</a:t>
            </a:r>
            <a:r>
              <a:rPr lang="en-US" i="1" dirty="0"/>
              <a:t> </a:t>
            </a:r>
            <a:r>
              <a:rPr lang="en-US" i="1" dirty="0" err="1"/>
              <a:t>nejpozději</a:t>
            </a:r>
            <a:r>
              <a:rPr lang="en-US" i="1" dirty="0"/>
              <a:t> do </a:t>
            </a:r>
            <a:r>
              <a:rPr lang="en-US" i="1" dirty="0" err="1"/>
              <a:t>dne</a:t>
            </a:r>
            <a:r>
              <a:rPr lang="en-US" i="1" dirty="0"/>
              <a:t>, </a:t>
            </a:r>
            <a:r>
              <a:rPr lang="en-US" i="1" dirty="0" err="1"/>
              <a:t>kdy</a:t>
            </a:r>
            <a:r>
              <a:rPr lang="en-US" i="1" dirty="0"/>
              <a:t> je </a:t>
            </a:r>
            <a:r>
              <a:rPr lang="en-US" i="1" dirty="0" err="1"/>
              <a:t>povinen</a:t>
            </a:r>
            <a:r>
              <a:rPr lang="en-US" i="1" dirty="0"/>
              <a:t> </a:t>
            </a:r>
            <a:r>
              <a:rPr lang="en-US" i="1" dirty="0" err="1"/>
              <a:t>podat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 za </a:t>
            </a:r>
            <a:r>
              <a:rPr lang="en-US" i="1" dirty="0" err="1"/>
              <a:t>zdaňovací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 </a:t>
            </a:r>
            <a:r>
              <a:rPr lang="en-US" i="1" dirty="0" err="1"/>
              <a:t>ve</a:t>
            </a:r>
            <a:r>
              <a:rPr lang="en-US" i="1" dirty="0"/>
              <a:t> </a:t>
            </a:r>
            <a:r>
              <a:rPr lang="en-US" i="1" dirty="0" err="1"/>
              <a:t>kterém</a:t>
            </a:r>
            <a:r>
              <a:rPr lang="en-US" i="1" dirty="0"/>
              <a:t> </a:t>
            </a:r>
            <a:r>
              <a:rPr lang="en-US" i="1" dirty="0" err="1"/>
              <a:t>došlo</a:t>
            </a:r>
            <a:r>
              <a:rPr lang="en-US" i="1" dirty="0"/>
              <a:t> </a:t>
            </a:r>
            <a:r>
              <a:rPr lang="en-US" i="1" dirty="0" err="1"/>
              <a:t>ke</a:t>
            </a:r>
            <a:r>
              <a:rPr lang="en-US" i="1" dirty="0"/>
              <a:t> </a:t>
            </a:r>
            <a:r>
              <a:rPr lang="en-US" i="1" dirty="0" err="1"/>
              <a:t>skutečnostem</a:t>
            </a:r>
            <a:r>
              <a:rPr lang="en-US" i="1" dirty="0"/>
              <a:t> </a:t>
            </a:r>
            <a:r>
              <a:rPr lang="en-US" i="1" dirty="0" err="1"/>
              <a:t>podle</a:t>
            </a:r>
            <a:r>
              <a:rPr lang="en-US" i="1" dirty="0"/>
              <a:t> </a:t>
            </a:r>
            <a:r>
              <a:rPr lang="en-US" i="1" dirty="0" err="1"/>
              <a:t>odstavce</a:t>
            </a:r>
            <a:r>
              <a:rPr lang="en-US" i="1" dirty="0"/>
              <a:t> 3 </a:t>
            </a:r>
            <a:r>
              <a:rPr lang="en-US" i="1" dirty="0" err="1"/>
              <a:t>písm</a:t>
            </a:r>
            <a:r>
              <a:rPr lang="en-US" i="1" dirty="0"/>
              <a:t>. e) </a:t>
            </a:r>
            <a:r>
              <a:rPr lang="en-US" i="1" dirty="0" err="1"/>
              <a:t>bodů</a:t>
            </a:r>
            <a:r>
              <a:rPr lang="en-US" i="1" dirty="0"/>
              <a:t> 3 a 4.</a:t>
            </a:r>
            <a:endParaRPr lang="en-US" dirty="0"/>
          </a:p>
          <a:p>
            <a:r>
              <a:rPr lang="en-US" i="1" dirty="0"/>
              <a:t>§ 23j</a:t>
            </a:r>
            <a:endParaRPr lang="en-US" dirty="0"/>
          </a:p>
          <a:p>
            <a:r>
              <a:rPr lang="en-US" i="1" dirty="0" err="1"/>
              <a:t>Oznámení</a:t>
            </a:r>
            <a:r>
              <a:rPr lang="en-US" i="1" dirty="0"/>
              <a:t> v </a:t>
            </a:r>
            <a:r>
              <a:rPr lang="en-US" i="1" dirty="0" err="1"/>
              <a:t>souvislosti</a:t>
            </a:r>
            <a:r>
              <a:rPr lang="en-US" i="1" dirty="0"/>
              <a:t> s </a:t>
            </a:r>
            <a:r>
              <a:rPr lang="en-US" i="1" dirty="0" err="1"/>
              <a:t>režimem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endParaRPr lang="en-US" dirty="0"/>
          </a:p>
          <a:p>
            <a:r>
              <a:rPr lang="en-US" i="1" dirty="0"/>
              <a:t>(1) </a:t>
            </a:r>
            <a:r>
              <a:rPr lang="en-US" i="1" dirty="0" err="1"/>
              <a:t>Oznámení</a:t>
            </a:r>
            <a:r>
              <a:rPr lang="en-US" i="1" dirty="0"/>
              <a:t> o </a:t>
            </a:r>
            <a:r>
              <a:rPr lang="en-US" i="1" dirty="0" err="1"/>
              <a:t>vstupu</a:t>
            </a:r>
            <a:r>
              <a:rPr lang="en-US" i="1" dirty="0"/>
              <a:t> do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 </a:t>
            </a:r>
            <a:r>
              <a:rPr lang="en-US" i="1" dirty="0" err="1"/>
              <a:t>může</a:t>
            </a:r>
            <a:r>
              <a:rPr lang="en-US" i="1" dirty="0"/>
              <a:t> </a:t>
            </a:r>
            <a:r>
              <a:rPr lang="en-US" i="1" dirty="0" err="1"/>
              <a:t>poplatník</a:t>
            </a:r>
            <a:r>
              <a:rPr lang="en-US" i="1" dirty="0"/>
              <a:t> </a:t>
            </a:r>
            <a:r>
              <a:rPr lang="en-US" i="1" dirty="0" err="1"/>
              <a:t>podat</a:t>
            </a:r>
            <a:r>
              <a:rPr lang="en-US" i="1" dirty="0"/>
              <a:t> </a:t>
            </a:r>
            <a:r>
              <a:rPr lang="en-US" i="1" dirty="0" err="1"/>
              <a:t>správci</a:t>
            </a:r>
            <a:r>
              <a:rPr lang="en-US" i="1" dirty="0"/>
              <a:t> </a:t>
            </a:r>
            <a:r>
              <a:rPr lang="en-US" i="1" dirty="0" err="1"/>
              <a:t>daně</a:t>
            </a:r>
            <a:r>
              <a:rPr lang="en-US" i="1" dirty="0"/>
              <a:t> do 3 </a:t>
            </a:r>
            <a:r>
              <a:rPr lang="en-US" i="1" dirty="0" err="1"/>
              <a:t>měsíců</a:t>
            </a:r>
            <a:r>
              <a:rPr lang="en-US" i="1" dirty="0"/>
              <a:t> od </a:t>
            </a:r>
            <a:r>
              <a:rPr lang="en-US" i="1" dirty="0" err="1"/>
              <a:t>prvního</a:t>
            </a:r>
            <a:r>
              <a:rPr lang="en-US" i="1" dirty="0"/>
              <a:t> </a:t>
            </a:r>
            <a:r>
              <a:rPr lang="en-US" i="1" dirty="0" err="1"/>
              <a:t>dne</a:t>
            </a:r>
            <a:r>
              <a:rPr lang="en-US" i="1" dirty="0"/>
              <a:t> </a:t>
            </a:r>
            <a:r>
              <a:rPr lang="en-US" i="1" dirty="0" err="1"/>
              <a:t>rozhodného</a:t>
            </a:r>
            <a:r>
              <a:rPr lang="en-US" i="1" dirty="0"/>
              <a:t> </a:t>
            </a:r>
            <a:r>
              <a:rPr lang="en-US" i="1" dirty="0" err="1"/>
              <a:t>zdaňovacího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 za </a:t>
            </a:r>
            <a:r>
              <a:rPr lang="en-US" i="1" dirty="0" err="1"/>
              <a:t>které</a:t>
            </a:r>
            <a:r>
              <a:rPr lang="en-US" i="1" dirty="0"/>
              <a:t> se </a:t>
            </a:r>
            <a:r>
              <a:rPr lang="en-US" i="1" dirty="0" err="1"/>
              <a:t>podává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. </a:t>
            </a:r>
            <a:r>
              <a:rPr lang="en-US" i="1" dirty="0" err="1"/>
              <a:t>Pokud</a:t>
            </a:r>
            <a:r>
              <a:rPr lang="en-US" i="1" dirty="0"/>
              <a:t> je </a:t>
            </a:r>
            <a:r>
              <a:rPr lang="en-US" i="1" dirty="0" err="1"/>
              <a:t>rozhodné</a:t>
            </a:r>
            <a:r>
              <a:rPr lang="en-US" i="1" dirty="0"/>
              <a:t> </a:t>
            </a:r>
            <a:r>
              <a:rPr lang="en-US" i="1" dirty="0" err="1"/>
              <a:t>zdaňovací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 za </a:t>
            </a:r>
            <a:r>
              <a:rPr lang="en-US" i="1" dirty="0" err="1"/>
              <a:t>které</a:t>
            </a:r>
            <a:r>
              <a:rPr lang="en-US" i="1" dirty="0"/>
              <a:t> se </a:t>
            </a:r>
            <a:r>
              <a:rPr lang="en-US" i="1" dirty="0" err="1"/>
              <a:t>podává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, </a:t>
            </a:r>
            <a:r>
              <a:rPr lang="en-US" i="1" dirty="0" err="1"/>
              <a:t>kratší</a:t>
            </a:r>
            <a:r>
              <a:rPr lang="en-US" i="1" dirty="0"/>
              <a:t> </a:t>
            </a:r>
            <a:r>
              <a:rPr lang="en-US" i="1" dirty="0" err="1"/>
              <a:t>než</a:t>
            </a:r>
            <a:r>
              <a:rPr lang="en-US" i="1" dirty="0"/>
              <a:t> 3 </a:t>
            </a:r>
            <a:r>
              <a:rPr lang="en-US" i="1" dirty="0" err="1"/>
              <a:t>měsíce</a:t>
            </a:r>
            <a:r>
              <a:rPr lang="en-US" i="1" dirty="0"/>
              <a:t>, </a:t>
            </a:r>
            <a:r>
              <a:rPr lang="en-US" i="1" dirty="0" err="1"/>
              <a:t>může</a:t>
            </a:r>
            <a:r>
              <a:rPr lang="en-US" i="1" dirty="0"/>
              <a:t> </a:t>
            </a:r>
            <a:r>
              <a:rPr lang="en-US" i="1" dirty="0" err="1"/>
              <a:t>poplatník</a:t>
            </a:r>
            <a:r>
              <a:rPr lang="en-US" i="1" dirty="0"/>
              <a:t> </a:t>
            </a:r>
            <a:r>
              <a:rPr lang="en-US" i="1" dirty="0" err="1"/>
              <a:t>oznámení</a:t>
            </a:r>
            <a:r>
              <a:rPr lang="en-US" i="1" dirty="0"/>
              <a:t> </a:t>
            </a:r>
            <a:r>
              <a:rPr lang="en-US" i="1" dirty="0" err="1"/>
              <a:t>správci</a:t>
            </a:r>
            <a:r>
              <a:rPr lang="en-US" i="1" dirty="0"/>
              <a:t> </a:t>
            </a:r>
            <a:r>
              <a:rPr lang="en-US" i="1" dirty="0" err="1"/>
              <a:t>daně</a:t>
            </a:r>
            <a:r>
              <a:rPr lang="en-US" i="1" dirty="0"/>
              <a:t> </a:t>
            </a:r>
            <a:r>
              <a:rPr lang="en-US" i="1" dirty="0" err="1"/>
              <a:t>podat</a:t>
            </a:r>
            <a:r>
              <a:rPr lang="en-US" i="1" dirty="0"/>
              <a:t> do </a:t>
            </a:r>
            <a:r>
              <a:rPr lang="en-US" i="1" dirty="0" err="1"/>
              <a:t>konce</a:t>
            </a:r>
            <a:r>
              <a:rPr lang="en-US" i="1" dirty="0"/>
              <a:t> </a:t>
            </a:r>
            <a:r>
              <a:rPr lang="en-US" i="1" dirty="0" err="1"/>
              <a:t>tohoto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.</a:t>
            </a:r>
            <a:endParaRPr lang="en-US" dirty="0"/>
          </a:p>
          <a:p>
            <a:r>
              <a:rPr lang="en-US" i="1" dirty="0"/>
              <a:t>(2) </a:t>
            </a:r>
            <a:r>
              <a:rPr lang="en-US" i="1" dirty="0" err="1"/>
              <a:t>Oznámení</a:t>
            </a:r>
            <a:r>
              <a:rPr lang="en-US" i="1" dirty="0"/>
              <a:t> o </a:t>
            </a:r>
            <a:r>
              <a:rPr lang="en-US" i="1" dirty="0" err="1"/>
              <a:t>vstupu</a:t>
            </a:r>
            <a:r>
              <a:rPr lang="en-US" i="1" dirty="0"/>
              <a:t> do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 </a:t>
            </a:r>
            <a:r>
              <a:rPr lang="en-US" i="1" dirty="0" err="1"/>
              <a:t>podané</a:t>
            </a:r>
            <a:r>
              <a:rPr lang="en-US" i="1" dirty="0"/>
              <a:t> po </a:t>
            </a:r>
            <a:r>
              <a:rPr lang="en-US" i="1" dirty="0" err="1"/>
              <a:t>lhůtě</a:t>
            </a:r>
            <a:r>
              <a:rPr lang="en-US" i="1" dirty="0"/>
              <a:t> </a:t>
            </a:r>
            <a:r>
              <a:rPr lang="en-US" i="1" dirty="0" err="1"/>
              <a:t>podle</a:t>
            </a:r>
            <a:r>
              <a:rPr lang="en-US" i="1" dirty="0"/>
              <a:t> </a:t>
            </a:r>
            <a:r>
              <a:rPr lang="en-US" i="1" dirty="0" err="1"/>
              <a:t>odstavce</a:t>
            </a:r>
            <a:r>
              <a:rPr lang="en-US" i="1" dirty="0"/>
              <a:t> 1 je </a:t>
            </a:r>
            <a:r>
              <a:rPr lang="en-US" i="1" dirty="0" err="1"/>
              <a:t>neúčinné</a:t>
            </a:r>
            <a:r>
              <a:rPr lang="en-US" i="1" dirty="0"/>
              <a:t>. Tyto </a:t>
            </a:r>
            <a:r>
              <a:rPr lang="en-US" i="1" dirty="0" err="1"/>
              <a:t>lhůty</a:t>
            </a:r>
            <a:r>
              <a:rPr lang="en-US" i="1" dirty="0"/>
              <a:t> </a:t>
            </a:r>
            <a:r>
              <a:rPr lang="en-US" i="1" dirty="0" err="1"/>
              <a:t>nelze</a:t>
            </a:r>
            <a:r>
              <a:rPr lang="en-US" i="1" dirty="0"/>
              <a:t> </a:t>
            </a:r>
            <a:r>
              <a:rPr lang="en-US" i="1" dirty="0" err="1"/>
              <a:t>navrátit</a:t>
            </a:r>
            <a:r>
              <a:rPr lang="en-US" i="1" dirty="0"/>
              <a:t> v </a:t>
            </a:r>
            <a:r>
              <a:rPr lang="en-US" i="1" dirty="0" err="1"/>
              <a:t>předešlý</a:t>
            </a:r>
            <a:r>
              <a:rPr lang="en-US" i="1" dirty="0"/>
              <a:t> </a:t>
            </a:r>
            <a:r>
              <a:rPr lang="en-US" i="1" dirty="0" err="1"/>
              <a:t>stav</a:t>
            </a:r>
            <a:r>
              <a:rPr lang="en-US" i="1" dirty="0"/>
              <a:t>. </a:t>
            </a:r>
            <a:r>
              <a:rPr lang="en-US" i="1" dirty="0" err="1"/>
              <a:t>Oznámení</a:t>
            </a:r>
            <a:r>
              <a:rPr lang="en-US" i="1" dirty="0"/>
              <a:t> o </a:t>
            </a:r>
            <a:r>
              <a:rPr lang="en-US" i="1" dirty="0" err="1"/>
              <a:t>vstupu</a:t>
            </a:r>
            <a:r>
              <a:rPr lang="en-US" i="1" dirty="0"/>
              <a:t> do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 </a:t>
            </a:r>
            <a:r>
              <a:rPr lang="en-US" i="1" dirty="0" err="1"/>
              <a:t>lze</a:t>
            </a:r>
            <a:r>
              <a:rPr lang="en-US" i="1" dirty="0"/>
              <a:t> </a:t>
            </a:r>
            <a:r>
              <a:rPr lang="en-US" i="1" dirty="0" err="1"/>
              <a:t>měnit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vzít</a:t>
            </a:r>
            <a:r>
              <a:rPr lang="en-US" i="1" dirty="0"/>
              <a:t> </a:t>
            </a:r>
            <a:r>
              <a:rPr lang="en-US" i="1" dirty="0" err="1"/>
              <a:t>zpět</a:t>
            </a:r>
            <a:r>
              <a:rPr lang="en-US" i="1" dirty="0"/>
              <a:t> do </a:t>
            </a:r>
            <a:r>
              <a:rPr lang="en-US" i="1" dirty="0" err="1"/>
              <a:t>uplynutí</a:t>
            </a:r>
            <a:r>
              <a:rPr lang="en-US" i="1" dirty="0"/>
              <a:t> </a:t>
            </a:r>
            <a:r>
              <a:rPr lang="en-US" i="1" dirty="0" err="1"/>
              <a:t>lhůty</a:t>
            </a:r>
            <a:r>
              <a:rPr lang="en-US" i="1" dirty="0"/>
              <a:t> pro </a:t>
            </a:r>
            <a:r>
              <a:rPr lang="en-US" i="1" dirty="0" err="1"/>
              <a:t>jeho</a:t>
            </a:r>
            <a:r>
              <a:rPr lang="en-US" i="1" dirty="0"/>
              <a:t> </a:t>
            </a:r>
            <a:r>
              <a:rPr lang="en-US" i="1" dirty="0" err="1"/>
              <a:t>podání</a:t>
            </a:r>
            <a:r>
              <a:rPr lang="en-US" i="1" dirty="0"/>
              <a:t>.</a:t>
            </a:r>
            <a:endParaRPr lang="en-US" dirty="0"/>
          </a:p>
          <a:p>
            <a:r>
              <a:rPr lang="en-US" i="1" dirty="0"/>
              <a:t>(3) V </a:t>
            </a:r>
            <a:r>
              <a:rPr lang="en-US" i="1" dirty="0" err="1"/>
              <a:t>oznámení</a:t>
            </a:r>
            <a:r>
              <a:rPr lang="en-US" i="1" dirty="0"/>
              <a:t> o </a:t>
            </a:r>
            <a:r>
              <a:rPr lang="en-US" i="1" dirty="0" err="1"/>
              <a:t>vstupu</a:t>
            </a:r>
            <a:r>
              <a:rPr lang="en-US" i="1" dirty="0"/>
              <a:t> do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 </a:t>
            </a:r>
            <a:r>
              <a:rPr lang="en-US" i="1" dirty="0" err="1"/>
              <a:t>poplatník</a:t>
            </a:r>
            <a:r>
              <a:rPr lang="en-US" i="1" dirty="0"/>
              <a:t> </a:t>
            </a:r>
            <a:r>
              <a:rPr lang="en-US" i="1" dirty="0" err="1"/>
              <a:t>uvede</a:t>
            </a:r>
            <a:r>
              <a:rPr lang="en-US" i="1" dirty="0"/>
              <a:t> </a:t>
            </a:r>
            <a:r>
              <a:rPr lang="en-US" i="1" dirty="0" err="1"/>
              <a:t>zdaňovací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 za </a:t>
            </a:r>
            <a:r>
              <a:rPr lang="en-US" i="1" dirty="0" err="1"/>
              <a:t>které</a:t>
            </a:r>
            <a:r>
              <a:rPr lang="en-US" i="1" dirty="0"/>
              <a:t> se </a:t>
            </a:r>
            <a:r>
              <a:rPr lang="en-US" i="1" dirty="0" err="1"/>
              <a:t>podává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, od </a:t>
            </a:r>
            <a:r>
              <a:rPr lang="en-US" i="1" dirty="0" err="1"/>
              <a:t>jejichž</a:t>
            </a:r>
            <a:r>
              <a:rPr lang="en-US" i="1" dirty="0"/>
              <a:t> </a:t>
            </a:r>
            <a:r>
              <a:rPr lang="en-US" i="1" dirty="0" err="1"/>
              <a:t>počátku</a:t>
            </a:r>
            <a:r>
              <a:rPr lang="en-US" i="1" dirty="0"/>
              <a:t> se </a:t>
            </a:r>
            <a:r>
              <a:rPr lang="en-US" i="1" dirty="0" err="1"/>
              <a:t>stává</a:t>
            </a:r>
            <a:r>
              <a:rPr lang="en-US" i="1" dirty="0"/>
              <a:t> </a:t>
            </a:r>
            <a:r>
              <a:rPr lang="en-US" i="1" dirty="0" err="1"/>
              <a:t>poplatníkem</a:t>
            </a:r>
            <a:r>
              <a:rPr lang="en-US" i="1" dirty="0"/>
              <a:t> v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.</a:t>
            </a:r>
            <a:endParaRPr lang="en-US" dirty="0"/>
          </a:p>
          <a:p>
            <a:r>
              <a:rPr lang="en-US" i="1" dirty="0"/>
              <a:t>(4) </a:t>
            </a:r>
            <a:r>
              <a:rPr lang="en-US" i="1" dirty="0" err="1"/>
              <a:t>Oznámení</a:t>
            </a:r>
            <a:r>
              <a:rPr lang="en-US" i="1" dirty="0"/>
              <a:t> o </a:t>
            </a:r>
            <a:r>
              <a:rPr lang="en-US" i="1" dirty="0" err="1"/>
              <a:t>vystoupení</a:t>
            </a:r>
            <a:r>
              <a:rPr lang="en-US" i="1" dirty="0"/>
              <a:t> z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 </a:t>
            </a:r>
            <a:r>
              <a:rPr lang="en-US" i="1" dirty="0" err="1"/>
              <a:t>nelze</a:t>
            </a:r>
            <a:r>
              <a:rPr lang="en-US" i="1" dirty="0"/>
              <a:t> </a:t>
            </a:r>
            <a:r>
              <a:rPr lang="en-US" i="1" dirty="0" err="1"/>
              <a:t>vzít</a:t>
            </a:r>
            <a:r>
              <a:rPr lang="en-US" i="1" dirty="0"/>
              <a:t> </a:t>
            </a:r>
            <a:r>
              <a:rPr lang="en-US" i="1" dirty="0" err="1"/>
              <a:t>zpět</a:t>
            </a:r>
            <a:r>
              <a:rPr lang="en-US" i="1" dirty="0"/>
              <a:t>.</a:t>
            </a:r>
            <a:endParaRPr lang="en-US" dirty="0"/>
          </a:p>
          <a:p>
            <a:r>
              <a:rPr lang="en-US" i="1" dirty="0"/>
              <a:t>(5) </a:t>
            </a:r>
            <a:r>
              <a:rPr lang="en-US" i="1" dirty="0" err="1"/>
              <a:t>Pokud</a:t>
            </a:r>
            <a:r>
              <a:rPr lang="en-US" i="1" dirty="0"/>
              <a:t> </a:t>
            </a:r>
            <a:r>
              <a:rPr lang="en-US" i="1" dirty="0" err="1"/>
              <a:t>poplatník</a:t>
            </a:r>
            <a:r>
              <a:rPr lang="en-US" i="1" dirty="0"/>
              <a:t> </a:t>
            </a:r>
            <a:r>
              <a:rPr lang="en-US" i="1" dirty="0" err="1"/>
              <a:t>přestane</a:t>
            </a:r>
            <a:r>
              <a:rPr lang="en-US" i="1" dirty="0"/>
              <a:t> </a:t>
            </a:r>
            <a:r>
              <a:rPr lang="en-US" i="1" dirty="0" err="1"/>
              <a:t>být</a:t>
            </a:r>
            <a:r>
              <a:rPr lang="en-US" i="1" dirty="0"/>
              <a:t> </a:t>
            </a:r>
            <a:r>
              <a:rPr lang="en-US" i="1" dirty="0" err="1"/>
              <a:t>poplatníkem</a:t>
            </a:r>
            <a:r>
              <a:rPr lang="en-US" i="1" dirty="0"/>
              <a:t> v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 z </a:t>
            </a:r>
            <a:r>
              <a:rPr lang="en-US" i="1" dirty="0" err="1"/>
              <a:t>důvodu</a:t>
            </a:r>
            <a:r>
              <a:rPr lang="en-US" i="1" dirty="0"/>
              <a:t> </a:t>
            </a:r>
            <a:r>
              <a:rPr lang="en-US" i="1" dirty="0" err="1"/>
              <a:t>uvedeného</a:t>
            </a:r>
            <a:r>
              <a:rPr lang="en-US" i="1" dirty="0"/>
              <a:t> v § 23i </a:t>
            </a:r>
            <a:r>
              <a:rPr lang="en-US" i="1" dirty="0" err="1"/>
              <a:t>odst</a:t>
            </a:r>
            <a:r>
              <a:rPr lang="en-US" i="1" dirty="0"/>
              <a:t>. 3 </a:t>
            </a:r>
            <a:r>
              <a:rPr lang="en-US" i="1" dirty="0" err="1"/>
              <a:t>písmenech</a:t>
            </a:r>
            <a:r>
              <a:rPr lang="en-US" i="1" dirty="0"/>
              <a:t> b) </a:t>
            </a:r>
            <a:r>
              <a:rPr lang="en-US" i="1" dirty="0" err="1"/>
              <a:t>až</a:t>
            </a:r>
            <a:r>
              <a:rPr lang="en-US" i="1" dirty="0"/>
              <a:t> f), </a:t>
            </a:r>
            <a:r>
              <a:rPr lang="en-US" i="1" dirty="0" err="1"/>
              <a:t>podá</a:t>
            </a:r>
            <a:r>
              <a:rPr lang="en-US" i="1" dirty="0"/>
              <a:t> </a:t>
            </a:r>
            <a:r>
              <a:rPr lang="en-US" i="1" dirty="0" err="1"/>
              <a:t>správci</a:t>
            </a:r>
            <a:r>
              <a:rPr lang="en-US" i="1" dirty="0"/>
              <a:t> </a:t>
            </a:r>
            <a:r>
              <a:rPr lang="en-US" i="1" dirty="0" err="1"/>
              <a:t>daně</a:t>
            </a:r>
            <a:r>
              <a:rPr lang="en-US" i="1" dirty="0"/>
              <a:t> </a:t>
            </a:r>
            <a:r>
              <a:rPr lang="en-US" i="1" dirty="0" err="1"/>
              <a:t>oznámení</a:t>
            </a:r>
            <a:r>
              <a:rPr lang="en-US" i="1" dirty="0"/>
              <a:t> o </a:t>
            </a:r>
            <a:r>
              <a:rPr lang="en-US" i="1" dirty="0" err="1"/>
              <a:t>ukončení</a:t>
            </a:r>
            <a:r>
              <a:rPr lang="en-US" i="1" dirty="0"/>
              <a:t>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 </a:t>
            </a:r>
            <a:r>
              <a:rPr lang="en-US" i="1" dirty="0" err="1"/>
              <a:t>ve</a:t>
            </a:r>
            <a:r>
              <a:rPr lang="en-US" i="1" dirty="0"/>
              <a:t> </a:t>
            </a:r>
            <a:r>
              <a:rPr lang="en-US" i="1" dirty="0" err="1"/>
              <a:t>lhůtě</a:t>
            </a:r>
            <a:r>
              <a:rPr lang="en-US" i="1" dirty="0"/>
              <a:t> pro </a:t>
            </a:r>
            <a:r>
              <a:rPr lang="en-US" i="1" dirty="0" err="1"/>
              <a:t>podání</a:t>
            </a:r>
            <a:r>
              <a:rPr lang="en-US" i="1" dirty="0"/>
              <a:t> </a:t>
            </a:r>
            <a:r>
              <a:rPr lang="en-US" i="1" dirty="0" err="1"/>
              <a:t>daňového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.</a:t>
            </a:r>
            <a:endParaRPr lang="en-US" dirty="0"/>
          </a:p>
          <a:p>
            <a:r>
              <a:rPr lang="en-US" i="1" dirty="0"/>
              <a:t>(6) V </a:t>
            </a:r>
            <a:r>
              <a:rPr lang="en-US" i="1" dirty="0" err="1"/>
              <a:t>oznámení</a:t>
            </a:r>
            <a:r>
              <a:rPr lang="en-US" i="1" dirty="0"/>
              <a:t> o </a:t>
            </a:r>
            <a:r>
              <a:rPr lang="en-US" i="1" dirty="0" err="1"/>
              <a:t>ukončení</a:t>
            </a:r>
            <a:r>
              <a:rPr lang="en-US" i="1" dirty="0"/>
              <a:t>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 </a:t>
            </a:r>
            <a:r>
              <a:rPr lang="en-US" i="1" dirty="0" err="1"/>
              <a:t>poplatník</a:t>
            </a:r>
            <a:r>
              <a:rPr lang="en-US" i="1" dirty="0"/>
              <a:t> </a:t>
            </a:r>
            <a:r>
              <a:rPr lang="en-US" i="1" dirty="0" err="1"/>
              <a:t>uvede</a:t>
            </a:r>
            <a:r>
              <a:rPr lang="en-US" i="1" dirty="0"/>
              <a:t> </a:t>
            </a:r>
            <a:r>
              <a:rPr lang="en-US" i="1" dirty="0" err="1"/>
              <a:t>zdaňovací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 </a:t>
            </a:r>
            <a:r>
              <a:rPr lang="en-US" i="1" dirty="0" err="1"/>
              <a:t>část</a:t>
            </a:r>
            <a:r>
              <a:rPr lang="en-US" i="1" dirty="0"/>
              <a:t> </a:t>
            </a:r>
            <a:r>
              <a:rPr lang="en-US" i="1" dirty="0" err="1"/>
              <a:t>zdaňovacího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 </a:t>
            </a:r>
            <a:r>
              <a:rPr lang="en-US" i="1" dirty="0" err="1"/>
              <a:t>nebo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, za </a:t>
            </a:r>
            <a:r>
              <a:rPr lang="en-US" i="1" dirty="0" err="1"/>
              <a:t>které</a:t>
            </a:r>
            <a:r>
              <a:rPr lang="en-US" i="1" dirty="0"/>
              <a:t> se </a:t>
            </a:r>
            <a:r>
              <a:rPr lang="en-US" i="1" dirty="0" err="1"/>
              <a:t>podává</a:t>
            </a:r>
            <a:r>
              <a:rPr lang="en-US" i="1" dirty="0"/>
              <a:t>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přiznání</a:t>
            </a:r>
            <a:r>
              <a:rPr lang="en-US" i="1" dirty="0"/>
              <a:t>, </a:t>
            </a:r>
            <a:r>
              <a:rPr lang="en-US" i="1" dirty="0" err="1"/>
              <a:t>jehož</a:t>
            </a:r>
            <a:r>
              <a:rPr lang="en-US" i="1" dirty="0"/>
              <a:t> </a:t>
            </a:r>
            <a:r>
              <a:rPr lang="en-US" i="1" dirty="0" err="1"/>
              <a:t>uplynutím</a:t>
            </a:r>
            <a:r>
              <a:rPr lang="en-US" i="1" dirty="0"/>
              <a:t> </a:t>
            </a:r>
            <a:r>
              <a:rPr lang="en-US" i="1" dirty="0" err="1"/>
              <a:t>přestává</a:t>
            </a:r>
            <a:r>
              <a:rPr lang="en-US" i="1" dirty="0"/>
              <a:t> </a:t>
            </a:r>
            <a:r>
              <a:rPr lang="en-US" i="1" dirty="0" err="1"/>
              <a:t>být</a:t>
            </a:r>
            <a:r>
              <a:rPr lang="en-US" i="1" dirty="0"/>
              <a:t> </a:t>
            </a:r>
            <a:r>
              <a:rPr lang="en-US" i="1" dirty="0" err="1"/>
              <a:t>poplatníkem</a:t>
            </a:r>
            <a:r>
              <a:rPr lang="en-US" i="1" dirty="0"/>
              <a:t> v </a:t>
            </a:r>
            <a:r>
              <a:rPr lang="en-US" i="1" dirty="0" err="1"/>
              <a:t>režimu</a:t>
            </a:r>
            <a:r>
              <a:rPr lang="en-US" i="1" dirty="0"/>
              <a:t> </a:t>
            </a:r>
            <a:r>
              <a:rPr lang="en-US" i="1" dirty="0" err="1"/>
              <a:t>vylučování</a:t>
            </a:r>
            <a:r>
              <a:rPr lang="en-US" i="1" dirty="0"/>
              <a:t> </a:t>
            </a:r>
            <a:r>
              <a:rPr lang="en-US" i="1" dirty="0" err="1"/>
              <a:t>kursových</a:t>
            </a:r>
            <a:r>
              <a:rPr lang="en-US" i="1" dirty="0"/>
              <a:t> </a:t>
            </a:r>
            <a:r>
              <a:rPr lang="en-US" i="1" dirty="0" err="1"/>
              <a:t>rozdílů</a:t>
            </a:r>
            <a:r>
              <a:rPr lang="en-US" i="1" dirty="0"/>
              <a:t>, a </a:t>
            </a:r>
            <a:r>
              <a:rPr lang="en-US" i="1" dirty="0" err="1"/>
              <a:t>důvod</a:t>
            </a:r>
            <a:r>
              <a:rPr lang="en-US" i="1" dirty="0"/>
              <a:t> </a:t>
            </a:r>
            <a:r>
              <a:rPr lang="en-US" i="1" dirty="0" err="1"/>
              <a:t>podle</a:t>
            </a:r>
            <a:r>
              <a:rPr lang="en-US" i="1" dirty="0"/>
              <a:t> 23i </a:t>
            </a:r>
            <a:r>
              <a:rPr lang="en-US" i="1" dirty="0" err="1"/>
              <a:t>odst</a:t>
            </a:r>
            <a:r>
              <a:rPr lang="en-US" i="1" dirty="0"/>
              <a:t>. 3 </a:t>
            </a:r>
            <a:r>
              <a:rPr lang="en-US" i="1" dirty="0" err="1"/>
              <a:t>písmen</a:t>
            </a:r>
            <a:r>
              <a:rPr lang="en-US" i="1" dirty="0"/>
              <a:t> b) </a:t>
            </a:r>
            <a:r>
              <a:rPr lang="en-US" i="1" dirty="0" err="1"/>
              <a:t>až</a:t>
            </a:r>
            <a:r>
              <a:rPr lang="en-US" i="1" dirty="0"/>
              <a:t> f), </a:t>
            </a:r>
            <a:r>
              <a:rPr lang="en-US" i="1" dirty="0" err="1"/>
              <a:t>který</a:t>
            </a:r>
            <a:r>
              <a:rPr lang="en-US" i="1" dirty="0"/>
              <a:t> </a:t>
            </a:r>
            <a:r>
              <a:rPr lang="en-US" i="1" dirty="0" err="1"/>
              <a:t>vedl</a:t>
            </a:r>
            <a:r>
              <a:rPr lang="en-US" i="1" dirty="0"/>
              <a:t> k </a:t>
            </a:r>
            <a:r>
              <a:rPr lang="en-US" i="1" dirty="0" err="1"/>
              <a:t>ukončení</a:t>
            </a:r>
            <a:r>
              <a:rPr lang="en-US" i="1" dirty="0"/>
              <a:t> </a:t>
            </a:r>
            <a:r>
              <a:rPr lang="en-US" i="1" dirty="0" err="1"/>
              <a:t>tohoto</a:t>
            </a:r>
            <a:r>
              <a:rPr lang="en-US" i="1" dirty="0"/>
              <a:t> </a:t>
            </a:r>
            <a:r>
              <a:rPr lang="en-US" i="1" dirty="0" err="1"/>
              <a:t>režimu</a:t>
            </a:r>
            <a:r>
              <a:rPr lang="en-US" i="1" dirty="0"/>
              <a:t>.“.</a:t>
            </a:r>
            <a:endParaRPr lang="en-US" dirty="0"/>
          </a:p>
          <a:p>
            <a:endParaRPr lang="en-US" dirty="0"/>
          </a:p>
          <a:p>
            <a:r>
              <a:rPr lang="en-US" i="1" dirty="0" err="1"/>
              <a:t>Čl</a:t>
            </a:r>
            <a:r>
              <a:rPr lang="en-US" i="1" dirty="0"/>
              <a:t>. XVI</a:t>
            </a:r>
            <a:endParaRPr lang="en-US" dirty="0"/>
          </a:p>
          <a:p>
            <a:r>
              <a:rPr lang="en-US" i="1" dirty="0" err="1"/>
              <a:t>Přechodná</a:t>
            </a:r>
            <a:r>
              <a:rPr lang="en-US" i="1" dirty="0"/>
              <a:t> </a:t>
            </a:r>
            <a:r>
              <a:rPr lang="en-US" i="1" dirty="0" err="1"/>
              <a:t>ustanovení</a:t>
            </a:r>
            <a:r>
              <a:rPr lang="en-US" i="1" dirty="0"/>
              <a:t>: 1. Pro </a:t>
            </a:r>
            <a:r>
              <a:rPr lang="en-US" i="1" dirty="0" err="1"/>
              <a:t>daňové</a:t>
            </a:r>
            <a:r>
              <a:rPr lang="en-US" i="1" dirty="0"/>
              <a:t> </a:t>
            </a:r>
            <a:r>
              <a:rPr lang="en-US" i="1" dirty="0" err="1"/>
              <a:t>povinnosti</a:t>
            </a:r>
            <a:r>
              <a:rPr lang="en-US" i="1" dirty="0"/>
              <a:t> u </a:t>
            </a:r>
            <a:r>
              <a:rPr lang="en-US" i="1" dirty="0" err="1"/>
              <a:t>daně</a:t>
            </a:r>
            <a:r>
              <a:rPr lang="en-US" i="1" dirty="0"/>
              <a:t> z </a:t>
            </a:r>
            <a:r>
              <a:rPr lang="en-US" i="1" dirty="0" err="1"/>
              <a:t>příjmů</a:t>
            </a:r>
            <a:r>
              <a:rPr lang="en-US" i="1" dirty="0"/>
              <a:t> za </a:t>
            </a:r>
            <a:r>
              <a:rPr lang="en-US" i="1" dirty="0" err="1"/>
              <a:t>zdaňovací</a:t>
            </a:r>
            <a:r>
              <a:rPr lang="en-US" i="1" dirty="0"/>
              <a:t> </a:t>
            </a:r>
            <a:r>
              <a:rPr lang="en-US" i="1" dirty="0" err="1"/>
              <a:t>období</a:t>
            </a:r>
            <a:r>
              <a:rPr lang="en-US" i="1" dirty="0"/>
              <a:t> </a:t>
            </a:r>
            <a:r>
              <a:rPr lang="en-US" i="1" dirty="0" err="1"/>
              <a:t>započaté</a:t>
            </a:r>
            <a:r>
              <a:rPr lang="en-US" i="1" dirty="0"/>
              <a:t> </a:t>
            </a:r>
            <a:r>
              <a:rPr lang="en-US" i="1" dirty="0" err="1"/>
              <a:t>přede</a:t>
            </a:r>
            <a:r>
              <a:rPr lang="en-US" i="1" dirty="0"/>
              <a:t> </a:t>
            </a:r>
            <a:r>
              <a:rPr lang="en-US" i="1" dirty="0" err="1"/>
              <a:t>dnem</a:t>
            </a:r>
            <a:r>
              <a:rPr lang="en-US" i="1" dirty="0"/>
              <a:t> </a:t>
            </a:r>
            <a:r>
              <a:rPr lang="en-US" i="1" dirty="0" err="1"/>
              <a:t>nabytí</a:t>
            </a:r>
            <a:r>
              <a:rPr lang="en-US" i="1" dirty="0"/>
              <a:t> </a:t>
            </a:r>
            <a:r>
              <a:rPr lang="en-US" i="1" dirty="0" err="1"/>
              <a:t>účinnosti</a:t>
            </a:r>
            <a:r>
              <a:rPr lang="en-US" i="1" dirty="0"/>
              <a:t> </a:t>
            </a:r>
            <a:r>
              <a:rPr lang="en-US" i="1" dirty="0" err="1"/>
              <a:t>tohoto</a:t>
            </a:r>
            <a:r>
              <a:rPr lang="en-US" i="1" dirty="0"/>
              <a:t> </a:t>
            </a:r>
            <a:r>
              <a:rPr lang="en-US" i="1" dirty="0" err="1"/>
              <a:t>zákona</a:t>
            </a:r>
            <a:r>
              <a:rPr lang="en-US" i="1" dirty="0"/>
              <a:t>, </a:t>
            </a:r>
            <a:r>
              <a:rPr lang="en-US" i="1" dirty="0" err="1"/>
              <a:t>jakož</a:t>
            </a:r>
            <a:r>
              <a:rPr lang="en-US" i="1" dirty="0"/>
              <a:t> </a:t>
            </a:r>
            <a:r>
              <a:rPr lang="en-US" i="1" dirty="0" err="1"/>
              <a:t>i</a:t>
            </a:r>
            <a:r>
              <a:rPr lang="en-US" i="1" dirty="0"/>
              <a:t> pro </a:t>
            </a:r>
            <a:r>
              <a:rPr lang="en-US" i="1" dirty="0" err="1"/>
              <a:t>práva</a:t>
            </a:r>
            <a:r>
              <a:rPr lang="en-US" i="1" dirty="0"/>
              <a:t> a </a:t>
            </a:r>
            <a:r>
              <a:rPr lang="en-US" i="1" dirty="0" err="1"/>
              <a:t>povinnosti</a:t>
            </a:r>
            <a:r>
              <a:rPr lang="en-US" i="1" dirty="0"/>
              <a:t> s </a:t>
            </a:r>
            <a:r>
              <a:rPr lang="en-US" i="1" dirty="0" err="1"/>
              <a:t>nimi</a:t>
            </a:r>
            <a:r>
              <a:rPr lang="en-US" i="1" dirty="0"/>
              <a:t> </a:t>
            </a:r>
            <a:r>
              <a:rPr lang="en-US" i="1" dirty="0" err="1"/>
              <a:t>související</a:t>
            </a:r>
            <a:r>
              <a:rPr lang="en-US" i="1" dirty="0"/>
              <a:t> se </a:t>
            </a:r>
            <a:r>
              <a:rPr lang="en-US" i="1" dirty="0" err="1"/>
              <a:t>použije</a:t>
            </a:r>
            <a:r>
              <a:rPr lang="en-US" i="1" dirty="0"/>
              <a:t> </a:t>
            </a:r>
            <a:r>
              <a:rPr lang="en-US" i="1" dirty="0" err="1"/>
              <a:t>zákon</a:t>
            </a:r>
            <a:r>
              <a:rPr lang="en-US" i="1" dirty="0"/>
              <a:t> č. 586/1992 Sb., </a:t>
            </a:r>
            <a:r>
              <a:rPr lang="en-US" i="1" dirty="0" err="1"/>
              <a:t>ve</a:t>
            </a:r>
            <a:r>
              <a:rPr lang="en-US" i="1" dirty="0"/>
              <a:t> </a:t>
            </a:r>
            <a:r>
              <a:rPr lang="en-US" i="1" dirty="0" err="1"/>
              <a:t>znění</a:t>
            </a:r>
            <a:r>
              <a:rPr lang="en-US" i="1" dirty="0"/>
              <a:t> </a:t>
            </a:r>
            <a:r>
              <a:rPr lang="en-US" i="1" dirty="0" err="1"/>
              <a:t>účinném</a:t>
            </a:r>
            <a:r>
              <a:rPr lang="en-US" i="1" dirty="0"/>
              <a:t> </a:t>
            </a:r>
            <a:r>
              <a:rPr lang="en-US" i="1" dirty="0" err="1"/>
              <a:t>přede</a:t>
            </a:r>
            <a:r>
              <a:rPr lang="en-US" i="1" dirty="0"/>
              <a:t> </a:t>
            </a:r>
            <a:r>
              <a:rPr lang="en-US" i="1" dirty="0" err="1"/>
              <a:t>dnem</a:t>
            </a:r>
            <a:r>
              <a:rPr lang="en-US" i="1" dirty="0"/>
              <a:t> </a:t>
            </a:r>
            <a:r>
              <a:rPr lang="en-US" i="1" dirty="0" err="1"/>
              <a:t>nabytí</a:t>
            </a:r>
            <a:r>
              <a:rPr lang="en-US" i="1" dirty="0"/>
              <a:t> </a:t>
            </a:r>
            <a:r>
              <a:rPr lang="en-US" i="1" dirty="0" err="1"/>
              <a:t>účinnosti</a:t>
            </a:r>
            <a:r>
              <a:rPr lang="en-US" i="1" dirty="0"/>
              <a:t> </a:t>
            </a:r>
            <a:r>
              <a:rPr lang="en-US" i="1" dirty="0" err="1"/>
              <a:t>tohoto</a:t>
            </a:r>
            <a:r>
              <a:rPr lang="en-US" i="1" dirty="0"/>
              <a:t> </a:t>
            </a:r>
            <a:r>
              <a:rPr lang="en-US" i="1" dirty="0" err="1"/>
              <a:t>zákona</a:t>
            </a:r>
            <a:r>
              <a:rPr lang="en-US" i="1" dirty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Pozn</a:t>
            </a:r>
            <a:r>
              <a:rPr lang="en-US" dirty="0"/>
              <a:t>. LVI: </a:t>
            </a:r>
            <a:r>
              <a:rPr lang="en-US" dirty="0" err="1"/>
              <a:t>žádné</a:t>
            </a:r>
            <a:r>
              <a:rPr lang="en-US" dirty="0"/>
              <a:t> </a:t>
            </a:r>
            <a:r>
              <a:rPr lang="en-US" dirty="0" err="1"/>
              <a:t>další</a:t>
            </a:r>
            <a:r>
              <a:rPr lang="en-US" dirty="0"/>
              <a:t> </a:t>
            </a:r>
            <a:r>
              <a:rPr lang="en-US" dirty="0" err="1"/>
              <a:t>speciální</a:t>
            </a:r>
            <a:r>
              <a:rPr lang="en-US" dirty="0"/>
              <a:t> </a:t>
            </a:r>
            <a:r>
              <a:rPr lang="en-US" dirty="0" err="1"/>
              <a:t>přechodné</a:t>
            </a:r>
            <a:r>
              <a:rPr lang="en-US" dirty="0"/>
              <a:t> </a:t>
            </a:r>
            <a:r>
              <a:rPr lang="en-US" dirty="0" err="1"/>
              <a:t>ustanovení</a:t>
            </a:r>
            <a:r>
              <a:rPr lang="en-US" dirty="0"/>
              <a:t> pro § 23i </a:t>
            </a:r>
            <a:r>
              <a:rPr lang="en-US" dirty="0" err="1"/>
              <a:t>není</a:t>
            </a:r>
            <a:r>
              <a:rPr lang="en-US" dirty="0"/>
              <a:t>.</a:t>
            </a:r>
            <a:endParaRPr lang="cs-CZ" dirty="0"/>
          </a:p>
          <a:p>
            <a:endParaRPr lang="cs-CZ" dirty="0"/>
          </a:p>
          <a:p>
            <a:pPr marL="0" lvl="0" indent="0" algn="just">
              <a:spcBef>
                <a:spcPts val="2400"/>
              </a:spcBef>
              <a:spcAft>
                <a:spcPts val="600"/>
              </a:spcAft>
              <a:buFont typeface="+mj-lt"/>
              <a:buNone/>
              <a:tabLst>
                <a:tab pos="540385" algn="l"/>
                <a:tab pos="540385" algn="l"/>
              </a:tabLst>
            </a:pPr>
            <a:r>
              <a:rPr lang="cs-CZ" sz="1800" b="1" i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44. V § 23e se za odstavec 4 vkládá nový odstavec 5, který zní:</a:t>
            </a:r>
            <a:endParaRPr lang="cs-CZ" sz="1800" i="1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69875" algn="just">
              <a:spcBef>
                <a:spcPts val="600"/>
              </a:spcBef>
              <a:spcAft>
                <a:spcPts val="600"/>
              </a:spcAft>
              <a:tabLst>
                <a:tab pos="496570" algn="l"/>
                <a:tab pos="540385" algn="l"/>
                <a:tab pos="540385" algn="l"/>
              </a:tabLst>
            </a:pPr>
            <a:r>
              <a:rPr lang="cs-CZ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„(5)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cs-CZ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zdaňovacím</a:t>
            </a:r>
            <a:r>
              <a:rPr lang="cs-CZ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období nebo období, za které se podává daňové přiznání, ve kterých se upraví výsledek hospodaření o kursové rozdíly podle § 23i odst. 4 nebo 5, se nadměrné výpůjční výdaje upraví o tyto kursové rozdíly související se závazkem podle odstavce 3 písm. a) až d).“.</a:t>
            </a:r>
            <a:endParaRPr lang="cs-CZ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cs-CZ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Dosavadní odstavce 5 až 8 se označují jako odstavce 6 až 9.</a:t>
            </a:r>
            <a:endParaRPr lang="cs-CZ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B63B7-61B4-4839-9531-878321E0A463}" type="slidenum">
              <a:rPr lang="en-GB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225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Vybrané účetní jednotky: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PT Serif" panose="020F0502020204030204" pitchFamily="18" charset="-18"/>
              </a:rPr>
              <a:t>organizační složky státu,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PT Serif" panose="020F0502020204030204" pitchFamily="18" charset="-18"/>
              </a:rPr>
              <a:t>státní fondy podle rozpočtových pravidel,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PT Serif" panose="020F0502020204030204" pitchFamily="18" charset="-18"/>
              </a:rPr>
              <a:t>Pozemkový fond České republiky,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PT Serif" panose="020F0502020204030204" pitchFamily="18" charset="-18"/>
              </a:rPr>
              <a:t>územní samosprávné celky,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PT Serif" panose="020F0502020204030204" pitchFamily="18" charset="-18"/>
              </a:rPr>
              <a:t>dobrovolné svazky obcí,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PT Serif" panose="020F0502020204030204" pitchFamily="18" charset="-18"/>
              </a:rPr>
              <a:t>Regionální rady regionů soudržnosti,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PT Serif" panose="020F0502020204030204" pitchFamily="18" charset="-18"/>
              </a:rPr>
              <a:t>příspěvkové organizace 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PT Serif" panose="020F0502020204030204" pitchFamily="18" charset="-18"/>
              </a:rPr>
              <a:t>zdravotní pojišťovny.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B63B7-61B4-4839-9531-878321E0A46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753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Indikátory pro volbu vhodné funkční měny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B63B7-61B4-4839-9531-878321E0A46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12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pa-group.com/" TargetMode="External"/><Relationship Id="rId5" Type="http://schemas.openxmlformats.org/officeDocument/2006/relationships/hyperlink" Target="https://www.tpa-group.at/" TargetMode="Externa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pa-group.com/" TargetMode="External"/><Relationship Id="rId5" Type="http://schemas.openxmlformats.org/officeDocument/2006/relationships/hyperlink" Target="https://www.tpa-group.at/" TargetMode="Externa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pa-group.com/" TargetMode="External"/><Relationship Id="rId5" Type="http://schemas.openxmlformats.org/officeDocument/2006/relationships/hyperlink" Target="https://www.tpa-group.at/" TargetMode="Externa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pa-group.com/" TargetMode="External"/><Relationship Id="rId5" Type="http://schemas.openxmlformats.org/officeDocument/2006/relationships/hyperlink" Target="https://www.tpa-group.at/" TargetMode="Externa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a-group.at/" TargetMode="Externa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pa-group.com/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a-group.at/" TargetMode="Externa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pa-group.com/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a-group.at/" TargetMode="Externa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pa-group.com/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pa-group.com/" TargetMode="External"/><Relationship Id="rId5" Type="http://schemas.openxmlformats.org/officeDocument/2006/relationships/hyperlink" Target="https://www.tpa-group.at/" TargetMode="External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pa-group.com/" TargetMode="External"/><Relationship Id="rId5" Type="http://schemas.openxmlformats.org/officeDocument/2006/relationships/hyperlink" Target="https://www.tpa-group.at/" TargetMode="Externa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a-group.at/" TargetMode="Externa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pa-group.com/" TargetMode="Externa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pa-group.com/" TargetMode="External"/><Relationship Id="rId5" Type="http://schemas.openxmlformats.org/officeDocument/2006/relationships/hyperlink" Target="https://www.tpa-group.at/" TargetMode="External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pa-group.com/" TargetMode="External"/><Relationship Id="rId5" Type="http://schemas.openxmlformats.org/officeDocument/2006/relationships/hyperlink" Target="https://www.tpa-group.at/" TargetMode="External"/><Relationship Id="rId4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a-group.at/" TargetMode="Externa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pa-group.com/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a-group.at/" TargetMode="Externa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pa-group.com/" TargetMode="Externa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pa-group.com/" TargetMode="External"/><Relationship Id="rId5" Type="http://schemas.openxmlformats.org/officeDocument/2006/relationships/hyperlink" Target="https://www.tpa-group.at/" TargetMode="External"/><Relationship Id="rId4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10" Type="http://schemas.openxmlformats.org/officeDocument/2006/relationships/hyperlink" Target="https://www.tpa-group.com/" TargetMode="External"/><Relationship Id="rId4" Type="http://schemas.microsoft.com/office/2007/relationships/hdphoto" Target="../media/hdphoto6.wdp"/><Relationship Id="rId9" Type="http://schemas.openxmlformats.org/officeDocument/2006/relationships/hyperlink" Target="https://www.tpa-group.at/" TargetMode="Externa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hyperlink" Target="https://www.tpa-group.com/" TargetMode="External"/><Relationship Id="rId4" Type="http://schemas.openxmlformats.org/officeDocument/2006/relationships/hyperlink" Target="https://www.tpa-group.at/" TargetMode="Externa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a-group.at/" TargetMode="Externa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pa-group.com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a-group.com/" TargetMode="External"/><Relationship Id="rId2" Type="http://schemas.openxmlformats.org/officeDocument/2006/relationships/hyperlink" Target="https://www.tpa-group.cz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a-group.com/" TargetMode="External"/><Relationship Id="rId2" Type="http://schemas.openxmlformats.org/officeDocument/2006/relationships/hyperlink" Target="https://www.tpa-group.cz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a-group.com/" TargetMode="External"/><Relationship Id="rId2" Type="http://schemas.openxmlformats.org/officeDocument/2006/relationships/hyperlink" Target="https://www.tpa-group.cz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a-group.com/" TargetMode="External"/><Relationship Id="rId2" Type="http://schemas.openxmlformats.org/officeDocument/2006/relationships/hyperlink" Target="https://www.tpa-group.cz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www.tpa-group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pa-group.a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pa-group.com/" TargetMode="External"/><Relationship Id="rId5" Type="http://schemas.openxmlformats.org/officeDocument/2006/relationships/hyperlink" Target="https://www.tpa-group.at/" TargetMode="Externa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5" name="Objek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itel 2"/>
          <p:cNvSpPr>
            <a:spLocks noGrp="1"/>
          </p:cNvSpPr>
          <p:nvPr>
            <p:ph type="title"/>
          </p:nvPr>
        </p:nvSpPr>
        <p:spPr>
          <a:xfrm>
            <a:off x="896905" y="980761"/>
            <a:ext cx="7673603" cy="647286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de-DE" noProof="0"/>
              <a:t>Mastertitelformat bearbeiten</a:t>
            </a:r>
          </a:p>
        </p:txBody>
      </p:sp>
      <p:pic>
        <p:nvPicPr>
          <p:cNvPr id="33" name="Grafik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2" name="Bildplatzhalter 3">
            <a:extLst>
              <a:ext uri="{FF2B5EF4-FFF2-40B4-BE49-F238E27FC236}">
                <a16:creationId xmlns:a16="http://schemas.microsoft.com/office/drawing/2014/main" id="{4DBF16C7-AB39-405C-5B53-080AF647FFC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6350" y="2271806"/>
            <a:ext cx="9917715" cy="4597657"/>
          </a:xfrm>
          <a:custGeom>
            <a:avLst/>
            <a:gdLst>
              <a:gd name="connsiteX0" fmla="*/ 0 w 9902825"/>
              <a:gd name="connsiteY0" fmla="*/ 2203764 h 4407527"/>
              <a:gd name="connsiteX1" fmla="*/ 4951413 w 9902825"/>
              <a:gd name="connsiteY1" fmla="*/ 0 h 4407527"/>
              <a:gd name="connsiteX2" fmla="*/ 9902826 w 9902825"/>
              <a:gd name="connsiteY2" fmla="*/ 2203764 h 4407527"/>
              <a:gd name="connsiteX3" fmla="*/ 4951413 w 9902825"/>
              <a:gd name="connsiteY3" fmla="*/ 4407528 h 4407527"/>
              <a:gd name="connsiteX4" fmla="*/ 0 w 9902825"/>
              <a:gd name="connsiteY4" fmla="*/ 2203764 h 4407527"/>
              <a:gd name="connsiteX0" fmla="*/ 99 w 9902925"/>
              <a:gd name="connsiteY0" fmla="*/ 2203764 h 4407528"/>
              <a:gd name="connsiteX1" fmla="*/ 4951512 w 9902925"/>
              <a:gd name="connsiteY1" fmla="*/ 0 h 4407528"/>
              <a:gd name="connsiteX2" fmla="*/ 9902925 w 9902925"/>
              <a:gd name="connsiteY2" fmla="*/ 2203764 h 4407528"/>
              <a:gd name="connsiteX3" fmla="*/ 4951512 w 9902925"/>
              <a:gd name="connsiteY3" fmla="*/ 4407528 h 4407528"/>
              <a:gd name="connsiteX4" fmla="*/ 99 w 9902925"/>
              <a:gd name="connsiteY4" fmla="*/ 2203764 h 4407528"/>
              <a:gd name="connsiteX0" fmla="*/ 163309 w 10066135"/>
              <a:gd name="connsiteY0" fmla="*/ 2203764 h 4502362"/>
              <a:gd name="connsiteX1" fmla="*/ 5114722 w 10066135"/>
              <a:gd name="connsiteY1" fmla="*/ 0 h 4502362"/>
              <a:gd name="connsiteX2" fmla="*/ 10066135 w 10066135"/>
              <a:gd name="connsiteY2" fmla="*/ 2203764 h 4502362"/>
              <a:gd name="connsiteX3" fmla="*/ 5114722 w 10066135"/>
              <a:gd name="connsiteY3" fmla="*/ 4407528 h 4502362"/>
              <a:gd name="connsiteX4" fmla="*/ 1550784 w 10066135"/>
              <a:gd name="connsiteY4" fmla="*/ 3912226 h 4502362"/>
              <a:gd name="connsiteX5" fmla="*/ 163309 w 10066135"/>
              <a:gd name="connsiteY5" fmla="*/ 2203764 h 4502362"/>
              <a:gd name="connsiteX0" fmla="*/ 163309 w 10066135"/>
              <a:gd name="connsiteY0" fmla="*/ 2203764 h 4502362"/>
              <a:gd name="connsiteX1" fmla="*/ 5114722 w 10066135"/>
              <a:gd name="connsiteY1" fmla="*/ 0 h 4502362"/>
              <a:gd name="connsiteX2" fmla="*/ 10066135 w 10066135"/>
              <a:gd name="connsiteY2" fmla="*/ 2203764 h 4502362"/>
              <a:gd name="connsiteX3" fmla="*/ 5114722 w 10066135"/>
              <a:gd name="connsiteY3" fmla="*/ 4407528 h 4502362"/>
              <a:gd name="connsiteX4" fmla="*/ 1550784 w 10066135"/>
              <a:gd name="connsiteY4" fmla="*/ 3912226 h 4502362"/>
              <a:gd name="connsiteX5" fmla="*/ 163309 w 10066135"/>
              <a:gd name="connsiteY5" fmla="*/ 2203764 h 4502362"/>
              <a:gd name="connsiteX0" fmla="*/ 604762 w 10507588"/>
              <a:gd name="connsiteY0" fmla="*/ 2203764 h 4677678"/>
              <a:gd name="connsiteX1" fmla="*/ 5556175 w 10507588"/>
              <a:gd name="connsiteY1" fmla="*/ 0 h 4677678"/>
              <a:gd name="connsiteX2" fmla="*/ 10507588 w 10507588"/>
              <a:gd name="connsiteY2" fmla="*/ 2203764 h 4677678"/>
              <a:gd name="connsiteX3" fmla="*/ 5556175 w 10507588"/>
              <a:gd name="connsiteY3" fmla="*/ 4407528 h 4677678"/>
              <a:gd name="connsiteX4" fmla="*/ 630162 w 10507588"/>
              <a:gd name="connsiteY4" fmla="*/ 4398001 h 4677678"/>
              <a:gd name="connsiteX5" fmla="*/ 604762 w 10507588"/>
              <a:gd name="connsiteY5" fmla="*/ 2203764 h 4677678"/>
              <a:gd name="connsiteX0" fmla="*/ 359734 w 10262560"/>
              <a:gd name="connsiteY0" fmla="*/ 2203764 h 4677678"/>
              <a:gd name="connsiteX1" fmla="*/ 5311147 w 10262560"/>
              <a:gd name="connsiteY1" fmla="*/ 0 h 4677678"/>
              <a:gd name="connsiteX2" fmla="*/ 10262560 w 10262560"/>
              <a:gd name="connsiteY2" fmla="*/ 2203764 h 4677678"/>
              <a:gd name="connsiteX3" fmla="*/ 5311147 w 10262560"/>
              <a:gd name="connsiteY3" fmla="*/ 4407528 h 4677678"/>
              <a:gd name="connsiteX4" fmla="*/ 385134 w 10262560"/>
              <a:gd name="connsiteY4" fmla="*/ 4398001 h 4677678"/>
              <a:gd name="connsiteX5" fmla="*/ 359734 w 10262560"/>
              <a:gd name="connsiteY5" fmla="*/ 2203764 h 4677678"/>
              <a:gd name="connsiteX0" fmla="*/ 359734 w 10262560"/>
              <a:gd name="connsiteY0" fmla="*/ 2203764 h 4582052"/>
              <a:gd name="connsiteX1" fmla="*/ 5311147 w 10262560"/>
              <a:gd name="connsiteY1" fmla="*/ 0 h 4582052"/>
              <a:gd name="connsiteX2" fmla="*/ 10262560 w 10262560"/>
              <a:gd name="connsiteY2" fmla="*/ 2203764 h 4582052"/>
              <a:gd name="connsiteX3" fmla="*/ 5311147 w 10262560"/>
              <a:gd name="connsiteY3" fmla="*/ 4407528 h 4582052"/>
              <a:gd name="connsiteX4" fmla="*/ 385134 w 10262560"/>
              <a:gd name="connsiteY4" fmla="*/ 4398001 h 4582052"/>
              <a:gd name="connsiteX5" fmla="*/ 359734 w 10262560"/>
              <a:gd name="connsiteY5" fmla="*/ 2203764 h 4582052"/>
              <a:gd name="connsiteX0" fmla="*/ 122805 w 10025631"/>
              <a:gd name="connsiteY0" fmla="*/ 2203764 h 4582052"/>
              <a:gd name="connsiteX1" fmla="*/ 5074218 w 10025631"/>
              <a:gd name="connsiteY1" fmla="*/ 0 h 4582052"/>
              <a:gd name="connsiteX2" fmla="*/ 10025631 w 10025631"/>
              <a:gd name="connsiteY2" fmla="*/ 2203764 h 4582052"/>
              <a:gd name="connsiteX3" fmla="*/ 5074218 w 10025631"/>
              <a:gd name="connsiteY3" fmla="*/ 4407528 h 4582052"/>
              <a:gd name="connsiteX4" fmla="*/ 148205 w 10025631"/>
              <a:gd name="connsiteY4" fmla="*/ 4398001 h 4582052"/>
              <a:gd name="connsiteX5" fmla="*/ 122805 w 10025631"/>
              <a:gd name="connsiteY5" fmla="*/ 2203764 h 4582052"/>
              <a:gd name="connsiteX0" fmla="*/ 173545 w 10076371"/>
              <a:gd name="connsiteY0" fmla="*/ 2203764 h 4582052"/>
              <a:gd name="connsiteX1" fmla="*/ 5124958 w 10076371"/>
              <a:gd name="connsiteY1" fmla="*/ 0 h 4582052"/>
              <a:gd name="connsiteX2" fmla="*/ 10076371 w 10076371"/>
              <a:gd name="connsiteY2" fmla="*/ 2203764 h 4582052"/>
              <a:gd name="connsiteX3" fmla="*/ 5124958 w 10076371"/>
              <a:gd name="connsiteY3" fmla="*/ 4407528 h 4582052"/>
              <a:gd name="connsiteX4" fmla="*/ 198945 w 10076371"/>
              <a:gd name="connsiteY4" fmla="*/ 4398001 h 4582052"/>
              <a:gd name="connsiteX5" fmla="*/ 173545 w 10076371"/>
              <a:gd name="connsiteY5" fmla="*/ 2203764 h 4582052"/>
              <a:gd name="connsiteX0" fmla="*/ 20 w 9902846"/>
              <a:gd name="connsiteY0" fmla="*/ 2203764 h 4582052"/>
              <a:gd name="connsiteX1" fmla="*/ 4951433 w 9902846"/>
              <a:gd name="connsiteY1" fmla="*/ 0 h 4582052"/>
              <a:gd name="connsiteX2" fmla="*/ 9902846 w 9902846"/>
              <a:gd name="connsiteY2" fmla="*/ 2203764 h 4582052"/>
              <a:gd name="connsiteX3" fmla="*/ 4951433 w 9902846"/>
              <a:gd name="connsiteY3" fmla="*/ 4407528 h 4582052"/>
              <a:gd name="connsiteX4" fmla="*/ 25420 w 9902846"/>
              <a:gd name="connsiteY4" fmla="*/ 4398001 h 4582052"/>
              <a:gd name="connsiteX5" fmla="*/ 20 w 9902846"/>
              <a:gd name="connsiteY5" fmla="*/ 2203764 h 4582052"/>
              <a:gd name="connsiteX0" fmla="*/ 359733 w 10262559"/>
              <a:gd name="connsiteY0" fmla="*/ 2203764 h 4568781"/>
              <a:gd name="connsiteX1" fmla="*/ 5311146 w 10262559"/>
              <a:gd name="connsiteY1" fmla="*/ 0 h 4568781"/>
              <a:gd name="connsiteX2" fmla="*/ 10262559 w 10262559"/>
              <a:gd name="connsiteY2" fmla="*/ 2203764 h 4568781"/>
              <a:gd name="connsiteX3" fmla="*/ 5311146 w 10262559"/>
              <a:gd name="connsiteY3" fmla="*/ 4407528 h 4568781"/>
              <a:gd name="connsiteX4" fmla="*/ 385133 w 10262559"/>
              <a:gd name="connsiteY4" fmla="*/ 4359901 h 4568781"/>
              <a:gd name="connsiteX5" fmla="*/ 359733 w 10262559"/>
              <a:gd name="connsiteY5" fmla="*/ 2203764 h 4568781"/>
              <a:gd name="connsiteX0" fmla="*/ 359733 w 10262559"/>
              <a:gd name="connsiteY0" fmla="*/ 2203764 h 4578620"/>
              <a:gd name="connsiteX1" fmla="*/ 5311146 w 10262559"/>
              <a:gd name="connsiteY1" fmla="*/ 0 h 4578620"/>
              <a:gd name="connsiteX2" fmla="*/ 10262559 w 10262559"/>
              <a:gd name="connsiteY2" fmla="*/ 2203764 h 4578620"/>
              <a:gd name="connsiteX3" fmla="*/ 5311146 w 10262559"/>
              <a:gd name="connsiteY3" fmla="*/ 4407528 h 4578620"/>
              <a:gd name="connsiteX4" fmla="*/ 385133 w 10262559"/>
              <a:gd name="connsiteY4" fmla="*/ 4388476 h 4578620"/>
              <a:gd name="connsiteX5" fmla="*/ 359733 w 10262559"/>
              <a:gd name="connsiteY5" fmla="*/ 2203764 h 4578620"/>
              <a:gd name="connsiteX0" fmla="*/ 99 w 9902925"/>
              <a:gd name="connsiteY0" fmla="*/ 2203764 h 4578620"/>
              <a:gd name="connsiteX1" fmla="*/ 4951512 w 9902925"/>
              <a:gd name="connsiteY1" fmla="*/ 0 h 4578620"/>
              <a:gd name="connsiteX2" fmla="*/ 9902925 w 9902925"/>
              <a:gd name="connsiteY2" fmla="*/ 2203764 h 4578620"/>
              <a:gd name="connsiteX3" fmla="*/ 4951512 w 9902925"/>
              <a:gd name="connsiteY3" fmla="*/ 4407528 h 4578620"/>
              <a:gd name="connsiteX4" fmla="*/ 25499 w 9902925"/>
              <a:gd name="connsiteY4" fmla="*/ 4388476 h 4578620"/>
              <a:gd name="connsiteX5" fmla="*/ 99 w 9902925"/>
              <a:gd name="connsiteY5" fmla="*/ 2203764 h 4578620"/>
              <a:gd name="connsiteX0" fmla="*/ 99 w 9902925"/>
              <a:gd name="connsiteY0" fmla="*/ 2203764 h 4407737"/>
              <a:gd name="connsiteX1" fmla="*/ 4951512 w 9902925"/>
              <a:gd name="connsiteY1" fmla="*/ 0 h 4407737"/>
              <a:gd name="connsiteX2" fmla="*/ 9902925 w 9902925"/>
              <a:gd name="connsiteY2" fmla="*/ 2203764 h 4407737"/>
              <a:gd name="connsiteX3" fmla="*/ 4951512 w 9902925"/>
              <a:gd name="connsiteY3" fmla="*/ 4407528 h 4407737"/>
              <a:gd name="connsiteX4" fmla="*/ 25499 w 9902925"/>
              <a:gd name="connsiteY4" fmla="*/ 4388476 h 4407737"/>
              <a:gd name="connsiteX5" fmla="*/ 99 w 9902925"/>
              <a:gd name="connsiteY5" fmla="*/ 2203764 h 4407737"/>
              <a:gd name="connsiteX0" fmla="*/ 99 w 9902948"/>
              <a:gd name="connsiteY0" fmla="*/ 2203764 h 4421648"/>
              <a:gd name="connsiteX1" fmla="*/ 4951512 w 9902948"/>
              <a:gd name="connsiteY1" fmla="*/ 0 h 4421648"/>
              <a:gd name="connsiteX2" fmla="*/ 9902925 w 9902948"/>
              <a:gd name="connsiteY2" fmla="*/ 2203764 h 4421648"/>
              <a:gd name="connsiteX3" fmla="*/ 4951512 w 9902948"/>
              <a:gd name="connsiteY3" fmla="*/ 4407528 h 4421648"/>
              <a:gd name="connsiteX4" fmla="*/ 25499 w 9902948"/>
              <a:gd name="connsiteY4" fmla="*/ 4388476 h 4421648"/>
              <a:gd name="connsiteX5" fmla="*/ 99 w 9902948"/>
              <a:gd name="connsiteY5" fmla="*/ 2203764 h 4421648"/>
              <a:gd name="connsiteX0" fmla="*/ 366007 w 10268853"/>
              <a:gd name="connsiteY0" fmla="*/ 2203764 h 4568320"/>
              <a:gd name="connsiteX1" fmla="*/ 5317420 w 10268853"/>
              <a:gd name="connsiteY1" fmla="*/ 0 h 4568320"/>
              <a:gd name="connsiteX2" fmla="*/ 10268833 w 10268853"/>
              <a:gd name="connsiteY2" fmla="*/ 2203764 h 4568320"/>
              <a:gd name="connsiteX3" fmla="*/ 5317420 w 10268853"/>
              <a:gd name="connsiteY3" fmla="*/ 4407528 h 4568320"/>
              <a:gd name="connsiteX4" fmla="*/ 372357 w 10268853"/>
              <a:gd name="connsiteY4" fmla="*/ 4398001 h 4568320"/>
              <a:gd name="connsiteX5" fmla="*/ 366007 w 10268853"/>
              <a:gd name="connsiteY5" fmla="*/ 2203764 h 4568320"/>
              <a:gd name="connsiteX0" fmla="*/ 368488 w 10261809"/>
              <a:gd name="connsiteY0" fmla="*/ 1041458 h 4615689"/>
              <a:gd name="connsiteX1" fmla="*/ 5310376 w 10261809"/>
              <a:gd name="connsiteY1" fmla="*/ 47369 h 4615689"/>
              <a:gd name="connsiteX2" fmla="*/ 10261789 w 10261809"/>
              <a:gd name="connsiteY2" fmla="*/ 2251133 h 4615689"/>
              <a:gd name="connsiteX3" fmla="*/ 5310376 w 10261809"/>
              <a:gd name="connsiteY3" fmla="*/ 4454897 h 4615689"/>
              <a:gd name="connsiteX4" fmla="*/ 365313 w 10261809"/>
              <a:gd name="connsiteY4" fmla="*/ 4445370 h 4615689"/>
              <a:gd name="connsiteX5" fmla="*/ 368488 w 10261809"/>
              <a:gd name="connsiteY5" fmla="*/ 1041458 h 4615689"/>
              <a:gd name="connsiteX0" fmla="*/ 4213 w 9897534"/>
              <a:gd name="connsiteY0" fmla="*/ 1067501 h 4641732"/>
              <a:gd name="connsiteX1" fmla="*/ 4946101 w 9897534"/>
              <a:gd name="connsiteY1" fmla="*/ 73412 h 4641732"/>
              <a:gd name="connsiteX2" fmla="*/ 9897514 w 9897534"/>
              <a:gd name="connsiteY2" fmla="*/ 2277176 h 4641732"/>
              <a:gd name="connsiteX3" fmla="*/ 4946101 w 9897534"/>
              <a:gd name="connsiteY3" fmla="*/ 4480940 h 4641732"/>
              <a:gd name="connsiteX4" fmla="*/ 1038 w 9897534"/>
              <a:gd name="connsiteY4" fmla="*/ 4471413 h 4641732"/>
              <a:gd name="connsiteX5" fmla="*/ 4213 w 9897534"/>
              <a:gd name="connsiteY5" fmla="*/ 1067501 h 4641732"/>
              <a:gd name="connsiteX0" fmla="*/ 4756 w 9898077"/>
              <a:gd name="connsiteY0" fmla="*/ 1067501 h 4641732"/>
              <a:gd name="connsiteX1" fmla="*/ 4946644 w 9898077"/>
              <a:gd name="connsiteY1" fmla="*/ 73412 h 4641732"/>
              <a:gd name="connsiteX2" fmla="*/ 9898057 w 9898077"/>
              <a:gd name="connsiteY2" fmla="*/ 2277176 h 4641732"/>
              <a:gd name="connsiteX3" fmla="*/ 4946644 w 9898077"/>
              <a:gd name="connsiteY3" fmla="*/ 4480940 h 4641732"/>
              <a:gd name="connsiteX4" fmla="*/ 1581 w 9898077"/>
              <a:gd name="connsiteY4" fmla="*/ 4471413 h 4641732"/>
              <a:gd name="connsiteX5" fmla="*/ 4756 w 9898077"/>
              <a:gd name="connsiteY5" fmla="*/ 1067501 h 4641732"/>
              <a:gd name="connsiteX0" fmla="*/ 4756 w 9898077"/>
              <a:gd name="connsiteY0" fmla="*/ 1067501 h 4506360"/>
              <a:gd name="connsiteX1" fmla="*/ 4946644 w 9898077"/>
              <a:gd name="connsiteY1" fmla="*/ 73412 h 4506360"/>
              <a:gd name="connsiteX2" fmla="*/ 9898057 w 9898077"/>
              <a:gd name="connsiteY2" fmla="*/ 2277176 h 4506360"/>
              <a:gd name="connsiteX3" fmla="*/ 4946644 w 9898077"/>
              <a:gd name="connsiteY3" fmla="*/ 4480940 h 4506360"/>
              <a:gd name="connsiteX4" fmla="*/ 1581 w 9898077"/>
              <a:gd name="connsiteY4" fmla="*/ 4471413 h 4506360"/>
              <a:gd name="connsiteX5" fmla="*/ 4756 w 9898077"/>
              <a:gd name="connsiteY5" fmla="*/ 1067501 h 4506360"/>
              <a:gd name="connsiteX0" fmla="*/ 4756 w 9899236"/>
              <a:gd name="connsiteY0" fmla="*/ 1067501 h 4494474"/>
              <a:gd name="connsiteX1" fmla="*/ 4946644 w 9899236"/>
              <a:gd name="connsiteY1" fmla="*/ 73412 h 4494474"/>
              <a:gd name="connsiteX2" fmla="*/ 9898057 w 9899236"/>
              <a:gd name="connsiteY2" fmla="*/ 2277176 h 4494474"/>
              <a:gd name="connsiteX3" fmla="*/ 4946644 w 9899236"/>
              <a:gd name="connsiteY3" fmla="*/ 4480940 h 4494474"/>
              <a:gd name="connsiteX4" fmla="*/ 1581 w 9899236"/>
              <a:gd name="connsiteY4" fmla="*/ 4471413 h 4494474"/>
              <a:gd name="connsiteX5" fmla="*/ 4756 w 9899236"/>
              <a:gd name="connsiteY5" fmla="*/ 1067501 h 4494474"/>
              <a:gd name="connsiteX0" fmla="*/ 4756 w 9899236"/>
              <a:gd name="connsiteY0" fmla="*/ 1067501 h 4819989"/>
              <a:gd name="connsiteX1" fmla="*/ 4946644 w 9899236"/>
              <a:gd name="connsiteY1" fmla="*/ 73412 h 4819989"/>
              <a:gd name="connsiteX2" fmla="*/ 9898057 w 9899236"/>
              <a:gd name="connsiteY2" fmla="*/ 2277176 h 4819989"/>
              <a:gd name="connsiteX3" fmla="*/ 4946644 w 9899236"/>
              <a:gd name="connsiteY3" fmla="*/ 4480940 h 4819989"/>
              <a:gd name="connsiteX4" fmla="*/ 1581 w 9899236"/>
              <a:gd name="connsiteY4" fmla="*/ 4471413 h 4819989"/>
              <a:gd name="connsiteX5" fmla="*/ 4756 w 9899236"/>
              <a:gd name="connsiteY5" fmla="*/ 1067501 h 4819989"/>
              <a:gd name="connsiteX0" fmla="*/ 4756 w 10092750"/>
              <a:gd name="connsiteY0" fmla="*/ 1067501 h 4824866"/>
              <a:gd name="connsiteX1" fmla="*/ 4946644 w 10092750"/>
              <a:gd name="connsiteY1" fmla="*/ 73412 h 4824866"/>
              <a:gd name="connsiteX2" fmla="*/ 9898057 w 10092750"/>
              <a:gd name="connsiteY2" fmla="*/ 2277176 h 4824866"/>
              <a:gd name="connsiteX3" fmla="*/ 4946644 w 10092750"/>
              <a:gd name="connsiteY3" fmla="*/ 4480940 h 4824866"/>
              <a:gd name="connsiteX4" fmla="*/ 1581 w 10092750"/>
              <a:gd name="connsiteY4" fmla="*/ 4471413 h 4824866"/>
              <a:gd name="connsiteX5" fmla="*/ 4756 w 10092750"/>
              <a:gd name="connsiteY5" fmla="*/ 1067501 h 4824866"/>
              <a:gd name="connsiteX0" fmla="*/ 4756 w 10082056"/>
              <a:gd name="connsiteY0" fmla="*/ 1067501 h 4579153"/>
              <a:gd name="connsiteX1" fmla="*/ 4946644 w 10082056"/>
              <a:gd name="connsiteY1" fmla="*/ 73412 h 4579153"/>
              <a:gd name="connsiteX2" fmla="*/ 9898057 w 10082056"/>
              <a:gd name="connsiteY2" fmla="*/ 2277176 h 4579153"/>
              <a:gd name="connsiteX3" fmla="*/ 4946644 w 10082056"/>
              <a:gd name="connsiteY3" fmla="*/ 4480940 h 4579153"/>
              <a:gd name="connsiteX4" fmla="*/ 1581 w 10082056"/>
              <a:gd name="connsiteY4" fmla="*/ 4471413 h 4579153"/>
              <a:gd name="connsiteX5" fmla="*/ 4756 w 10082056"/>
              <a:gd name="connsiteY5" fmla="*/ 1067501 h 4579153"/>
              <a:gd name="connsiteX0" fmla="*/ 4756 w 10007199"/>
              <a:gd name="connsiteY0" fmla="*/ 1067501 h 4571118"/>
              <a:gd name="connsiteX1" fmla="*/ 4946644 w 10007199"/>
              <a:gd name="connsiteY1" fmla="*/ 73412 h 4571118"/>
              <a:gd name="connsiteX2" fmla="*/ 9898057 w 10007199"/>
              <a:gd name="connsiteY2" fmla="*/ 2277176 h 4571118"/>
              <a:gd name="connsiteX3" fmla="*/ 4946644 w 10007199"/>
              <a:gd name="connsiteY3" fmla="*/ 4480940 h 4571118"/>
              <a:gd name="connsiteX4" fmla="*/ 1581 w 10007199"/>
              <a:gd name="connsiteY4" fmla="*/ 4471413 h 4571118"/>
              <a:gd name="connsiteX5" fmla="*/ 4756 w 10007199"/>
              <a:gd name="connsiteY5" fmla="*/ 1067501 h 4571118"/>
              <a:gd name="connsiteX0" fmla="*/ 4756 w 10232444"/>
              <a:gd name="connsiteY0" fmla="*/ 1067501 h 4705361"/>
              <a:gd name="connsiteX1" fmla="*/ 4946644 w 10232444"/>
              <a:gd name="connsiteY1" fmla="*/ 73412 h 4705361"/>
              <a:gd name="connsiteX2" fmla="*/ 9898057 w 10232444"/>
              <a:gd name="connsiteY2" fmla="*/ 2277176 h 4705361"/>
              <a:gd name="connsiteX3" fmla="*/ 9250356 w 10232444"/>
              <a:gd name="connsiteY3" fmla="*/ 4557139 h 4705361"/>
              <a:gd name="connsiteX4" fmla="*/ 4946644 w 10232444"/>
              <a:gd name="connsiteY4" fmla="*/ 4480940 h 4705361"/>
              <a:gd name="connsiteX5" fmla="*/ 1581 w 10232444"/>
              <a:gd name="connsiteY5" fmla="*/ 4471413 h 4705361"/>
              <a:gd name="connsiteX6" fmla="*/ 4756 w 10232444"/>
              <a:gd name="connsiteY6" fmla="*/ 1067501 h 4705361"/>
              <a:gd name="connsiteX0" fmla="*/ 4756 w 10472218"/>
              <a:gd name="connsiteY0" fmla="*/ 1067501 h 4637162"/>
              <a:gd name="connsiteX1" fmla="*/ 4946644 w 10472218"/>
              <a:gd name="connsiteY1" fmla="*/ 73412 h 4637162"/>
              <a:gd name="connsiteX2" fmla="*/ 9898057 w 10472218"/>
              <a:gd name="connsiteY2" fmla="*/ 2277176 h 4637162"/>
              <a:gd name="connsiteX3" fmla="*/ 9888531 w 10472218"/>
              <a:gd name="connsiteY3" fmla="*/ 4471414 h 4637162"/>
              <a:gd name="connsiteX4" fmla="*/ 4946644 w 10472218"/>
              <a:gd name="connsiteY4" fmla="*/ 4480940 h 4637162"/>
              <a:gd name="connsiteX5" fmla="*/ 1581 w 10472218"/>
              <a:gd name="connsiteY5" fmla="*/ 4471413 h 4637162"/>
              <a:gd name="connsiteX6" fmla="*/ 4756 w 10472218"/>
              <a:gd name="connsiteY6" fmla="*/ 1067501 h 4637162"/>
              <a:gd name="connsiteX0" fmla="*/ 4756 w 10472218"/>
              <a:gd name="connsiteY0" fmla="*/ 1067501 h 4480940"/>
              <a:gd name="connsiteX1" fmla="*/ 4946644 w 10472218"/>
              <a:gd name="connsiteY1" fmla="*/ 73412 h 4480940"/>
              <a:gd name="connsiteX2" fmla="*/ 9898057 w 10472218"/>
              <a:gd name="connsiteY2" fmla="*/ 2277176 h 4480940"/>
              <a:gd name="connsiteX3" fmla="*/ 9888531 w 10472218"/>
              <a:gd name="connsiteY3" fmla="*/ 4471414 h 4480940"/>
              <a:gd name="connsiteX4" fmla="*/ 4946644 w 10472218"/>
              <a:gd name="connsiteY4" fmla="*/ 4480940 h 4480940"/>
              <a:gd name="connsiteX5" fmla="*/ 1581 w 10472218"/>
              <a:gd name="connsiteY5" fmla="*/ 4471413 h 4480940"/>
              <a:gd name="connsiteX6" fmla="*/ 4756 w 10472218"/>
              <a:gd name="connsiteY6" fmla="*/ 1067501 h 4480940"/>
              <a:gd name="connsiteX0" fmla="*/ 4756 w 10213646"/>
              <a:gd name="connsiteY0" fmla="*/ 1067501 h 4480940"/>
              <a:gd name="connsiteX1" fmla="*/ 4946644 w 10213646"/>
              <a:gd name="connsiteY1" fmla="*/ 73412 h 4480940"/>
              <a:gd name="connsiteX2" fmla="*/ 9898057 w 10213646"/>
              <a:gd name="connsiteY2" fmla="*/ 2277176 h 4480940"/>
              <a:gd name="connsiteX3" fmla="*/ 9888531 w 10213646"/>
              <a:gd name="connsiteY3" fmla="*/ 4471414 h 4480940"/>
              <a:gd name="connsiteX4" fmla="*/ 4946644 w 10213646"/>
              <a:gd name="connsiteY4" fmla="*/ 4480940 h 4480940"/>
              <a:gd name="connsiteX5" fmla="*/ 1581 w 10213646"/>
              <a:gd name="connsiteY5" fmla="*/ 4471413 h 4480940"/>
              <a:gd name="connsiteX6" fmla="*/ 4756 w 10213646"/>
              <a:gd name="connsiteY6" fmla="*/ 1067501 h 4480940"/>
              <a:gd name="connsiteX0" fmla="*/ 4756 w 9898415"/>
              <a:gd name="connsiteY0" fmla="*/ 1067501 h 4480940"/>
              <a:gd name="connsiteX1" fmla="*/ 4946644 w 9898415"/>
              <a:gd name="connsiteY1" fmla="*/ 73412 h 4480940"/>
              <a:gd name="connsiteX2" fmla="*/ 9898057 w 9898415"/>
              <a:gd name="connsiteY2" fmla="*/ 2277176 h 4480940"/>
              <a:gd name="connsiteX3" fmla="*/ 9888531 w 9898415"/>
              <a:gd name="connsiteY3" fmla="*/ 4471414 h 4480940"/>
              <a:gd name="connsiteX4" fmla="*/ 4946644 w 9898415"/>
              <a:gd name="connsiteY4" fmla="*/ 4480940 h 4480940"/>
              <a:gd name="connsiteX5" fmla="*/ 1581 w 9898415"/>
              <a:gd name="connsiteY5" fmla="*/ 4471413 h 4480940"/>
              <a:gd name="connsiteX6" fmla="*/ 4756 w 9898415"/>
              <a:gd name="connsiteY6" fmla="*/ 1067501 h 4480940"/>
              <a:gd name="connsiteX0" fmla="*/ 4756 w 9889319"/>
              <a:gd name="connsiteY0" fmla="*/ 994695 h 4408134"/>
              <a:gd name="connsiteX1" fmla="*/ 4946644 w 9889319"/>
              <a:gd name="connsiteY1" fmla="*/ 606 h 4408134"/>
              <a:gd name="connsiteX2" fmla="*/ 9888532 w 9889319"/>
              <a:gd name="connsiteY2" fmla="*/ 918495 h 4408134"/>
              <a:gd name="connsiteX3" fmla="*/ 9888531 w 9889319"/>
              <a:gd name="connsiteY3" fmla="*/ 4398608 h 4408134"/>
              <a:gd name="connsiteX4" fmla="*/ 4946644 w 9889319"/>
              <a:gd name="connsiteY4" fmla="*/ 4408134 h 4408134"/>
              <a:gd name="connsiteX5" fmla="*/ 1581 w 9889319"/>
              <a:gd name="connsiteY5" fmla="*/ 4398607 h 4408134"/>
              <a:gd name="connsiteX6" fmla="*/ 4756 w 9889319"/>
              <a:gd name="connsiteY6" fmla="*/ 994695 h 4408134"/>
              <a:gd name="connsiteX0" fmla="*/ 4 w 9903617"/>
              <a:gd name="connsiteY0" fmla="*/ 449591 h 5025080"/>
              <a:gd name="connsiteX1" fmla="*/ 4960942 w 9903617"/>
              <a:gd name="connsiteY1" fmla="*/ 617552 h 5025080"/>
              <a:gd name="connsiteX2" fmla="*/ 9902830 w 9903617"/>
              <a:gd name="connsiteY2" fmla="*/ 1535441 h 5025080"/>
              <a:gd name="connsiteX3" fmla="*/ 9902829 w 9903617"/>
              <a:gd name="connsiteY3" fmla="*/ 5015554 h 5025080"/>
              <a:gd name="connsiteX4" fmla="*/ 4960942 w 9903617"/>
              <a:gd name="connsiteY4" fmla="*/ 5025080 h 5025080"/>
              <a:gd name="connsiteX5" fmla="*/ 15879 w 9903617"/>
              <a:gd name="connsiteY5" fmla="*/ 5015553 h 5025080"/>
              <a:gd name="connsiteX6" fmla="*/ 4 w 9903617"/>
              <a:gd name="connsiteY6" fmla="*/ 449591 h 5025080"/>
              <a:gd name="connsiteX0" fmla="*/ 4 w 9902829"/>
              <a:gd name="connsiteY0" fmla="*/ 418150 h 4993639"/>
              <a:gd name="connsiteX1" fmla="*/ 4960942 w 9902829"/>
              <a:gd name="connsiteY1" fmla="*/ 586111 h 4993639"/>
              <a:gd name="connsiteX2" fmla="*/ 9893305 w 9902829"/>
              <a:gd name="connsiteY2" fmla="*/ 580075 h 4993639"/>
              <a:gd name="connsiteX3" fmla="*/ 9902829 w 9902829"/>
              <a:gd name="connsiteY3" fmla="*/ 4984113 h 4993639"/>
              <a:gd name="connsiteX4" fmla="*/ 4960942 w 9902829"/>
              <a:gd name="connsiteY4" fmla="*/ 4993639 h 4993639"/>
              <a:gd name="connsiteX5" fmla="*/ 15879 w 9902829"/>
              <a:gd name="connsiteY5" fmla="*/ 4984112 h 4993639"/>
              <a:gd name="connsiteX6" fmla="*/ 4 w 9902829"/>
              <a:gd name="connsiteY6" fmla="*/ 418150 h 4993639"/>
              <a:gd name="connsiteX0" fmla="*/ 348038 w 10250863"/>
              <a:gd name="connsiteY0" fmla="*/ 533382 h 5108871"/>
              <a:gd name="connsiteX1" fmla="*/ 5099426 w 10250863"/>
              <a:gd name="connsiteY1" fmla="*/ 110793 h 5108871"/>
              <a:gd name="connsiteX2" fmla="*/ 10241339 w 10250863"/>
              <a:gd name="connsiteY2" fmla="*/ 695307 h 5108871"/>
              <a:gd name="connsiteX3" fmla="*/ 10250863 w 10250863"/>
              <a:gd name="connsiteY3" fmla="*/ 5099345 h 5108871"/>
              <a:gd name="connsiteX4" fmla="*/ 5308976 w 10250863"/>
              <a:gd name="connsiteY4" fmla="*/ 5108871 h 5108871"/>
              <a:gd name="connsiteX5" fmla="*/ 363913 w 10250863"/>
              <a:gd name="connsiteY5" fmla="*/ 5099344 h 5108871"/>
              <a:gd name="connsiteX6" fmla="*/ 348038 w 10250863"/>
              <a:gd name="connsiteY6" fmla="*/ 533382 h 5108871"/>
              <a:gd name="connsiteX0" fmla="*/ 100 w 9902925"/>
              <a:gd name="connsiteY0" fmla="*/ 629489 h 5204978"/>
              <a:gd name="connsiteX1" fmla="*/ 4751488 w 9902925"/>
              <a:gd name="connsiteY1" fmla="*/ 206900 h 5204978"/>
              <a:gd name="connsiteX2" fmla="*/ 9893401 w 9902925"/>
              <a:gd name="connsiteY2" fmla="*/ 791414 h 5204978"/>
              <a:gd name="connsiteX3" fmla="*/ 9902925 w 9902925"/>
              <a:gd name="connsiteY3" fmla="*/ 5195452 h 5204978"/>
              <a:gd name="connsiteX4" fmla="*/ 4961038 w 9902925"/>
              <a:gd name="connsiteY4" fmla="*/ 5204978 h 5204978"/>
              <a:gd name="connsiteX5" fmla="*/ 15975 w 9902925"/>
              <a:gd name="connsiteY5" fmla="*/ 5195451 h 5204978"/>
              <a:gd name="connsiteX6" fmla="*/ 100 w 9902925"/>
              <a:gd name="connsiteY6" fmla="*/ 629489 h 5204978"/>
              <a:gd name="connsiteX0" fmla="*/ 314174 w 10216999"/>
              <a:gd name="connsiteY0" fmla="*/ 472840 h 5048329"/>
              <a:gd name="connsiteX1" fmla="*/ 5065562 w 10216999"/>
              <a:gd name="connsiteY1" fmla="*/ 50251 h 5048329"/>
              <a:gd name="connsiteX2" fmla="*/ 10207475 w 10216999"/>
              <a:gd name="connsiteY2" fmla="*/ 634765 h 5048329"/>
              <a:gd name="connsiteX3" fmla="*/ 10216999 w 10216999"/>
              <a:gd name="connsiteY3" fmla="*/ 5038803 h 5048329"/>
              <a:gd name="connsiteX4" fmla="*/ 5275112 w 10216999"/>
              <a:gd name="connsiteY4" fmla="*/ 5048329 h 5048329"/>
              <a:gd name="connsiteX5" fmla="*/ 330049 w 10216999"/>
              <a:gd name="connsiteY5" fmla="*/ 5038802 h 5048329"/>
              <a:gd name="connsiteX6" fmla="*/ 314174 w 10216999"/>
              <a:gd name="connsiteY6" fmla="*/ 472840 h 5048329"/>
              <a:gd name="connsiteX0" fmla="*/ 619873 w 10522698"/>
              <a:gd name="connsiteY0" fmla="*/ 472840 h 5048329"/>
              <a:gd name="connsiteX1" fmla="*/ 5371261 w 10522698"/>
              <a:gd name="connsiteY1" fmla="*/ 50251 h 5048329"/>
              <a:gd name="connsiteX2" fmla="*/ 10513174 w 10522698"/>
              <a:gd name="connsiteY2" fmla="*/ 634765 h 5048329"/>
              <a:gd name="connsiteX3" fmla="*/ 10522698 w 10522698"/>
              <a:gd name="connsiteY3" fmla="*/ 5038803 h 5048329"/>
              <a:gd name="connsiteX4" fmla="*/ 5580811 w 10522698"/>
              <a:gd name="connsiteY4" fmla="*/ 5048329 h 5048329"/>
              <a:gd name="connsiteX5" fmla="*/ 635748 w 10522698"/>
              <a:gd name="connsiteY5" fmla="*/ 5038802 h 5048329"/>
              <a:gd name="connsiteX6" fmla="*/ 619873 w 10522698"/>
              <a:gd name="connsiteY6" fmla="*/ 472840 h 5048329"/>
              <a:gd name="connsiteX0" fmla="*/ 353972 w 10256797"/>
              <a:gd name="connsiteY0" fmla="*/ 472840 h 5048329"/>
              <a:gd name="connsiteX1" fmla="*/ 5105360 w 10256797"/>
              <a:gd name="connsiteY1" fmla="*/ 50251 h 5048329"/>
              <a:gd name="connsiteX2" fmla="*/ 10247273 w 10256797"/>
              <a:gd name="connsiteY2" fmla="*/ 634765 h 5048329"/>
              <a:gd name="connsiteX3" fmla="*/ 10256797 w 10256797"/>
              <a:gd name="connsiteY3" fmla="*/ 5038803 h 5048329"/>
              <a:gd name="connsiteX4" fmla="*/ 5314910 w 10256797"/>
              <a:gd name="connsiteY4" fmla="*/ 5048329 h 5048329"/>
              <a:gd name="connsiteX5" fmla="*/ 369847 w 10256797"/>
              <a:gd name="connsiteY5" fmla="*/ 5038802 h 5048329"/>
              <a:gd name="connsiteX6" fmla="*/ 353972 w 10256797"/>
              <a:gd name="connsiteY6" fmla="*/ 472840 h 5048329"/>
              <a:gd name="connsiteX0" fmla="*/ 0 w 9902825"/>
              <a:gd name="connsiteY0" fmla="*/ 472840 h 5048329"/>
              <a:gd name="connsiteX1" fmla="*/ 4751388 w 9902825"/>
              <a:gd name="connsiteY1" fmla="*/ 50251 h 5048329"/>
              <a:gd name="connsiteX2" fmla="*/ 9893301 w 9902825"/>
              <a:gd name="connsiteY2" fmla="*/ 634765 h 5048329"/>
              <a:gd name="connsiteX3" fmla="*/ 9902825 w 9902825"/>
              <a:gd name="connsiteY3" fmla="*/ 5038803 h 5048329"/>
              <a:gd name="connsiteX4" fmla="*/ 4960938 w 9902825"/>
              <a:gd name="connsiteY4" fmla="*/ 5048329 h 5048329"/>
              <a:gd name="connsiteX5" fmla="*/ 15875 w 9902825"/>
              <a:gd name="connsiteY5" fmla="*/ 5038802 h 5048329"/>
              <a:gd name="connsiteX6" fmla="*/ 0 w 9902825"/>
              <a:gd name="connsiteY6" fmla="*/ 472840 h 5048329"/>
              <a:gd name="connsiteX0" fmla="*/ 0 w 9902825"/>
              <a:gd name="connsiteY0" fmla="*/ 472840 h 5048329"/>
              <a:gd name="connsiteX1" fmla="*/ 4751388 w 9902825"/>
              <a:gd name="connsiteY1" fmla="*/ 50251 h 5048329"/>
              <a:gd name="connsiteX2" fmla="*/ 9893301 w 9902825"/>
              <a:gd name="connsiteY2" fmla="*/ 634765 h 5048329"/>
              <a:gd name="connsiteX3" fmla="*/ 9902825 w 9902825"/>
              <a:gd name="connsiteY3" fmla="*/ 5038803 h 5048329"/>
              <a:gd name="connsiteX4" fmla="*/ 4960938 w 9902825"/>
              <a:gd name="connsiteY4" fmla="*/ 5048329 h 5048329"/>
              <a:gd name="connsiteX5" fmla="*/ 15875 w 9902825"/>
              <a:gd name="connsiteY5" fmla="*/ 5038802 h 5048329"/>
              <a:gd name="connsiteX6" fmla="*/ 0 w 9902825"/>
              <a:gd name="connsiteY6" fmla="*/ 472840 h 5048329"/>
              <a:gd name="connsiteX0" fmla="*/ 0 w 9902825"/>
              <a:gd name="connsiteY0" fmla="*/ 472840 h 5048329"/>
              <a:gd name="connsiteX1" fmla="*/ 4751388 w 9902825"/>
              <a:gd name="connsiteY1" fmla="*/ 50251 h 5048329"/>
              <a:gd name="connsiteX2" fmla="*/ 9893301 w 9902825"/>
              <a:gd name="connsiteY2" fmla="*/ 634765 h 5048329"/>
              <a:gd name="connsiteX3" fmla="*/ 9902825 w 9902825"/>
              <a:gd name="connsiteY3" fmla="*/ 5038803 h 5048329"/>
              <a:gd name="connsiteX4" fmla="*/ 4960938 w 9902825"/>
              <a:gd name="connsiteY4" fmla="*/ 5048329 h 5048329"/>
              <a:gd name="connsiteX5" fmla="*/ 15875 w 9902825"/>
              <a:gd name="connsiteY5" fmla="*/ 5038802 h 5048329"/>
              <a:gd name="connsiteX6" fmla="*/ 0 w 9902825"/>
              <a:gd name="connsiteY6" fmla="*/ 472840 h 5048329"/>
              <a:gd name="connsiteX0" fmla="*/ 0 w 9902825"/>
              <a:gd name="connsiteY0" fmla="*/ 472840 h 5048329"/>
              <a:gd name="connsiteX1" fmla="*/ 4751388 w 9902825"/>
              <a:gd name="connsiteY1" fmla="*/ 50251 h 5048329"/>
              <a:gd name="connsiteX2" fmla="*/ 9893301 w 9902825"/>
              <a:gd name="connsiteY2" fmla="*/ 634765 h 5048329"/>
              <a:gd name="connsiteX3" fmla="*/ 9902825 w 9902825"/>
              <a:gd name="connsiteY3" fmla="*/ 5038803 h 5048329"/>
              <a:gd name="connsiteX4" fmla="*/ 4960938 w 9902825"/>
              <a:gd name="connsiteY4" fmla="*/ 5048329 h 5048329"/>
              <a:gd name="connsiteX5" fmla="*/ 15875 w 9902825"/>
              <a:gd name="connsiteY5" fmla="*/ 5038802 h 5048329"/>
              <a:gd name="connsiteX6" fmla="*/ 0 w 9902825"/>
              <a:gd name="connsiteY6" fmla="*/ 472840 h 5048329"/>
              <a:gd name="connsiteX0" fmla="*/ 0 w 9902825"/>
              <a:gd name="connsiteY0" fmla="*/ 472840 h 5048329"/>
              <a:gd name="connsiteX1" fmla="*/ 4751388 w 9902825"/>
              <a:gd name="connsiteY1" fmla="*/ 50251 h 5048329"/>
              <a:gd name="connsiteX2" fmla="*/ 9893301 w 9902825"/>
              <a:gd name="connsiteY2" fmla="*/ 634765 h 5048329"/>
              <a:gd name="connsiteX3" fmla="*/ 9902825 w 9902825"/>
              <a:gd name="connsiteY3" fmla="*/ 5038803 h 5048329"/>
              <a:gd name="connsiteX4" fmla="*/ 4960938 w 9902825"/>
              <a:gd name="connsiteY4" fmla="*/ 5048329 h 5048329"/>
              <a:gd name="connsiteX5" fmla="*/ 15875 w 9902825"/>
              <a:gd name="connsiteY5" fmla="*/ 5038802 h 5048329"/>
              <a:gd name="connsiteX6" fmla="*/ 0 w 9902825"/>
              <a:gd name="connsiteY6" fmla="*/ 472840 h 5048329"/>
              <a:gd name="connsiteX0" fmla="*/ 0 w 9902825"/>
              <a:gd name="connsiteY0" fmla="*/ 485159 h 5060648"/>
              <a:gd name="connsiteX1" fmla="*/ 9893301 w 9902825"/>
              <a:gd name="connsiteY1" fmla="*/ 647084 h 5060648"/>
              <a:gd name="connsiteX2" fmla="*/ 9902825 w 9902825"/>
              <a:gd name="connsiteY2" fmla="*/ 5051122 h 5060648"/>
              <a:gd name="connsiteX3" fmla="*/ 4960938 w 9902825"/>
              <a:gd name="connsiteY3" fmla="*/ 5060648 h 5060648"/>
              <a:gd name="connsiteX4" fmla="*/ 15875 w 9902825"/>
              <a:gd name="connsiteY4" fmla="*/ 5051121 h 5060648"/>
              <a:gd name="connsiteX5" fmla="*/ 0 w 9902825"/>
              <a:gd name="connsiteY5" fmla="*/ 485159 h 5060648"/>
              <a:gd name="connsiteX0" fmla="*/ 0 w 9917487"/>
              <a:gd name="connsiteY0" fmla="*/ 485159 h 5060648"/>
              <a:gd name="connsiteX1" fmla="*/ 9917207 w 9917487"/>
              <a:gd name="connsiteY1" fmla="*/ 647084 h 5060648"/>
              <a:gd name="connsiteX2" fmla="*/ 9902825 w 9917487"/>
              <a:gd name="connsiteY2" fmla="*/ 5051122 h 5060648"/>
              <a:gd name="connsiteX3" fmla="*/ 4960938 w 9917487"/>
              <a:gd name="connsiteY3" fmla="*/ 5060648 h 5060648"/>
              <a:gd name="connsiteX4" fmla="*/ 15875 w 9917487"/>
              <a:gd name="connsiteY4" fmla="*/ 5051121 h 5060648"/>
              <a:gd name="connsiteX5" fmla="*/ 0 w 9917487"/>
              <a:gd name="connsiteY5" fmla="*/ 485159 h 5060648"/>
              <a:gd name="connsiteX0" fmla="*/ 0 w 9917715"/>
              <a:gd name="connsiteY0" fmla="*/ 485159 h 5060648"/>
              <a:gd name="connsiteX1" fmla="*/ 9917207 w 9917715"/>
              <a:gd name="connsiteY1" fmla="*/ 647084 h 5060648"/>
              <a:gd name="connsiteX2" fmla="*/ 9912873 w 9917715"/>
              <a:gd name="connsiteY2" fmla="*/ 5056666 h 5060648"/>
              <a:gd name="connsiteX3" fmla="*/ 4960938 w 9917715"/>
              <a:gd name="connsiteY3" fmla="*/ 5060648 h 5060648"/>
              <a:gd name="connsiteX4" fmla="*/ 15875 w 9917715"/>
              <a:gd name="connsiteY4" fmla="*/ 5051121 h 5060648"/>
              <a:gd name="connsiteX5" fmla="*/ 0 w 9917715"/>
              <a:gd name="connsiteY5" fmla="*/ 485159 h 5060648"/>
              <a:gd name="connsiteX0" fmla="*/ 0 w 9917715"/>
              <a:gd name="connsiteY0" fmla="*/ 485159 h 5073297"/>
              <a:gd name="connsiteX1" fmla="*/ 9917207 w 9917715"/>
              <a:gd name="connsiteY1" fmla="*/ 647084 h 5073297"/>
              <a:gd name="connsiteX2" fmla="*/ 9912873 w 9917715"/>
              <a:gd name="connsiteY2" fmla="*/ 5056666 h 5073297"/>
              <a:gd name="connsiteX3" fmla="*/ 4960938 w 9917715"/>
              <a:gd name="connsiteY3" fmla="*/ 5060648 h 5073297"/>
              <a:gd name="connsiteX4" fmla="*/ 5827 w 9917715"/>
              <a:gd name="connsiteY4" fmla="*/ 5073297 h 5073297"/>
              <a:gd name="connsiteX5" fmla="*/ 0 w 9917715"/>
              <a:gd name="connsiteY5" fmla="*/ 485159 h 507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7715" h="5073297">
                <a:moveTo>
                  <a:pt x="0" y="485159"/>
                </a:moveTo>
                <a:cubicBezTo>
                  <a:pt x="1646238" y="-248847"/>
                  <a:pt x="8266736" y="-113910"/>
                  <a:pt x="9917207" y="647084"/>
                </a:cubicBezTo>
                <a:cubicBezTo>
                  <a:pt x="9920117" y="1784897"/>
                  <a:pt x="9909434" y="3308247"/>
                  <a:pt x="9912873" y="5056666"/>
                </a:cubicBezTo>
                <a:lnTo>
                  <a:pt x="4960938" y="5060648"/>
                </a:lnTo>
                <a:lnTo>
                  <a:pt x="5827" y="5073297"/>
                </a:lnTo>
                <a:cubicBezTo>
                  <a:pt x="-2111" y="2790316"/>
                  <a:pt x="7937" y="2768140"/>
                  <a:pt x="0" y="485159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611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5">
          <p15:clr>
            <a:srgbClr val="FBAE40"/>
          </p15:clr>
        </p15:guide>
        <p15:guide id="2" orient="horz" pos="4247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59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Headlin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180A565-9363-C365-A249-960ADC626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90"/>
          <a:stretch/>
        </p:blipFill>
        <p:spPr>
          <a:xfrm>
            <a:off x="0" y="94891"/>
            <a:ext cx="9900000" cy="6763109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3989" y="1449983"/>
            <a:ext cx="9007200" cy="5000058"/>
          </a:xfrm>
        </p:spPr>
        <p:txBody>
          <a:bodyPr/>
          <a:lstStyle>
            <a:lvl1pPr marL="226800"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C04A10A2-DB5A-7B72-46A9-DC9440FF5ADB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err="1"/>
              <a:t>tpa</a:t>
            </a:r>
            <a:r>
              <a:rPr lang="de-DE" sz="790"/>
              <a:t>-group.</a:t>
            </a:r>
            <a:r>
              <a:rPr lang="cs-CZ" sz="790" err="1"/>
              <a:t>cz</a:t>
            </a:r>
            <a:r>
              <a:rPr lang="de-DE" sz="790"/>
              <a:t>  |  tpa-group.com | </a:t>
            </a:r>
            <a:r>
              <a:rPr lang="cs-CZ" sz="790"/>
              <a:t>Strana</a:t>
            </a:r>
            <a:r>
              <a:rPr lang="de-DE" sz="79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F28AEA8-7407-2B23-0E6A-B336DEE9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539180"/>
            <a:ext cx="7870980" cy="40763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87D9790E-4041-F712-F8B0-D69C6F48EF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621" y="938842"/>
            <a:ext cx="7870980" cy="40762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Rechteck 7">
            <a:hlinkClick r:id="rId5"/>
            <a:extLst>
              <a:ext uri="{FF2B5EF4-FFF2-40B4-BE49-F238E27FC236}">
                <a16:creationId xmlns:a16="http://schemas.microsoft.com/office/drawing/2014/main" id="{C5370033-40F6-66FE-873B-E512867D298D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hlinkClick r:id="rId6"/>
            <a:extLst>
              <a:ext uri="{FF2B5EF4-FFF2-40B4-BE49-F238E27FC236}">
                <a16:creationId xmlns:a16="http://schemas.microsoft.com/office/drawing/2014/main" id="{8E16671C-CD01-D7FE-BB17-A67144B0C8AC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1940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526D22-45DA-6908-BE81-2EC7E9F3B0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58412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3989" y="1449983"/>
            <a:ext cx="9007200" cy="5000058"/>
          </a:xfrm>
        </p:spPr>
        <p:txBody>
          <a:bodyPr/>
          <a:lstStyle>
            <a:lvl1pPr marL="226800"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49BB99C6-1E2E-41B4-F15A-E19378F11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296581"/>
            <a:ext cx="7870980" cy="89078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48AAA4-514A-3C41-369D-1E86C1C7B25E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err="1"/>
              <a:t>tpa</a:t>
            </a:r>
            <a:r>
              <a:rPr lang="de-DE" sz="790"/>
              <a:t>-group.</a:t>
            </a:r>
            <a:r>
              <a:rPr lang="cs-CZ" sz="790" err="1"/>
              <a:t>cz</a:t>
            </a:r>
            <a:r>
              <a:rPr lang="de-DE" sz="790"/>
              <a:t>  |  tpa-group.com | </a:t>
            </a:r>
            <a:r>
              <a:rPr lang="cs-CZ" sz="790"/>
              <a:t>Strana</a:t>
            </a:r>
            <a:r>
              <a:rPr lang="de-DE" sz="79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/>
          </a:p>
        </p:txBody>
      </p:sp>
      <p:sp>
        <p:nvSpPr>
          <p:cNvPr id="2" name="Rechteck 1">
            <a:hlinkClick r:id="rId5"/>
            <a:extLst>
              <a:ext uri="{FF2B5EF4-FFF2-40B4-BE49-F238E27FC236}">
                <a16:creationId xmlns:a16="http://schemas.microsoft.com/office/drawing/2014/main" id="{51765EC1-231E-2D8D-8211-4AF7A2151B78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hlinkClick r:id="rId6"/>
            <a:extLst>
              <a:ext uri="{FF2B5EF4-FFF2-40B4-BE49-F238E27FC236}">
                <a16:creationId xmlns:a16="http://schemas.microsoft.com/office/drawing/2014/main" id="{8264C966-6B43-2289-47B8-741CAF62203A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1814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Headlin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C51CE12-F49D-EE3F-1DD8-066CB7813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58412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3989" y="1449983"/>
            <a:ext cx="9007200" cy="5000058"/>
          </a:xfrm>
        </p:spPr>
        <p:txBody>
          <a:bodyPr/>
          <a:lstStyle>
            <a:lvl1pPr marL="226800"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ED28C431-7FF5-63DD-773E-A2E2F42BD84C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err="1"/>
              <a:t>tpa</a:t>
            </a:r>
            <a:r>
              <a:rPr lang="de-DE" sz="790"/>
              <a:t>-group.</a:t>
            </a:r>
            <a:r>
              <a:rPr lang="cs-CZ" sz="790" err="1"/>
              <a:t>cz</a:t>
            </a:r>
            <a:r>
              <a:rPr lang="de-DE" sz="790"/>
              <a:t>  |  tpa-group.com | </a:t>
            </a:r>
            <a:r>
              <a:rPr lang="cs-CZ" sz="790"/>
              <a:t>Strana</a:t>
            </a:r>
            <a:r>
              <a:rPr lang="de-DE" sz="79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2C67533-F1B6-60CE-7FD9-62285B31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539180"/>
            <a:ext cx="7870980" cy="40763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30B7D25B-9E9E-385D-FDF8-33C7CBE57F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621" y="938842"/>
            <a:ext cx="7870980" cy="40762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Rechteck 7">
            <a:hlinkClick r:id="rId5"/>
            <a:extLst>
              <a:ext uri="{FF2B5EF4-FFF2-40B4-BE49-F238E27FC236}">
                <a16:creationId xmlns:a16="http://schemas.microsoft.com/office/drawing/2014/main" id="{91ACE574-DEC0-84C7-9F39-AA0B136CB22A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hlinkClick r:id="rId6"/>
            <a:extLst>
              <a:ext uri="{FF2B5EF4-FFF2-40B4-BE49-F238E27FC236}">
                <a16:creationId xmlns:a16="http://schemas.microsoft.com/office/drawing/2014/main" id="{9FCF1651-76D7-5108-4762-B0BC99F97B2E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15506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D05DEDC-2F92-5148-4F34-6076158A7B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38" b="62893"/>
          <a:stretch/>
        </p:blipFill>
        <p:spPr>
          <a:xfrm>
            <a:off x="4761780" y="0"/>
            <a:ext cx="5144219" cy="2544792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28928" y="1059458"/>
            <a:ext cx="2722260" cy="2085224"/>
          </a:xfrm>
        </p:spPr>
        <p:txBody>
          <a:bodyPr>
            <a:normAutofit/>
          </a:bodyPr>
          <a:lstStyle>
            <a:lvl1pPr marL="226800" indent="-226800">
              <a:buSzPct val="110000"/>
              <a:buFontTx/>
              <a:buBlip>
                <a:blip r:embed="rId4"/>
              </a:buBlip>
              <a:defRPr sz="1200" b="1">
                <a:solidFill>
                  <a:schemeClr val="bg2"/>
                </a:solidFill>
              </a:defRPr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A37C055-CAFA-6B86-3E40-F3F64755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296581"/>
            <a:ext cx="8992568" cy="890783"/>
          </a:xfrm>
        </p:spPr>
        <p:txBody>
          <a:bodyPr>
            <a:normAutofit/>
          </a:bodyPr>
          <a:lstStyle>
            <a:lvl1pPr algn="r">
              <a:defRPr sz="3200" b="1"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641106-A7AA-E4A3-8BB8-AF2B0C383E36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err="1"/>
              <a:t>tpa</a:t>
            </a:r>
            <a:r>
              <a:rPr lang="de-DE" sz="790"/>
              <a:t>-group.</a:t>
            </a:r>
            <a:r>
              <a:rPr lang="cs-CZ" sz="790" err="1"/>
              <a:t>cz</a:t>
            </a:r>
            <a:r>
              <a:rPr lang="de-DE" sz="790"/>
              <a:t>  |  tpa-group.com | </a:t>
            </a:r>
            <a:r>
              <a:rPr lang="cs-CZ" sz="790"/>
              <a:t>Strana</a:t>
            </a:r>
            <a:r>
              <a:rPr lang="de-DE" sz="79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/>
          </a:p>
        </p:txBody>
      </p:sp>
      <p:sp>
        <p:nvSpPr>
          <p:cNvPr id="7" name="Rechteck 6">
            <a:hlinkClick r:id="rId5"/>
            <a:extLst>
              <a:ext uri="{FF2B5EF4-FFF2-40B4-BE49-F238E27FC236}">
                <a16:creationId xmlns:a16="http://schemas.microsoft.com/office/drawing/2014/main" id="{D00B0B58-FEE2-8CD2-D856-91F75762E4C9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>
            <a:hlinkClick r:id="rId6"/>
            <a:extLst>
              <a:ext uri="{FF2B5EF4-FFF2-40B4-BE49-F238E27FC236}">
                <a16:creationId xmlns:a16="http://schemas.microsoft.com/office/drawing/2014/main" id="{2D56ECAC-01E7-F9A4-C688-2801F5C8F814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5926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6400" y="1825625"/>
            <a:ext cx="4444688" cy="4624416"/>
          </a:xfrm>
        </p:spPr>
        <p:txBody>
          <a:bodyPr/>
          <a:lstStyle>
            <a:lvl1pPr marL="226800"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14912" y="1825625"/>
            <a:ext cx="4422185" cy="4624416"/>
          </a:xfrm>
        </p:spPr>
        <p:txBody>
          <a:bodyPr/>
          <a:lstStyle>
            <a:lvl1pPr marL="226800"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6FDC900-FBE1-B992-DDD2-D938B2F0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296581"/>
            <a:ext cx="7870980" cy="89078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94AADDB8-1C28-D416-7242-B650AF8964BC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err="1"/>
              <a:t>tpa</a:t>
            </a:r>
            <a:r>
              <a:rPr lang="de-DE" sz="790"/>
              <a:t>-group.</a:t>
            </a:r>
            <a:r>
              <a:rPr lang="cs-CZ" sz="790" err="1"/>
              <a:t>cz</a:t>
            </a:r>
            <a:r>
              <a:rPr lang="de-DE" sz="790"/>
              <a:t>  |  tpa-group.com | </a:t>
            </a:r>
            <a:r>
              <a:rPr lang="cs-CZ" sz="790"/>
              <a:t>Strana</a:t>
            </a:r>
            <a:r>
              <a:rPr lang="de-DE" sz="79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/>
          </a:p>
        </p:txBody>
      </p:sp>
      <p:sp>
        <p:nvSpPr>
          <p:cNvPr id="6" name="Rechteck 5">
            <a:hlinkClick r:id="rId3"/>
            <a:extLst>
              <a:ext uri="{FF2B5EF4-FFF2-40B4-BE49-F238E27FC236}">
                <a16:creationId xmlns:a16="http://schemas.microsoft.com/office/drawing/2014/main" id="{968CB1DA-A393-C0D0-637F-95B5B5C16E3E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hlinkClick r:id="rId4"/>
            <a:extLst>
              <a:ext uri="{FF2B5EF4-FFF2-40B4-BE49-F238E27FC236}">
                <a16:creationId xmlns:a16="http://schemas.microsoft.com/office/drawing/2014/main" id="{A006BCB7-7253-36FE-B9FE-ED9FCB13D656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8371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  <p15:guide id="2" pos="28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46400" y="1681163"/>
            <a:ext cx="4426630" cy="823912"/>
          </a:xfrm>
        </p:spPr>
        <p:txBody>
          <a:bodyPr anchor="b"/>
          <a:lstStyle>
            <a:lvl1pPr marL="0" indent="0">
              <a:buNone/>
              <a:defRPr sz="1584" b="1"/>
            </a:lvl1pPr>
            <a:lvl2pPr marL="301823" indent="0">
              <a:buNone/>
              <a:defRPr sz="1320" b="1"/>
            </a:lvl2pPr>
            <a:lvl3pPr marL="603647" indent="0">
              <a:buNone/>
              <a:defRPr sz="1189" b="1"/>
            </a:lvl3pPr>
            <a:lvl4pPr marL="905470" indent="0">
              <a:buNone/>
              <a:defRPr sz="1056" b="1"/>
            </a:lvl4pPr>
            <a:lvl5pPr marL="1207294" indent="0">
              <a:buNone/>
              <a:defRPr sz="1056" b="1"/>
            </a:lvl5pPr>
            <a:lvl6pPr marL="1509117" indent="0">
              <a:buNone/>
              <a:defRPr sz="1056" b="1"/>
            </a:lvl6pPr>
            <a:lvl7pPr marL="1810941" indent="0">
              <a:buNone/>
              <a:defRPr sz="1056" b="1"/>
            </a:lvl7pPr>
            <a:lvl8pPr marL="2112764" indent="0">
              <a:buNone/>
              <a:defRPr sz="1056" b="1"/>
            </a:lvl8pPr>
            <a:lvl9pPr marL="2414588" indent="0">
              <a:buNone/>
              <a:defRPr sz="1056" b="1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6400" y="2505075"/>
            <a:ext cx="4426630" cy="3878472"/>
          </a:xfrm>
        </p:spPr>
        <p:txBody>
          <a:bodyPr/>
          <a:lstStyle>
            <a:lvl1pPr marL="226800"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14912" y="1681163"/>
            <a:ext cx="4438687" cy="823912"/>
          </a:xfrm>
        </p:spPr>
        <p:txBody>
          <a:bodyPr anchor="b"/>
          <a:lstStyle>
            <a:lvl1pPr marL="0" indent="0">
              <a:buNone/>
              <a:defRPr sz="1584" b="1"/>
            </a:lvl1pPr>
            <a:lvl2pPr marL="301823" indent="0">
              <a:buNone/>
              <a:defRPr sz="1320" b="1"/>
            </a:lvl2pPr>
            <a:lvl3pPr marL="603647" indent="0">
              <a:buNone/>
              <a:defRPr sz="1189" b="1"/>
            </a:lvl3pPr>
            <a:lvl4pPr marL="905470" indent="0">
              <a:buNone/>
              <a:defRPr sz="1056" b="1"/>
            </a:lvl4pPr>
            <a:lvl5pPr marL="1207294" indent="0">
              <a:buNone/>
              <a:defRPr sz="1056" b="1"/>
            </a:lvl5pPr>
            <a:lvl6pPr marL="1509117" indent="0">
              <a:buNone/>
              <a:defRPr sz="1056" b="1"/>
            </a:lvl6pPr>
            <a:lvl7pPr marL="1810941" indent="0">
              <a:buNone/>
              <a:defRPr sz="1056" b="1"/>
            </a:lvl7pPr>
            <a:lvl8pPr marL="2112764" indent="0">
              <a:buNone/>
              <a:defRPr sz="1056" b="1"/>
            </a:lvl8pPr>
            <a:lvl9pPr marL="2414588" indent="0">
              <a:buNone/>
              <a:defRPr sz="1056" b="1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14912" y="2505075"/>
            <a:ext cx="4438687" cy="3878472"/>
          </a:xfrm>
        </p:spPr>
        <p:txBody>
          <a:bodyPr/>
          <a:lstStyle>
            <a:lvl1pPr marL="226800"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A3FDDB-B075-FA2A-7217-623C11275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296581"/>
            <a:ext cx="7870980" cy="89078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7C1EB2E-666D-668C-D17F-E859CAB82302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err="1"/>
              <a:t>tpa</a:t>
            </a:r>
            <a:r>
              <a:rPr lang="de-DE" sz="790"/>
              <a:t>-group.</a:t>
            </a:r>
            <a:r>
              <a:rPr lang="cs-CZ" sz="790" err="1"/>
              <a:t>cz</a:t>
            </a:r>
            <a:r>
              <a:rPr lang="de-DE" sz="790"/>
              <a:t>  |  tpa-group.com | </a:t>
            </a:r>
            <a:r>
              <a:rPr lang="cs-CZ" sz="790"/>
              <a:t>Strana</a:t>
            </a:r>
            <a:r>
              <a:rPr lang="de-DE" sz="79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/>
          </a:p>
        </p:txBody>
      </p:sp>
      <p:sp>
        <p:nvSpPr>
          <p:cNvPr id="8" name="Rechteck 7">
            <a:hlinkClick r:id="rId3"/>
            <a:extLst>
              <a:ext uri="{FF2B5EF4-FFF2-40B4-BE49-F238E27FC236}">
                <a16:creationId xmlns:a16="http://schemas.microsoft.com/office/drawing/2014/main" id="{50FCCF50-068A-7EA0-84D1-E40C31A29846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hlinkClick r:id="rId4"/>
            <a:extLst>
              <a:ext uri="{FF2B5EF4-FFF2-40B4-BE49-F238E27FC236}">
                <a16:creationId xmlns:a16="http://schemas.microsoft.com/office/drawing/2014/main" id="{F4AC7F4F-A636-0348-F94B-9C3F3D5055F2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7694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0580D5-7631-E22F-E67D-BA04AC8FB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296581"/>
            <a:ext cx="7870980" cy="89078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643DFAED-E75B-D300-E073-FDC38539AEDD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err="1"/>
              <a:t>tpa</a:t>
            </a:r>
            <a:r>
              <a:rPr lang="de-DE" sz="790"/>
              <a:t>-group.</a:t>
            </a:r>
            <a:r>
              <a:rPr lang="cs-CZ" sz="790" err="1"/>
              <a:t>cz</a:t>
            </a:r>
            <a:r>
              <a:rPr lang="de-DE" sz="790"/>
              <a:t>  |  tpa-group.com | </a:t>
            </a:r>
            <a:r>
              <a:rPr lang="cs-CZ" sz="790"/>
              <a:t>Strana</a:t>
            </a:r>
            <a:r>
              <a:rPr lang="de-DE" sz="79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/>
          </a:p>
        </p:txBody>
      </p:sp>
      <p:sp>
        <p:nvSpPr>
          <p:cNvPr id="4" name="Rechteck 3">
            <a:hlinkClick r:id="rId3"/>
            <a:extLst>
              <a:ext uri="{FF2B5EF4-FFF2-40B4-BE49-F238E27FC236}">
                <a16:creationId xmlns:a16="http://schemas.microsoft.com/office/drawing/2014/main" id="{C300FEFB-C987-7A87-D8F6-131FB2A4F3DE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>
            <a:hlinkClick r:id="rId4"/>
            <a:extLst>
              <a:ext uri="{FF2B5EF4-FFF2-40B4-BE49-F238E27FC236}">
                <a16:creationId xmlns:a16="http://schemas.microsoft.com/office/drawing/2014/main" id="{97B84718-94F5-46CB-0F44-ADDDFE2D6DB7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416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118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Phot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8A8D32C-27C2-E080-E6AB-EB201E7F7D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3" t="8428"/>
          <a:stretch/>
        </p:blipFill>
        <p:spPr>
          <a:xfrm>
            <a:off x="3476445" y="1448852"/>
            <a:ext cx="6429554" cy="5409147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3989" y="1449983"/>
            <a:ext cx="5849777" cy="5227188"/>
          </a:xfrm>
        </p:spPr>
        <p:txBody>
          <a:bodyPr/>
          <a:lstStyle>
            <a:lvl1pPr marL="226800"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DB4A8C41-A67D-22BB-97B0-763D401C81A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6000" y="1428913"/>
            <a:ext cx="3600000" cy="3600000"/>
          </a:xfrm>
          <a:prstGeom prst="ellipse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A0C6EB36-3DE7-F1E4-2283-3878F7DB148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77360" y="4209603"/>
            <a:ext cx="2160000" cy="2160000"/>
          </a:xfrm>
          <a:prstGeom prst="ellipse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CE9DCF-1EA8-8CCA-A2BB-6544DD7B032C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err="1"/>
              <a:t>tpa</a:t>
            </a:r>
            <a:r>
              <a:rPr lang="de-DE" sz="790"/>
              <a:t>-group.</a:t>
            </a:r>
            <a:r>
              <a:rPr lang="cs-CZ" sz="790" err="1"/>
              <a:t>cz</a:t>
            </a:r>
            <a:r>
              <a:rPr lang="de-DE" sz="790"/>
              <a:t>  |  tpa-group.com | </a:t>
            </a:r>
            <a:r>
              <a:rPr lang="cs-CZ" sz="790"/>
              <a:t>Strana</a:t>
            </a:r>
            <a:r>
              <a:rPr lang="de-DE" sz="79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4A75789-6475-1DDE-9741-4C13AA1CD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296581"/>
            <a:ext cx="7870980" cy="89078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9" name="Rechteck 8">
            <a:hlinkClick r:id="rId5"/>
            <a:extLst>
              <a:ext uri="{FF2B5EF4-FFF2-40B4-BE49-F238E27FC236}">
                <a16:creationId xmlns:a16="http://schemas.microsoft.com/office/drawing/2014/main" id="{F4918D64-F5CE-0241-7688-7026A2A243CC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>
            <a:hlinkClick r:id="rId6"/>
            <a:extLst>
              <a:ext uri="{FF2B5EF4-FFF2-40B4-BE49-F238E27FC236}">
                <a16:creationId xmlns:a16="http://schemas.microsoft.com/office/drawing/2014/main" id="{EEEC073E-BE6B-58D5-1790-4EF4A03558D1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1086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Phot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814389B-AC74-CB1B-47D4-D2FB925D9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3" t="8428"/>
          <a:stretch/>
        </p:blipFill>
        <p:spPr>
          <a:xfrm>
            <a:off x="4304581" y="2145558"/>
            <a:ext cx="5601418" cy="4712441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3990" y="1449983"/>
            <a:ext cx="5504720" cy="5227188"/>
          </a:xfrm>
        </p:spPr>
        <p:txBody>
          <a:bodyPr/>
          <a:lstStyle>
            <a:lvl1pPr marL="226800"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DB4A8C41-A67D-22BB-97B0-763D401C81AE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5946000" y="1605489"/>
            <a:ext cx="3960000" cy="3960000"/>
          </a:xfrm>
          <a:prstGeom prst="ellipse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1817C94-7CC5-12FE-31AD-B73325EF04BC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err="1"/>
              <a:t>tpa</a:t>
            </a:r>
            <a:r>
              <a:rPr lang="de-DE" sz="790"/>
              <a:t>-group.</a:t>
            </a:r>
            <a:r>
              <a:rPr lang="cs-CZ" sz="790" err="1"/>
              <a:t>cz</a:t>
            </a:r>
            <a:r>
              <a:rPr lang="de-DE" sz="790"/>
              <a:t>  |  tpa-group.com | </a:t>
            </a:r>
            <a:r>
              <a:rPr lang="cs-CZ" sz="790"/>
              <a:t>Strana</a:t>
            </a:r>
            <a:r>
              <a:rPr lang="de-DE" sz="79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48C0A4B-0EC8-D922-515D-AFDF544D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296581"/>
            <a:ext cx="7870980" cy="89078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8" name="Rechteck 7">
            <a:hlinkClick r:id="rId5"/>
            <a:extLst>
              <a:ext uri="{FF2B5EF4-FFF2-40B4-BE49-F238E27FC236}">
                <a16:creationId xmlns:a16="http://schemas.microsoft.com/office/drawing/2014/main" id="{6BBDED29-3C5F-32E0-DDEE-1C02D0A99CDB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hlinkClick r:id="rId6"/>
            <a:extLst>
              <a:ext uri="{FF2B5EF4-FFF2-40B4-BE49-F238E27FC236}">
                <a16:creationId xmlns:a16="http://schemas.microsoft.com/office/drawing/2014/main" id="{28D0C8F9-88B4-F24E-90EC-357C51005112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1921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3989" y="1449983"/>
            <a:ext cx="9007200" cy="4885676"/>
          </a:xfrm>
        </p:spPr>
        <p:txBody>
          <a:bodyPr/>
          <a:lstStyle>
            <a:lvl1pPr marL="226800">
              <a:defRPr sz="1400"/>
            </a:lvl1pPr>
            <a:lvl2pPr>
              <a:defRPr sz="1400"/>
            </a:lvl2pPr>
            <a:lvl3pPr marL="714375" indent="-185738">
              <a:defRPr sz="1400"/>
            </a:lvl3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787495A5-F82E-1A5A-BC1C-607594631369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err="1"/>
              <a:t>tpa</a:t>
            </a:r>
            <a:r>
              <a:rPr lang="de-DE" sz="790"/>
              <a:t>-group.</a:t>
            </a:r>
            <a:r>
              <a:rPr lang="cs-CZ" sz="790" err="1"/>
              <a:t>cz</a:t>
            </a:r>
            <a:r>
              <a:rPr lang="de-DE" sz="790"/>
              <a:t>  |  tpa-group.com | </a:t>
            </a:r>
            <a:r>
              <a:rPr lang="cs-CZ" sz="790"/>
              <a:t>Strana</a:t>
            </a:r>
            <a:r>
              <a:rPr lang="de-DE" sz="79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/>
          </a:p>
        </p:txBody>
      </p:sp>
      <p:sp>
        <p:nvSpPr>
          <p:cNvPr id="5" name="Rechteck 4">
            <a:hlinkClick r:id="rId3"/>
            <a:extLst>
              <a:ext uri="{FF2B5EF4-FFF2-40B4-BE49-F238E27FC236}">
                <a16:creationId xmlns:a16="http://schemas.microsoft.com/office/drawing/2014/main" id="{68EB549F-8540-A070-12EA-2D2AAC1C223A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rId4"/>
            <a:extLst>
              <a:ext uri="{FF2B5EF4-FFF2-40B4-BE49-F238E27FC236}">
                <a16:creationId xmlns:a16="http://schemas.microsoft.com/office/drawing/2014/main" id="{2DDBD780-6126-9D8A-C6A1-218639C1B097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70E2055-7CB2-6D08-C1CC-5947C0023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296581"/>
            <a:ext cx="7870980" cy="89078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30429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Phot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3FE7BD2-20D9-D276-1917-149BFA934E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1190" y="-38160"/>
            <a:ext cx="6854969" cy="693734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C64EE16-F2A1-48E4-9B40-43EF958AB2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87866A76-2BAA-6D54-C0A6-5BC1EB09E88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56165" y="1546647"/>
            <a:ext cx="2880000" cy="4320000"/>
          </a:xfrm>
          <a:prstGeom prst="snip1Rect">
            <a:avLst>
              <a:gd name="adj" fmla="val 28938"/>
            </a:avLst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CB05B58D-82D5-382B-249D-BC4EBA3C03B6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err="1"/>
              <a:t>tpa</a:t>
            </a:r>
            <a:r>
              <a:rPr lang="de-DE" sz="790"/>
              <a:t>-group.</a:t>
            </a:r>
            <a:r>
              <a:rPr lang="cs-CZ" sz="790" err="1"/>
              <a:t>cz</a:t>
            </a:r>
            <a:r>
              <a:rPr lang="de-DE" sz="790"/>
              <a:t>  |  tpa-group.com | </a:t>
            </a:r>
            <a:r>
              <a:rPr lang="cs-CZ" sz="790"/>
              <a:t>Strana</a:t>
            </a:r>
            <a:r>
              <a:rPr lang="de-DE" sz="79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BF993E-BA79-5FEA-82CA-CB44AED25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89" y="1449983"/>
            <a:ext cx="6065437" cy="5215502"/>
          </a:xfrm>
        </p:spPr>
        <p:txBody>
          <a:bodyPr/>
          <a:lstStyle>
            <a:lvl1pPr marL="226800"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2410546-97E5-C645-A2EE-5E4CC08D8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296581"/>
            <a:ext cx="7870980" cy="89078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6" name="Rechteck 5">
            <a:hlinkClick r:id="rId5"/>
            <a:extLst>
              <a:ext uri="{FF2B5EF4-FFF2-40B4-BE49-F238E27FC236}">
                <a16:creationId xmlns:a16="http://schemas.microsoft.com/office/drawing/2014/main" id="{0AA7FE42-3F31-C4B5-F678-C9C814FEB850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hlinkClick r:id="rId6"/>
            <a:extLst>
              <a:ext uri="{FF2B5EF4-FFF2-40B4-BE49-F238E27FC236}">
                <a16:creationId xmlns:a16="http://schemas.microsoft.com/office/drawing/2014/main" id="{F8BC4F08-EB5C-B4D4-1130-05D747342C09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8533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  <p15:guide id="2" pos="285">
          <p15:clr>
            <a:srgbClr val="FBAE40"/>
          </p15:clr>
        </p15:guide>
        <p15:guide id="3" orient="horz" pos="4156">
          <p15:clr>
            <a:srgbClr val="FBAE40"/>
          </p15:clr>
        </p15:guide>
        <p15:guide id="4" pos="593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Photo with 2 Headline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E2CEC45-ACC2-DBD7-AF49-497A8CC621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1190" y="-38160"/>
            <a:ext cx="6854969" cy="693734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C64EE16-F2A1-48E4-9B40-43EF958AB2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87866A76-2BAA-6D54-C0A6-5BC1EB09E88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56165" y="1546647"/>
            <a:ext cx="2880000" cy="4320000"/>
          </a:xfrm>
          <a:prstGeom prst="snip1Rect">
            <a:avLst>
              <a:gd name="adj" fmla="val 28938"/>
            </a:avLst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CB05B58D-82D5-382B-249D-BC4EBA3C03B6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err="1"/>
              <a:t>tpa</a:t>
            </a:r>
            <a:r>
              <a:rPr lang="de-DE" sz="790"/>
              <a:t>-group.</a:t>
            </a:r>
            <a:r>
              <a:rPr lang="cs-CZ" sz="790" err="1"/>
              <a:t>cz</a:t>
            </a:r>
            <a:r>
              <a:rPr lang="de-DE" sz="790"/>
              <a:t>  |  tpa-group.com | </a:t>
            </a:r>
            <a:r>
              <a:rPr lang="cs-CZ" sz="790"/>
              <a:t>Strana</a:t>
            </a:r>
            <a:r>
              <a:rPr lang="de-DE" sz="79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BF993E-BA79-5FEA-82CA-CB44AED25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89" y="1449983"/>
            <a:ext cx="6065437" cy="5215502"/>
          </a:xfrm>
        </p:spPr>
        <p:txBody>
          <a:bodyPr/>
          <a:lstStyle>
            <a:lvl1pPr marL="226800"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Textplatzhalter 13">
            <a:extLst>
              <a:ext uri="{FF2B5EF4-FFF2-40B4-BE49-F238E27FC236}">
                <a16:creationId xmlns:a16="http://schemas.microsoft.com/office/drawing/2014/main" id="{13657942-5AC7-A24B-AFF2-BEAAFA704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621" y="938842"/>
            <a:ext cx="7870980" cy="40762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Rechteck 7">
            <a:hlinkClick r:id="rId5"/>
            <a:extLst>
              <a:ext uri="{FF2B5EF4-FFF2-40B4-BE49-F238E27FC236}">
                <a16:creationId xmlns:a16="http://schemas.microsoft.com/office/drawing/2014/main" id="{51EE6F45-E2D6-23DB-3F35-4A1808541065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>
            <a:hlinkClick r:id="rId6"/>
            <a:extLst>
              <a:ext uri="{FF2B5EF4-FFF2-40B4-BE49-F238E27FC236}">
                <a16:creationId xmlns:a16="http://schemas.microsoft.com/office/drawing/2014/main" id="{B4B56953-354C-6FB5-C851-9CAD2E4D11E5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541F459-C464-6521-7C1D-0D929B9E4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539180"/>
            <a:ext cx="7870980" cy="40763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03123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  <p15:guide id="2" pos="285">
          <p15:clr>
            <a:srgbClr val="FBAE40"/>
          </p15:clr>
        </p15:guide>
        <p15:guide id="3" orient="horz" pos="4156">
          <p15:clr>
            <a:srgbClr val="FBAE40"/>
          </p15:clr>
        </p15:guide>
        <p15:guide id="4" pos="593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ion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FED937EC-AE14-45EF-BFDB-D137E462CCF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2019506"/>
            <a:ext cx="8516938" cy="4198438"/>
          </a:xfrm>
          <a:prstGeom prst="snip1Rect">
            <a:avLst>
              <a:gd name="adj" fmla="val 32899"/>
            </a:avLst>
          </a:prstGeom>
          <a:solidFill>
            <a:schemeClr val="accent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4369" y="1120096"/>
            <a:ext cx="8779193" cy="89078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FD03E59-A941-4C38-8347-DD0C8A24DD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E88366D5-F880-0D2C-9AC7-1399DBA20688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err="1"/>
              <a:t>tpa</a:t>
            </a:r>
            <a:r>
              <a:rPr lang="de-DE" sz="790"/>
              <a:t>-group.</a:t>
            </a:r>
            <a:r>
              <a:rPr lang="cs-CZ" sz="790" err="1"/>
              <a:t>cz</a:t>
            </a:r>
            <a:r>
              <a:rPr lang="de-DE" sz="790"/>
              <a:t>  |  tpa-group.com | </a:t>
            </a:r>
            <a:r>
              <a:rPr lang="cs-CZ" sz="790"/>
              <a:t>Strana</a:t>
            </a:r>
            <a:r>
              <a:rPr lang="de-DE" sz="79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/>
          </a:p>
        </p:txBody>
      </p:sp>
      <p:sp>
        <p:nvSpPr>
          <p:cNvPr id="3" name="Rechteck 2">
            <a:hlinkClick r:id="rId3"/>
            <a:extLst>
              <a:ext uri="{FF2B5EF4-FFF2-40B4-BE49-F238E27FC236}">
                <a16:creationId xmlns:a16="http://schemas.microsoft.com/office/drawing/2014/main" id="{BBFA64CD-4DB2-086F-57D1-3DBE94683857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>
            <a:hlinkClick r:id="rId4"/>
            <a:extLst>
              <a:ext uri="{FF2B5EF4-FFF2-40B4-BE49-F238E27FC236}">
                <a16:creationId xmlns:a16="http://schemas.microsoft.com/office/drawing/2014/main" id="{DE43B530-CA37-F4EB-2626-75EC32EF3C4E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4069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36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 Sect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87866A76-2BAA-6D54-C0A6-5BC1EB09E88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974005" y="1790474"/>
            <a:ext cx="2870723" cy="233034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C64EE16-F2A1-48E4-9B40-43EF958AB2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0BDA7332-5074-624E-63A2-08ACE35E5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296581"/>
            <a:ext cx="7870980" cy="89078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9E56194D-348E-E735-A408-EECB6870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3666" y="6450041"/>
            <a:ext cx="2432904" cy="215444"/>
          </a:xfrm>
        </p:spPr>
        <p:txBody>
          <a:bodyPr/>
          <a:lstStyle>
            <a:lvl1pPr algn="r">
              <a:defRPr b="1">
                <a:solidFill>
                  <a:schemeClr val="bg2"/>
                </a:solidFill>
              </a:defRPr>
            </a:lvl1pPr>
          </a:lstStyle>
          <a:p>
            <a:r>
              <a:rPr lang="de-DE" err="1"/>
              <a:t>tpa</a:t>
            </a:r>
            <a:r>
              <a:rPr lang="de-DE"/>
              <a:t>-group.</a:t>
            </a:r>
            <a:r>
              <a:rPr lang="cs-CZ" err="1"/>
              <a:t>cz</a:t>
            </a:r>
            <a:r>
              <a:rPr lang="de-DE"/>
              <a:t>  |  tpa-group.com | </a:t>
            </a:r>
            <a:r>
              <a:rPr lang="cs-CZ" sz="790"/>
              <a:t>Strana</a:t>
            </a:r>
            <a:r>
              <a:rPr lang="de-DE"/>
              <a:t> </a:t>
            </a:r>
            <a:fld id="{E2BCF22A-5E8C-4B2F-8CEC-D31B789CDA1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Bildplatzhalter 3">
            <a:extLst>
              <a:ext uri="{FF2B5EF4-FFF2-40B4-BE49-F238E27FC236}">
                <a16:creationId xmlns:a16="http://schemas.microsoft.com/office/drawing/2014/main" id="{4DEB3667-7782-8E8E-A074-AF2CD7B41139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893450" y="1456533"/>
            <a:ext cx="2870723" cy="233034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18C60F3D-C0B2-F605-724D-C059416EE79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971623" y="3824363"/>
            <a:ext cx="2870723" cy="233034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28FE9E43-2612-3B62-E021-9A2CC1466B9D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91400" y="3499053"/>
            <a:ext cx="2870723" cy="233034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Rechteck 1">
            <a:hlinkClick r:id="rId3"/>
            <a:extLst>
              <a:ext uri="{FF2B5EF4-FFF2-40B4-BE49-F238E27FC236}">
                <a16:creationId xmlns:a16="http://schemas.microsoft.com/office/drawing/2014/main" id="{E9C88A19-695B-A97B-FBE7-30EB7FCD87C5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>
            <a:hlinkClick r:id="rId4"/>
            <a:extLst>
              <a:ext uri="{FF2B5EF4-FFF2-40B4-BE49-F238E27FC236}">
                <a16:creationId xmlns:a16="http://schemas.microsoft.com/office/drawing/2014/main" id="{DEAFFFEA-8429-02B7-C275-F94D4549C073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7947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  <p15:guide id="2" pos="285">
          <p15:clr>
            <a:srgbClr val="FBAE40"/>
          </p15:clr>
        </p15:guide>
        <p15:guide id="3" orient="horz" pos="4156">
          <p15:clr>
            <a:srgbClr val="FBAE40"/>
          </p15:clr>
        </p15:guide>
        <p15:guide id="4" pos="593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ected Pro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4D30D744-35FD-0A57-B1E1-1FB8841915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90"/>
          <a:stretch/>
        </p:blipFill>
        <p:spPr>
          <a:xfrm>
            <a:off x="0" y="94891"/>
            <a:ext cx="9900000" cy="676310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9" name="Bildplatzhalter 3">
            <a:extLst>
              <a:ext uri="{FF2B5EF4-FFF2-40B4-BE49-F238E27FC236}">
                <a16:creationId xmlns:a16="http://schemas.microsoft.com/office/drawing/2014/main" id="{8E3767C6-DEEE-44AC-95FA-35CA7483002C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858346" y="1960863"/>
            <a:ext cx="1728000" cy="2012008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noProof="0"/>
              <a:t>Bild durch Klicken </a:t>
            </a:r>
            <a:br>
              <a:rPr lang="de-DE" noProof="0"/>
            </a:br>
            <a:r>
              <a:rPr lang="de-DE" noProof="0"/>
              <a:t>hinzufügen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B896E6CF-77F4-43C8-85AE-9432E049B101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988925" y="1959780"/>
            <a:ext cx="1728000" cy="2012008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noProof="0"/>
              <a:t>Bild durch Klicken </a:t>
            </a:r>
            <a:br>
              <a:rPr lang="de-DE" noProof="0"/>
            </a:br>
            <a:r>
              <a:rPr lang="de-DE" noProof="0"/>
              <a:t>hinzufügen</a:t>
            </a:r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60B5F3CE-3FA1-49EA-9BE3-33692E7FE797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5121914" y="1961557"/>
            <a:ext cx="1728000" cy="2012008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noProof="0"/>
              <a:t>Bild durch Klicken </a:t>
            </a:r>
            <a:br>
              <a:rPr lang="de-DE" noProof="0"/>
            </a:br>
            <a:r>
              <a:rPr lang="de-DE" noProof="0"/>
              <a:t>hinzufügen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DBD7CA14-152D-4957-ADD1-5610E574C5AB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7250475" y="1958620"/>
            <a:ext cx="1728000" cy="2012008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noProof="0"/>
              <a:t>Bild durch Klicken </a:t>
            </a:r>
            <a:br>
              <a:rPr lang="de-DE" noProof="0"/>
            </a:br>
            <a:r>
              <a:rPr lang="de-DE" noProof="0"/>
              <a:t>hinzufügen</a:t>
            </a:r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65517313-501D-4BAB-BA3A-BF77CABBBE6A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859720" y="4292219"/>
            <a:ext cx="1728000" cy="2012008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noProof="0"/>
              <a:t>Bild durch Klicken </a:t>
            </a:r>
            <a:br>
              <a:rPr lang="de-DE" noProof="0"/>
            </a:br>
            <a:r>
              <a:rPr lang="de-DE" noProof="0"/>
              <a:t>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FF29373F-37D8-4190-951B-ED3B32BBF902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990299" y="4291136"/>
            <a:ext cx="1728000" cy="2012008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noProof="0"/>
              <a:t>Bild durch Klicken </a:t>
            </a:r>
            <a:br>
              <a:rPr lang="de-DE" noProof="0"/>
            </a:br>
            <a:r>
              <a:rPr lang="de-DE" noProof="0"/>
              <a:t>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311B2E69-36E3-4AE0-BBF5-6A6A9C1A354C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5123288" y="4292913"/>
            <a:ext cx="1728000" cy="2012008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noProof="0"/>
              <a:t>Bild durch Klicken </a:t>
            </a:r>
            <a:br>
              <a:rPr lang="de-DE" noProof="0"/>
            </a:br>
            <a:r>
              <a:rPr lang="de-DE" noProof="0"/>
              <a:t>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7A023F31-226E-4D98-89AF-BD3CD9DBE01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7251849" y="4289976"/>
            <a:ext cx="1728000" cy="2012008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noProof="0"/>
              <a:t>Bild durch Klicken </a:t>
            </a:r>
            <a:br>
              <a:rPr lang="de-DE" noProof="0"/>
            </a:br>
            <a:r>
              <a:rPr lang="de-DE" noProof="0"/>
              <a:t>hinzufügen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729308F0-41EC-7CAF-2C73-7EAACB71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3666" y="6450041"/>
            <a:ext cx="2432904" cy="215444"/>
          </a:xfrm>
        </p:spPr>
        <p:txBody>
          <a:bodyPr/>
          <a:lstStyle>
            <a:lvl1pPr algn="r">
              <a:defRPr b="1">
                <a:solidFill>
                  <a:schemeClr val="bg2"/>
                </a:solidFill>
              </a:defRPr>
            </a:lvl1pPr>
          </a:lstStyle>
          <a:p>
            <a:r>
              <a:rPr lang="de-DE" err="1"/>
              <a:t>tpa</a:t>
            </a:r>
            <a:r>
              <a:rPr lang="de-DE"/>
              <a:t>-group.</a:t>
            </a:r>
            <a:r>
              <a:rPr lang="cs-CZ" err="1"/>
              <a:t>cz</a:t>
            </a:r>
            <a:r>
              <a:rPr lang="de-DE"/>
              <a:t>  |  tpa-group.com | </a:t>
            </a:r>
            <a:r>
              <a:rPr lang="cs-CZ" sz="790"/>
              <a:t>Strana</a:t>
            </a:r>
            <a:r>
              <a:rPr lang="de-DE"/>
              <a:t> </a:t>
            </a:r>
            <a:fld id="{E2BCF22A-5E8C-4B2F-8CEC-D31B789CDA1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Rechteck 2">
            <a:hlinkClick r:id="rId5"/>
            <a:extLst>
              <a:ext uri="{FF2B5EF4-FFF2-40B4-BE49-F238E27FC236}">
                <a16:creationId xmlns:a16="http://schemas.microsoft.com/office/drawing/2014/main" id="{F66B526B-D6A3-7D65-85EA-EFAA2ACEBCB5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rId6"/>
            <a:extLst>
              <a:ext uri="{FF2B5EF4-FFF2-40B4-BE49-F238E27FC236}">
                <a16:creationId xmlns:a16="http://schemas.microsoft.com/office/drawing/2014/main" id="{4F9AD3DA-08B1-4BB9-6B6F-D6752718D224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2CFCB86D-32E7-FDC3-0730-7CEF3F064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296581"/>
            <a:ext cx="7870980" cy="89078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55705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07D1737-3A19-6FEE-15E2-1554C605BB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9" t="22641"/>
          <a:stretch/>
        </p:blipFill>
        <p:spPr>
          <a:xfrm>
            <a:off x="5132716" y="1552754"/>
            <a:ext cx="4773283" cy="5305245"/>
          </a:xfrm>
          <a:prstGeom prst="rect">
            <a:avLst/>
          </a:prstGeom>
        </p:spPr>
      </p:pic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5" name="Objek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37" hasCustomPrompt="1"/>
          </p:nvPr>
        </p:nvSpPr>
        <p:spPr>
          <a:xfrm>
            <a:off x="493126" y="3442309"/>
            <a:ext cx="4902590" cy="2834288"/>
          </a:xfrm>
        </p:spPr>
        <p:txBody>
          <a:bodyPr>
            <a:normAutofit/>
          </a:bodyPr>
          <a:lstStyle>
            <a:lvl1pPr marL="226800" indent="-226800">
              <a:spcBef>
                <a:spcPts val="300"/>
              </a:spcBef>
              <a:buClr>
                <a:schemeClr val="accent1"/>
              </a:buClr>
              <a:buSzPct val="120000"/>
              <a:buFontTx/>
              <a:buBlip>
                <a:blip r:embed="rId7"/>
              </a:buBlip>
              <a:defRPr sz="1600" b="1">
                <a:solidFill>
                  <a:schemeClr val="bg2"/>
                </a:solidFill>
              </a:defRPr>
            </a:lvl1pPr>
            <a:lvl2pPr marL="230400" indent="0">
              <a:spcBef>
                <a:spcPts val="600"/>
              </a:spcBef>
              <a:buNone/>
              <a:defRPr sz="11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 noProof="0"/>
              <a:t>xx</a:t>
            </a:r>
          </a:p>
          <a:p>
            <a:pPr lvl="0"/>
            <a:r>
              <a:rPr lang="de-DE" noProof="0"/>
              <a:t>xx</a:t>
            </a:r>
          </a:p>
          <a:p>
            <a:pPr lvl="0"/>
            <a:r>
              <a:rPr lang="de-DE" noProof="0"/>
              <a:t>xx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42" hasCustomPrompt="1"/>
          </p:nvPr>
        </p:nvSpPr>
        <p:spPr>
          <a:xfrm>
            <a:off x="511071" y="1490317"/>
            <a:ext cx="5919957" cy="626893"/>
          </a:xfrm>
        </p:spPr>
        <p:txBody>
          <a:bodyPr>
            <a:noAutofit/>
          </a:bodyPr>
          <a:lstStyle>
            <a:lvl1pPr marL="0" indent="0">
              <a:buNone/>
              <a:defRPr sz="4000" b="1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225936" indent="0">
              <a:buNone/>
              <a:defRPr/>
            </a:lvl2pPr>
            <a:lvl3pPr marL="527759" indent="0">
              <a:buNone/>
              <a:defRPr/>
            </a:lvl3pPr>
            <a:lvl4pPr marL="829582" indent="0">
              <a:buNone/>
              <a:defRPr/>
            </a:lvl4pPr>
            <a:lvl5pPr marL="1131406" indent="0">
              <a:buNone/>
              <a:defRPr/>
            </a:lvl5pPr>
          </a:lstStyle>
          <a:p>
            <a:pPr marL="0" marR="0" lvl="0" indent="0" algn="l" defTabSz="603647" rtl="0" eaLnBrk="1" fontAlgn="auto" latinLnBrk="0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accent1"/>
              </a:buClr>
              <a:buSzTx/>
              <a:buFont typeface="Webdings" panose="05030102010509060703" pitchFamily="18" charset="2"/>
              <a:buNone/>
              <a:tabLst/>
              <a:defRPr/>
            </a:pPr>
            <a:r>
              <a:rPr lang="de-DE" noProof="0"/>
              <a:t>Name Ansprechpartner</a:t>
            </a: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20" name="Textplatzhalter 28">
            <a:extLst>
              <a:ext uri="{FF2B5EF4-FFF2-40B4-BE49-F238E27FC236}">
                <a16:creationId xmlns:a16="http://schemas.microsoft.com/office/drawing/2014/main" id="{989A9BE5-AE13-788F-5EB2-16D51C02810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11071" y="2162552"/>
            <a:ext cx="5919957" cy="323708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bg2"/>
                </a:solidFill>
              </a:defRPr>
            </a:lvl1pPr>
            <a:lvl2pPr marL="225936" indent="0">
              <a:buNone/>
              <a:defRPr/>
            </a:lvl2pPr>
            <a:lvl3pPr marL="527759" indent="0">
              <a:buNone/>
              <a:defRPr/>
            </a:lvl3pPr>
            <a:lvl4pPr marL="829582" indent="0">
              <a:buNone/>
              <a:defRPr/>
            </a:lvl4pPr>
            <a:lvl5pPr marL="1131406" indent="0">
              <a:buNone/>
              <a:defRPr/>
            </a:lvl5pPr>
          </a:lstStyle>
          <a:p>
            <a:pPr marL="0" marR="0" lvl="0" indent="0" algn="l" defTabSz="603647" rtl="0" eaLnBrk="1" fontAlgn="auto" latinLnBrk="0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accent1"/>
              </a:buClr>
              <a:buSzTx/>
              <a:buFont typeface="Webdings" panose="05030102010509060703" pitchFamily="18" charset="2"/>
              <a:buNone/>
              <a:tabLst/>
              <a:defRPr/>
            </a:pPr>
            <a:r>
              <a:rPr lang="de-DE" noProof="0"/>
              <a:t>Bezeichnung</a:t>
            </a:r>
          </a:p>
        </p:txBody>
      </p:sp>
      <p:sp>
        <p:nvSpPr>
          <p:cNvPr id="22" name="Textplatzhalter 28">
            <a:extLst>
              <a:ext uri="{FF2B5EF4-FFF2-40B4-BE49-F238E27FC236}">
                <a16:creationId xmlns:a16="http://schemas.microsoft.com/office/drawing/2014/main" id="{5E17FDB2-57E3-E691-211F-34C349B2D2C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12331" y="2570316"/>
            <a:ext cx="4883385" cy="6268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225936" indent="0">
              <a:buNone/>
              <a:defRPr/>
            </a:lvl2pPr>
            <a:lvl3pPr marL="527759" indent="0">
              <a:buNone/>
              <a:defRPr/>
            </a:lvl3pPr>
            <a:lvl4pPr marL="829582" indent="0">
              <a:buNone/>
              <a:defRPr/>
            </a:lvl4pPr>
            <a:lvl5pPr marL="1131406" indent="0">
              <a:buNone/>
              <a:defRPr/>
            </a:lvl5pPr>
          </a:lstStyle>
          <a:p>
            <a:pPr marL="0" marR="0" lvl="0" indent="0" algn="l" defTabSz="603647" rtl="0" eaLnBrk="1" fontAlgn="auto" latinLnBrk="0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accent1"/>
              </a:buClr>
              <a:buSzTx/>
              <a:buFont typeface="Webdings" panose="05030102010509060703" pitchFamily="18" charset="2"/>
              <a:buNone/>
              <a:tabLst/>
              <a:defRPr/>
            </a:pPr>
            <a:r>
              <a:rPr lang="de-DE" noProof="0"/>
              <a:t>+43 (1) 58835-XXX</a:t>
            </a:r>
          </a:p>
          <a:p>
            <a:pPr marL="0" marR="0" lvl="0" indent="0" algn="l" defTabSz="603647" rtl="0" eaLnBrk="1" fontAlgn="auto" latinLnBrk="0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accent1"/>
              </a:buClr>
              <a:buSzTx/>
              <a:buFont typeface="Webdings" panose="05030102010509060703" pitchFamily="18" charset="2"/>
              <a:buNone/>
              <a:tabLst/>
              <a:defRPr/>
            </a:pPr>
            <a:r>
              <a:rPr lang="de-DE" noProof="0"/>
              <a:t>vorname.nachname@tpa-group.at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1949F9D1-E315-EC92-2B56-5265F1A3F98E}"/>
              </a:ext>
            </a:extLst>
          </p:cNvPr>
          <p:cNvSpPr txBox="1">
            <a:spLocks/>
          </p:cNvSpPr>
          <p:nvPr userDrawn="1"/>
        </p:nvSpPr>
        <p:spPr>
          <a:xfrm>
            <a:off x="396840" y="6458667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790"/>
              <a:t>Strana</a:t>
            </a:r>
            <a:r>
              <a:rPr lang="de-DE" sz="790"/>
              <a:t> </a:t>
            </a:r>
            <a:fld id="{E2BCF22A-5E8C-4B2F-8CEC-D31B789CDA14}" type="slidenum">
              <a:rPr lang="de-DE" sz="790"/>
              <a:pPr algn="l"/>
              <a:t>‹#›</a:t>
            </a:fld>
            <a:r>
              <a:rPr lang="de-DE" sz="790"/>
              <a:t> | </a:t>
            </a:r>
            <a:r>
              <a:rPr lang="de-DE" sz="790" err="1"/>
              <a:t>tpa</a:t>
            </a:r>
            <a:r>
              <a:rPr lang="de-DE" sz="790"/>
              <a:t>-group.</a:t>
            </a:r>
            <a:r>
              <a:rPr lang="cs-CZ" sz="790" err="1"/>
              <a:t>cz</a:t>
            </a:r>
            <a:r>
              <a:rPr lang="de-DE" sz="790"/>
              <a:t>  |  tpa-group.com</a:t>
            </a:r>
          </a:p>
        </p:txBody>
      </p:sp>
      <p:sp>
        <p:nvSpPr>
          <p:cNvPr id="3" name="Rechteck 2">
            <a:hlinkClick r:id="rId9"/>
            <a:extLst>
              <a:ext uri="{FF2B5EF4-FFF2-40B4-BE49-F238E27FC236}">
                <a16:creationId xmlns:a16="http://schemas.microsoft.com/office/drawing/2014/main" id="{F1104579-7B4C-9480-78EE-9F1A5F7A5DA5}"/>
              </a:ext>
            </a:extLst>
          </p:cNvPr>
          <p:cNvSpPr/>
          <p:nvPr userDrawn="1"/>
        </p:nvSpPr>
        <p:spPr>
          <a:xfrm>
            <a:off x="1050426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hlinkClick r:id="rId10"/>
            <a:extLst>
              <a:ext uri="{FF2B5EF4-FFF2-40B4-BE49-F238E27FC236}">
                <a16:creationId xmlns:a16="http://schemas.microsoft.com/office/drawing/2014/main" id="{32B309C1-3E98-B956-8942-BA6A37B190A8}"/>
              </a:ext>
            </a:extLst>
          </p:cNvPr>
          <p:cNvSpPr/>
          <p:nvPr userDrawn="1"/>
        </p:nvSpPr>
        <p:spPr>
          <a:xfrm>
            <a:off x="1829768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2861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D05DEDC-2F92-5148-4F34-6076158A7B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38" b="62893"/>
          <a:stretch/>
        </p:blipFill>
        <p:spPr>
          <a:xfrm>
            <a:off x="4761780" y="0"/>
            <a:ext cx="5144219" cy="2544792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CA37C055-CAFA-6B86-3E40-F3F64755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296581"/>
            <a:ext cx="8992568" cy="890783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641106-A7AA-E4A3-8BB8-AF2B0C383E36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err="1"/>
              <a:t>tpa</a:t>
            </a:r>
            <a:r>
              <a:rPr lang="de-DE" sz="790"/>
              <a:t>-group.</a:t>
            </a:r>
            <a:r>
              <a:rPr lang="cs-CZ" sz="790" err="1"/>
              <a:t>cz</a:t>
            </a:r>
            <a:r>
              <a:rPr lang="de-DE" sz="790"/>
              <a:t>  |  tpa-group.com | </a:t>
            </a:r>
            <a:r>
              <a:rPr lang="cs-CZ" sz="790"/>
              <a:t>Strana</a:t>
            </a:r>
            <a:r>
              <a:rPr lang="de-DE" sz="79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/>
          </a:p>
        </p:txBody>
      </p:sp>
      <p:sp>
        <p:nvSpPr>
          <p:cNvPr id="7" name="Rechteck 6">
            <a:hlinkClick r:id="rId4"/>
            <a:extLst>
              <a:ext uri="{FF2B5EF4-FFF2-40B4-BE49-F238E27FC236}">
                <a16:creationId xmlns:a16="http://schemas.microsoft.com/office/drawing/2014/main" id="{D00B0B58-FEE2-8CD2-D856-91F75762E4C9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>
            <a:hlinkClick r:id="rId5"/>
            <a:extLst>
              <a:ext uri="{FF2B5EF4-FFF2-40B4-BE49-F238E27FC236}">
                <a16:creationId xmlns:a16="http://schemas.microsoft.com/office/drawing/2014/main" id="{2D56ECAC-01E7-F9A4-C688-2801F5C8F814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" name="Grafik 9">
            <a:extLst>
              <a:ext uri="{FF2B5EF4-FFF2-40B4-BE49-F238E27FC236}">
                <a16:creationId xmlns:a16="http://schemas.microsoft.com/office/drawing/2014/main" id="{DC5841A9-F6E0-0819-C4A1-7EDA3B2AF5E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5FB9BE8B-68CB-1725-CCBF-77EDF8D51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4840" y="1825625"/>
            <a:ext cx="6232258" cy="4624416"/>
          </a:xfrm>
        </p:spPr>
        <p:txBody>
          <a:bodyPr/>
          <a:lstStyle>
            <a:lvl1pPr marL="226800"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7111997E-1CFD-7B6E-531E-8DC56A5514FC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68902" y="1827345"/>
            <a:ext cx="1800000" cy="1800000"/>
          </a:xfrm>
          <a:prstGeom prst="ellipse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3" name="Textplatzhalter 28">
            <a:extLst>
              <a:ext uri="{FF2B5EF4-FFF2-40B4-BE49-F238E27FC236}">
                <a16:creationId xmlns:a16="http://schemas.microsoft.com/office/drawing/2014/main" id="{407E3C60-AC1F-1B2C-119B-CB30C14BE2A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8620" y="3789328"/>
            <a:ext cx="2658760" cy="223248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005233"/>
                </a:solidFill>
              </a:defRPr>
            </a:lvl1pPr>
            <a:lvl2pPr marL="225936" indent="0">
              <a:buNone/>
              <a:defRPr/>
            </a:lvl2pPr>
            <a:lvl3pPr marL="527759" indent="0">
              <a:buNone/>
              <a:defRPr/>
            </a:lvl3pPr>
            <a:lvl4pPr marL="829582" indent="0">
              <a:buNone/>
              <a:defRPr/>
            </a:lvl4pPr>
            <a:lvl5pPr marL="1131406" indent="0">
              <a:buNone/>
              <a:defRPr/>
            </a:lvl5pPr>
          </a:lstStyle>
          <a:p>
            <a:pPr lvl="0"/>
            <a:r>
              <a:rPr lang="en-GB" noProof="0"/>
              <a:t>Name Contact</a:t>
            </a:r>
          </a:p>
        </p:txBody>
      </p:sp>
      <p:sp>
        <p:nvSpPr>
          <p:cNvPr id="14" name="Textplatzhalter 30">
            <a:extLst>
              <a:ext uri="{FF2B5EF4-FFF2-40B4-BE49-F238E27FC236}">
                <a16:creationId xmlns:a16="http://schemas.microsoft.com/office/drawing/2014/main" id="{51354655-82C6-2E91-C726-A089FFE8068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58621" y="4030941"/>
            <a:ext cx="2658759" cy="290676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58585A"/>
                </a:solidFill>
              </a:defRPr>
            </a:lvl1pPr>
            <a:lvl2pPr marL="225936" indent="0">
              <a:buNone/>
              <a:defRPr/>
            </a:lvl2pPr>
            <a:lvl3pPr marL="527759" indent="0">
              <a:buNone/>
              <a:defRPr/>
            </a:lvl3pPr>
            <a:lvl4pPr marL="829582" indent="0">
              <a:buNone/>
              <a:defRPr/>
            </a:lvl4pPr>
            <a:lvl5pPr marL="1131406" indent="0">
              <a:buNone/>
              <a:defRPr/>
            </a:lvl5pPr>
          </a:lstStyle>
          <a:p>
            <a:pPr lvl="0"/>
            <a:r>
              <a:rPr lang="en-GB" noProof="0"/>
              <a:t>Tax Advisor | Partner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0F9A915A-BCEA-5FA9-192E-52CBC292FCF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8620" y="4645583"/>
            <a:ext cx="2658759" cy="144884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None/>
              <a:defRPr sz="1100">
                <a:solidFill>
                  <a:schemeClr val="tx1"/>
                </a:solidFill>
              </a:defRPr>
            </a:lvl1pPr>
            <a:lvl2pPr marL="457200">
              <a:spcBef>
                <a:spcPts val="600"/>
              </a:spcBef>
              <a:defRPr sz="1100">
                <a:solidFill>
                  <a:schemeClr val="tx1"/>
                </a:solidFill>
              </a:defRPr>
            </a:lvl2pPr>
          </a:lstStyle>
          <a:p>
            <a:pPr marL="0" indent="0" algn="l">
              <a:spcBef>
                <a:spcPts val="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None/>
            </a:pPr>
            <a:r>
              <a:rPr lang="en-GB" sz="1100" noProof="0">
                <a:solidFill>
                  <a:schemeClr val="tx1"/>
                </a:solidFill>
              </a:rPr>
              <a:t>Tel.: +</a:t>
            </a:r>
            <a:r>
              <a:rPr lang="cs-CZ" sz="1100" noProof="0">
                <a:solidFill>
                  <a:schemeClr val="tx1"/>
                </a:solidFill>
              </a:rPr>
              <a:t>420 XXX </a:t>
            </a:r>
            <a:r>
              <a:rPr lang="cs-CZ" sz="1100" noProof="0" err="1">
                <a:solidFill>
                  <a:schemeClr val="tx1"/>
                </a:solidFill>
              </a:rPr>
              <a:t>XXX</a:t>
            </a:r>
            <a:endParaRPr lang="cs-CZ" sz="1100" noProof="0">
              <a:solidFill>
                <a:schemeClr val="tx1"/>
              </a:solidFill>
            </a:endParaRPr>
          </a:p>
          <a:p>
            <a:pPr marL="0" indent="0" algn="l">
              <a:spcBef>
                <a:spcPts val="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None/>
            </a:pPr>
            <a:br>
              <a:rPr lang="en-GB" sz="1100" noProof="0">
                <a:solidFill>
                  <a:schemeClr val="tx1"/>
                </a:solidFill>
              </a:rPr>
            </a:br>
            <a:endParaRPr lang="en-GB" sz="1100" noProof="0">
              <a:solidFill>
                <a:schemeClr val="tx1"/>
              </a:solidFill>
            </a:endParaRPr>
          </a:p>
          <a:p>
            <a:pPr marL="0" indent="0" algn="l">
              <a:spcBef>
                <a:spcPts val="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None/>
            </a:pPr>
            <a:br>
              <a:rPr lang="en-GB" sz="1100" noProof="0">
                <a:solidFill>
                  <a:schemeClr val="tx1"/>
                </a:solidFill>
              </a:rPr>
            </a:br>
            <a:endParaRPr lang="en-GB" sz="110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225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TPA Puzzle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C782DBDB-6AA9-5AA4-3B62-379B18215839}"/>
              </a:ext>
            </a:extLst>
          </p:cNvPr>
          <p:cNvSpPr/>
          <p:nvPr userDrawn="1"/>
        </p:nvSpPr>
        <p:spPr>
          <a:xfrm>
            <a:off x="2059108" y="358904"/>
            <a:ext cx="5533340" cy="55333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7EA91E7-510C-C8E5-C02D-040F40B7F8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00" y="2118600"/>
            <a:ext cx="9000000" cy="413039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75E2FE9-6DE5-0DE4-7F27-08D0D83A3D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6965" y="388840"/>
            <a:ext cx="1197821" cy="1005774"/>
          </a:xfrm>
          <a:prstGeom prst="rect">
            <a:avLst/>
          </a:prstGeom>
        </p:spPr>
      </p:pic>
      <p:sp>
        <p:nvSpPr>
          <p:cNvPr id="6" name="Textplatzhalter 28">
            <a:extLst>
              <a:ext uri="{FF2B5EF4-FFF2-40B4-BE49-F238E27FC236}">
                <a16:creationId xmlns:a16="http://schemas.microsoft.com/office/drawing/2014/main" id="{23B9F6E7-7928-4B05-1B74-2B888955748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1071" y="1490317"/>
            <a:ext cx="5919957" cy="626893"/>
          </a:xfrm>
        </p:spPr>
        <p:txBody>
          <a:bodyPr>
            <a:noAutofit/>
          </a:bodyPr>
          <a:lstStyle>
            <a:lvl1pPr marL="0" indent="0">
              <a:buNone/>
              <a:defRPr sz="4000" b="1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225936" indent="0">
              <a:buNone/>
              <a:defRPr/>
            </a:lvl2pPr>
            <a:lvl3pPr marL="527759" indent="0">
              <a:buNone/>
              <a:defRPr/>
            </a:lvl3pPr>
            <a:lvl4pPr marL="829582" indent="0">
              <a:buNone/>
              <a:defRPr/>
            </a:lvl4pPr>
            <a:lvl5pPr marL="1131406" indent="0">
              <a:buNone/>
              <a:defRPr/>
            </a:lvl5pPr>
          </a:lstStyle>
          <a:p>
            <a:pPr marL="0" marR="0" lvl="0" indent="0" algn="l" defTabSz="603647" rtl="0" eaLnBrk="1" fontAlgn="auto" latinLnBrk="0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accent1"/>
              </a:buClr>
              <a:buSzTx/>
              <a:buFont typeface="Webdings" panose="05030102010509060703" pitchFamily="18" charset="2"/>
              <a:buNone/>
              <a:tabLst/>
              <a:defRPr/>
            </a:pPr>
            <a:r>
              <a:rPr lang="de-DE" noProof="0"/>
              <a:t>Die TPA Gruppe.</a:t>
            </a:r>
          </a:p>
        </p:txBody>
      </p:sp>
    </p:spTree>
    <p:extLst>
      <p:ext uri="{BB962C8B-B14F-4D97-AF65-F5344CB8AC3E}">
        <p14:creationId xmlns:p14="http://schemas.microsoft.com/office/powerpoint/2010/main" val="3582728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TPA Logo">
    <p:bg>
      <p:bgPr>
        <a:solidFill>
          <a:srgbClr val="135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4744" y="1363072"/>
            <a:ext cx="4930511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96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Head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3989" y="1449983"/>
            <a:ext cx="9007200" cy="5000058"/>
          </a:xfrm>
        </p:spPr>
        <p:txBody>
          <a:bodyPr/>
          <a:lstStyle>
            <a:lvl1pPr marL="226800"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401E080A-3B1D-E734-CC9D-C364A0ACA1E7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err="1"/>
              <a:t>tpa</a:t>
            </a:r>
            <a:r>
              <a:rPr lang="de-DE" sz="790"/>
              <a:t>-group.</a:t>
            </a:r>
            <a:r>
              <a:rPr lang="cs-CZ" sz="790" err="1"/>
              <a:t>cz</a:t>
            </a:r>
            <a:r>
              <a:rPr lang="de-DE" sz="790"/>
              <a:t>  |  tpa-group.com | </a:t>
            </a:r>
            <a:r>
              <a:rPr lang="cs-CZ" sz="790"/>
              <a:t>Strana</a:t>
            </a:r>
            <a:r>
              <a:rPr lang="de-DE" sz="79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67D76C3-22EE-E3B4-0494-69E6FD26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539180"/>
            <a:ext cx="7870980" cy="40763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7BB73499-A8E6-4A57-966E-6003285FEB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621" y="938842"/>
            <a:ext cx="7870980" cy="40762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Rechteck 7">
            <a:hlinkClick r:id="rId3"/>
            <a:extLst>
              <a:ext uri="{FF2B5EF4-FFF2-40B4-BE49-F238E27FC236}">
                <a16:creationId xmlns:a16="http://schemas.microsoft.com/office/drawing/2014/main" id="{DC8CB1CF-B3B1-B2FF-99F3-0580A710DB5A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hlinkClick r:id="rId4"/>
            <a:extLst>
              <a:ext uri="{FF2B5EF4-FFF2-40B4-BE49-F238E27FC236}">
                <a16:creationId xmlns:a16="http://schemas.microsoft.com/office/drawing/2014/main" id="{FB5C0346-DA12-AADA-959C-3E14763A5D28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7138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_Czech Republic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DCC639AA-5A89-4BEE-0162-574E1F33EB3B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err="1"/>
              <a:t>tpa</a:t>
            </a:r>
            <a:r>
              <a:rPr lang="de-DE" sz="790"/>
              <a:t>-group.</a:t>
            </a:r>
            <a:r>
              <a:rPr lang="cs-CZ" sz="790" err="1"/>
              <a:t>cz</a:t>
            </a:r>
            <a:r>
              <a:rPr lang="de-DE" sz="790"/>
              <a:t>  |  tpa-group.com | </a:t>
            </a:r>
            <a:r>
              <a:rPr lang="cs-CZ" sz="790"/>
              <a:t>Strana</a:t>
            </a:r>
            <a:r>
              <a:rPr lang="de-DE" sz="79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/>
          </a:p>
        </p:txBody>
      </p:sp>
      <p:sp>
        <p:nvSpPr>
          <p:cNvPr id="5" name="Rechteck 4">
            <a:hlinkClick r:id="rId2"/>
            <a:extLst>
              <a:ext uri="{FF2B5EF4-FFF2-40B4-BE49-F238E27FC236}">
                <a16:creationId xmlns:a16="http://schemas.microsoft.com/office/drawing/2014/main" id="{EB2C68E1-7F3E-ECF1-6A40-C71D748F4EE2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rId3"/>
            <a:extLst>
              <a:ext uri="{FF2B5EF4-FFF2-40B4-BE49-F238E27FC236}">
                <a16:creationId xmlns:a16="http://schemas.microsoft.com/office/drawing/2014/main" id="{8655F4C1-732F-5B88-56B8-F4D3E567F8E0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ovéPole 2">
            <a:extLst>
              <a:ext uri="{FF2B5EF4-FFF2-40B4-BE49-F238E27FC236}">
                <a16:creationId xmlns:a16="http://schemas.microsoft.com/office/drawing/2014/main" id="{C5F0F133-7045-9247-D935-9D4014349816}"/>
              </a:ext>
            </a:extLst>
          </p:cNvPr>
          <p:cNvSpPr txBox="1"/>
          <p:nvPr userDrawn="1"/>
        </p:nvSpPr>
        <p:spPr bwMode="auto">
          <a:xfrm>
            <a:off x="156687" y="5809441"/>
            <a:ext cx="9586823" cy="6386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TPA </a:t>
            </a:r>
            <a:r>
              <a:rPr kumimoji="0" lang="cs-CZ" sz="7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Czech Republic</a:t>
            </a:r>
            <a:endParaRPr kumimoji="0" lang="en-GB" sz="7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140 00 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</a:t>
            </a:r>
            <a:r>
              <a:rPr kumimoji="0" lang="cs-CZ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4, 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Antala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Staška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2027/79, Tel.: +420 222 826 311, Fax: +420 222 826 312, E-</a:t>
            </a:r>
            <a:r>
              <a:rPr kumimoji="0" lang="cs-CZ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ail: </a:t>
            </a:r>
            <a:r>
              <a:rPr kumimoji="0" lang="cs-CZ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@tpa-group.cz, www.tpa-group.cz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it-IT" sz="7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Albánie</a:t>
            </a:r>
            <a:r>
              <a:rPr kumimoji="0" lang="cs-CZ" sz="7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7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Bulharsko | Černá Hora | Česká republika | Chorvatsko | Maďarsko | </a:t>
            </a:r>
            <a:r>
              <a:rPr kumimoji="0" lang="cs-CZ" sz="7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Polsko | Rakousko | Rumunsko | Slovensko | Slovinsko | Srbsko</a:t>
            </a:r>
            <a:endParaRPr kumimoji="0" lang="de-DE" sz="7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Baker Tilly Europe Alliance member</a:t>
            </a:r>
          </a:p>
        </p:txBody>
      </p:sp>
    </p:spTree>
    <p:extLst>
      <p:ext uri="{BB962C8B-B14F-4D97-AF65-F5344CB8AC3E}">
        <p14:creationId xmlns:p14="http://schemas.microsoft.com/office/powerpoint/2010/main" val="3637316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1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_Tax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2">
            <a:extLst>
              <a:ext uri="{FF2B5EF4-FFF2-40B4-BE49-F238E27FC236}">
                <a16:creationId xmlns:a16="http://schemas.microsoft.com/office/drawing/2014/main" id="{30DC92A1-62AF-F46A-5508-D779B14CD8F7}"/>
              </a:ext>
            </a:extLst>
          </p:cNvPr>
          <p:cNvSpPr txBox="1"/>
          <p:nvPr userDrawn="1"/>
        </p:nvSpPr>
        <p:spPr bwMode="auto">
          <a:xfrm>
            <a:off x="156687" y="5809441"/>
            <a:ext cx="9586823" cy="7848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TPA Tax </a:t>
            </a:r>
            <a:r>
              <a:rPr kumimoji="0" lang="en-GB" sz="7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s.r.o.</a:t>
            </a:r>
            <a:endParaRPr kumimoji="0" lang="en-GB" sz="7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140 00 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</a:t>
            </a:r>
            <a:r>
              <a:rPr kumimoji="0" lang="cs-CZ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aha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4, 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Antala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Staška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2027/79, Tel.: +420 222 826 311, Fax: +420 222 826 312, E-</a:t>
            </a:r>
            <a:r>
              <a:rPr kumimoji="0" lang="cs-CZ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ail: </a:t>
            </a:r>
            <a:r>
              <a:rPr kumimoji="0" lang="cs-CZ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tax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@tpa-group.cz, www.tpa-group.cz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Tx/>
              <a:buNone/>
              <a:tabLst/>
              <a:defRPr/>
            </a:pPr>
            <a:r>
              <a:rPr kumimoji="0" lang="cs-CZ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DIČ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CZ26126851, </a:t>
            </a:r>
            <a:r>
              <a:rPr kumimoji="0" lang="cs-CZ" sz="7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Městský soud v Praze, oddíl C, vložka 72491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Albánie</a:t>
            </a:r>
            <a:r>
              <a:rPr kumimoji="0" lang="cs-CZ" sz="7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7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Bulharsko | Černá Hora | Česká republika | Chorvatsko | Maďarsko | </a:t>
            </a:r>
            <a:r>
              <a:rPr kumimoji="0" lang="cs-CZ" sz="7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Polsko | Rakousko | Rumunsko | Slovensko | Slovinsko | Srbsko</a:t>
            </a:r>
            <a:endParaRPr kumimoji="0" lang="de-DE" sz="7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Baker Tilly Europe Alliance member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797B18-630A-2C18-554B-ADCA979752F6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err="1"/>
              <a:t>tpa</a:t>
            </a:r>
            <a:r>
              <a:rPr lang="de-DE" sz="790"/>
              <a:t>-group.</a:t>
            </a:r>
            <a:r>
              <a:rPr lang="cs-CZ" sz="790" err="1"/>
              <a:t>cz</a:t>
            </a:r>
            <a:r>
              <a:rPr lang="de-DE" sz="790"/>
              <a:t>  |  tpa-group.com | </a:t>
            </a:r>
            <a:r>
              <a:rPr lang="cs-CZ" sz="790"/>
              <a:t>Strana</a:t>
            </a:r>
            <a:r>
              <a:rPr lang="de-DE" sz="79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/>
          </a:p>
        </p:txBody>
      </p:sp>
      <p:sp>
        <p:nvSpPr>
          <p:cNvPr id="7" name="Rechteck 6">
            <a:hlinkClick r:id="rId2"/>
            <a:extLst>
              <a:ext uri="{FF2B5EF4-FFF2-40B4-BE49-F238E27FC236}">
                <a16:creationId xmlns:a16="http://schemas.microsoft.com/office/drawing/2014/main" id="{C83538F1-C758-618F-88AD-91A089BF027D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>
            <a:hlinkClick r:id="rId3"/>
            <a:extLst>
              <a:ext uri="{FF2B5EF4-FFF2-40B4-BE49-F238E27FC236}">
                <a16:creationId xmlns:a16="http://schemas.microsoft.com/office/drawing/2014/main" id="{30BC500A-8253-0681-D74E-299FD87FB43C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341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1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_Audit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5837DA97-8052-BF65-CAFA-A0F0489D4BF6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err="1"/>
              <a:t>tpa</a:t>
            </a:r>
            <a:r>
              <a:rPr lang="de-DE" sz="790"/>
              <a:t>-group.</a:t>
            </a:r>
            <a:r>
              <a:rPr lang="cs-CZ" sz="790" err="1"/>
              <a:t>cz</a:t>
            </a:r>
            <a:r>
              <a:rPr lang="de-DE" sz="790"/>
              <a:t>  |  tpa-group.com | </a:t>
            </a:r>
            <a:r>
              <a:rPr lang="cs-CZ" sz="790"/>
              <a:t>Strana</a:t>
            </a:r>
            <a:r>
              <a:rPr lang="de-DE" sz="79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/>
          </a:p>
        </p:txBody>
      </p:sp>
      <p:sp>
        <p:nvSpPr>
          <p:cNvPr id="5" name="Rechteck 4">
            <a:hlinkClick r:id="rId2"/>
            <a:extLst>
              <a:ext uri="{FF2B5EF4-FFF2-40B4-BE49-F238E27FC236}">
                <a16:creationId xmlns:a16="http://schemas.microsoft.com/office/drawing/2014/main" id="{1CEBF819-54A7-A0BF-EE02-67A8FA87FAB9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rId3"/>
            <a:extLst>
              <a:ext uri="{FF2B5EF4-FFF2-40B4-BE49-F238E27FC236}">
                <a16:creationId xmlns:a16="http://schemas.microsoft.com/office/drawing/2014/main" id="{8F2C230F-DB78-CF29-C6DA-EBEFDC521D2E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ovéPole 2">
            <a:extLst>
              <a:ext uri="{FF2B5EF4-FFF2-40B4-BE49-F238E27FC236}">
                <a16:creationId xmlns:a16="http://schemas.microsoft.com/office/drawing/2014/main" id="{09ADB117-4EEA-7E06-FB61-8DDF6F765A5F}"/>
              </a:ext>
            </a:extLst>
          </p:cNvPr>
          <p:cNvSpPr txBox="1"/>
          <p:nvPr userDrawn="1"/>
        </p:nvSpPr>
        <p:spPr bwMode="auto">
          <a:xfrm>
            <a:off x="156687" y="5809441"/>
            <a:ext cx="9586823" cy="7848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TPA </a:t>
            </a:r>
            <a:r>
              <a:rPr kumimoji="0" lang="cs-CZ" sz="7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Audit</a:t>
            </a:r>
            <a:r>
              <a:rPr kumimoji="0" lang="en-GB" sz="7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7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s.r.o.</a:t>
            </a:r>
            <a:endParaRPr kumimoji="0" lang="en-GB" sz="7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140 00 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</a:t>
            </a:r>
            <a:r>
              <a:rPr kumimoji="0" lang="cs-CZ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4, 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Antala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Staška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2027/79, Tel.: +420 222 826 311, Fax: +420 222 826 312, E-</a:t>
            </a:r>
            <a:r>
              <a:rPr kumimoji="0" lang="cs-CZ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ail: </a:t>
            </a:r>
            <a:r>
              <a:rPr kumimoji="0" lang="cs-CZ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audit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@tpa-group.cz, www.tpa-group.cz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Tx/>
              <a:buNone/>
              <a:tabLst/>
              <a:defRPr/>
            </a:pPr>
            <a:r>
              <a:rPr kumimoji="0" lang="cs-CZ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DIČ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cs-CZ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60203480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cs-CZ" sz="7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Městský soud v Praze, oddíl C, vložka 25463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it-IT" sz="7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Albánie</a:t>
            </a:r>
            <a:r>
              <a:rPr kumimoji="0" lang="cs-CZ" sz="7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7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Bulharsko | Černá Hora | Česká republika | Chorvatsko | Maďarsko | </a:t>
            </a:r>
            <a:r>
              <a:rPr kumimoji="0" lang="cs-CZ" sz="7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Polsko | Rakousko | Rumunsko | Slovensko | Slovinsko | Srbsko</a:t>
            </a:r>
            <a:endParaRPr kumimoji="0" lang="de-DE" sz="7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Baker Tilly Europe Alliance member</a:t>
            </a:r>
          </a:p>
        </p:txBody>
      </p:sp>
    </p:spTree>
    <p:extLst>
      <p:ext uri="{BB962C8B-B14F-4D97-AF65-F5344CB8AC3E}">
        <p14:creationId xmlns:p14="http://schemas.microsoft.com/office/powerpoint/2010/main" val="1920542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1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_Valuation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A2B92445-7A59-679A-A983-6E622C0F2833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err="1"/>
              <a:t>tpa</a:t>
            </a:r>
            <a:r>
              <a:rPr lang="de-DE" sz="790"/>
              <a:t>-group.</a:t>
            </a:r>
            <a:r>
              <a:rPr lang="cs-CZ" sz="790" err="1"/>
              <a:t>cz</a:t>
            </a:r>
            <a:r>
              <a:rPr lang="de-DE" sz="790"/>
              <a:t>  |  tpa-group.com | </a:t>
            </a:r>
            <a:r>
              <a:rPr lang="cs-CZ" sz="790"/>
              <a:t>Strana</a:t>
            </a:r>
            <a:r>
              <a:rPr lang="de-DE" sz="79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/>
          </a:p>
        </p:txBody>
      </p:sp>
      <p:sp>
        <p:nvSpPr>
          <p:cNvPr id="5" name="Rechteck 4">
            <a:hlinkClick r:id="rId2"/>
            <a:extLst>
              <a:ext uri="{FF2B5EF4-FFF2-40B4-BE49-F238E27FC236}">
                <a16:creationId xmlns:a16="http://schemas.microsoft.com/office/drawing/2014/main" id="{0B3C88B5-DA22-BFF9-5DAA-92994E8B7942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rId3"/>
            <a:extLst>
              <a:ext uri="{FF2B5EF4-FFF2-40B4-BE49-F238E27FC236}">
                <a16:creationId xmlns:a16="http://schemas.microsoft.com/office/drawing/2014/main" id="{0187FEE5-20A5-C167-0CC3-791CD5BDD62E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ovéPole 2">
            <a:extLst>
              <a:ext uri="{FF2B5EF4-FFF2-40B4-BE49-F238E27FC236}">
                <a16:creationId xmlns:a16="http://schemas.microsoft.com/office/drawing/2014/main" id="{C4965EA1-F7E5-80E6-AB05-5B1BBFB43D56}"/>
              </a:ext>
            </a:extLst>
          </p:cNvPr>
          <p:cNvSpPr txBox="1"/>
          <p:nvPr userDrawn="1"/>
        </p:nvSpPr>
        <p:spPr bwMode="auto">
          <a:xfrm>
            <a:off x="156687" y="5809441"/>
            <a:ext cx="9586823" cy="7848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TPA Valuation &amp; Advisory </a:t>
            </a:r>
            <a:r>
              <a:rPr kumimoji="0" lang="en-US" sz="700" b="1" i="0" u="none" strike="noStrike" kern="1200" cap="none" spc="0" normalizeH="0" baseline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s.r.o</a:t>
            </a:r>
            <a:r>
              <a:rPr lang="en-US" sz="700" err="1">
                <a:solidFill>
                  <a:schemeClr val="tx2"/>
                </a:solidFill>
              </a:rPr>
              <a:t>.</a:t>
            </a:r>
            <a:endParaRPr kumimoji="0" lang="en-GB" sz="7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140 00 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</a:t>
            </a:r>
            <a:r>
              <a:rPr kumimoji="0" lang="cs-CZ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4, 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Antala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Staška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2027/79, Tel.: +420 222 826 311, Fax: +420 222 826 312, E-</a:t>
            </a:r>
            <a:r>
              <a:rPr kumimoji="0" lang="cs-CZ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ail: </a:t>
            </a:r>
            <a:r>
              <a:rPr kumimoji="0" lang="cs-CZ" sz="7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valuation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@tpa-group.cz, www.tpa-group.cz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Tx/>
              <a:buNone/>
              <a:tabLst/>
              <a:defRPr/>
            </a:pPr>
            <a:r>
              <a:rPr kumimoji="0" lang="cs-CZ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DIČ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cs-CZ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25507796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cs-CZ" sz="7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Městský soud v Praze, oddíl C, vložka 151055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it-IT" sz="7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Albánie</a:t>
            </a:r>
            <a:r>
              <a:rPr kumimoji="0" lang="cs-CZ" sz="7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7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Bulharsko | Černá Hora | Česká republika | Chorvatsko | Maďarsko | </a:t>
            </a:r>
            <a:r>
              <a:rPr kumimoji="0" lang="cs-CZ" sz="7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Polsko | Rakousko | Rumunsko | Slovensko | Slovinsko | Srbsko</a:t>
            </a:r>
            <a:endParaRPr kumimoji="0" lang="de-DE" sz="7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Baker Tilly Europe Alliance member</a:t>
            </a:r>
          </a:p>
        </p:txBody>
      </p:sp>
    </p:spTree>
    <p:extLst>
      <p:ext uri="{BB962C8B-B14F-4D97-AF65-F5344CB8AC3E}">
        <p14:creationId xmlns:p14="http://schemas.microsoft.com/office/powerpoint/2010/main" val="746006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1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3FE7BD2-20D9-D276-1917-149BFA934E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276342" cy="533975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C64EE16-F2A1-48E4-9B40-43EF958AB2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0BDA7332-5074-624E-63A2-08ACE35E5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296581"/>
            <a:ext cx="7870980" cy="89078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B1F05BA1-8FE6-FCE8-3416-5D3332B38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89" y="1449983"/>
            <a:ext cx="9007200" cy="4726980"/>
          </a:xfrm>
        </p:spPr>
        <p:txBody>
          <a:bodyPr/>
          <a:lstStyle>
            <a:lvl1pPr marL="271463" indent="-271463">
              <a:buSzPct val="140000"/>
              <a:buFontTx/>
              <a:buBlip>
                <a:blip r:embed="rId5"/>
              </a:buBlip>
              <a:defRPr sz="1400"/>
            </a:lvl1pPr>
            <a:lvl2pPr marL="446088" indent="-219075">
              <a:buSzPct val="120000"/>
              <a:buFontTx/>
              <a:buBlip>
                <a:blip r:embed="rId5"/>
              </a:buBlip>
              <a:defRPr sz="1400"/>
            </a:lvl2pPr>
            <a:lvl3pPr>
              <a:defRPr sz="1400"/>
            </a:lvl3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D5A03772-49C3-E028-D508-67A87C758BA8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err="1"/>
              <a:t>tpa</a:t>
            </a:r>
            <a:r>
              <a:rPr lang="de-DE" sz="790"/>
              <a:t>-group.</a:t>
            </a:r>
            <a:r>
              <a:rPr lang="cs-CZ" sz="790" err="1"/>
              <a:t>cz</a:t>
            </a:r>
            <a:r>
              <a:rPr lang="de-DE" sz="790"/>
              <a:t>  |  tpa-group.com | </a:t>
            </a:r>
            <a:r>
              <a:rPr lang="cs-CZ" sz="790"/>
              <a:t>Strana</a:t>
            </a:r>
            <a:r>
              <a:rPr lang="de-DE" sz="79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/>
          </a:p>
        </p:txBody>
      </p:sp>
      <p:sp>
        <p:nvSpPr>
          <p:cNvPr id="3" name="Rechteck 2">
            <a:hlinkClick r:id="rId6"/>
            <a:extLst>
              <a:ext uri="{FF2B5EF4-FFF2-40B4-BE49-F238E27FC236}">
                <a16:creationId xmlns:a16="http://schemas.microsoft.com/office/drawing/2014/main" id="{A5371DB9-942A-DA61-0ABD-636D06AAE020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>
            <a:hlinkClick r:id="rId7"/>
            <a:extLst>
              <a:ext uri="{FF2B5EF4-FFF2-40B4-BE49-F238E27FC236}">
                <a16:creationId xmlns:a16="http://schemas.microsoft.com/office/drawing/2014/main" id="{72A345D5-C445-D424-EC97-46BEBCE7B4F0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773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  <p15:guide id="2" pos="285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593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1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180A565-9363-C365-A249-960ADC626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90"/>
          <a:stretch/>
        </p:blipFill>
        <p:spPr>
          <a:xfrm>
            <a:off x="0" y="94891"/>
            <a:ext cx="9900000" cy="67631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620" y="296581"/>
            <a:ext cx="7870980" cy="89078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3989" y="1449983"/>
            <a:ext cx="9007200" cy="5000058"/>
          </a:xfrm>
        </p:spPr>
        <p:txBody>
          <a:bodyPr/>
          <a:lstStyle>
            <a:lvl1pPr marL="226800"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ECB19C9A-11D7-F081-F4B9-0621DF890CAD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err="1"/>
              <a:t>tpa</a:t>
            </a:r>
            <a:r>
              <a:rPr lang="de-DE" sz="790"/>
              <a:t>-group.</a:t>
            </a:r>
            <a:r>
              <a:rPr lang="cs-CZ" sz="790" err="1"/>
              <a:t>cz</a:t>
            </a:r>
            <a:r>
              <a:rPr lang="de-DE" sz="790"/>
              <a:t>  |  tpa-group.com | </a:t>
            </a:r>
            <a:r>
              <a:rPr lang="cs-CZ" sz="790"/>
              <a:t>Strana</a:t>
            </a:r>
            <a:r>
              <a:rPr lang="de-DE" sz="79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/>
          </a:p>
        </p:txBody>
      </p:sp>
      <p:sp>
        <p:nvSpPr>
          <p:cNvPr id="6" name="Rechteck 5">
            <a:hlinkClick r:id="rId5"/>
            <a:extLst>
              <a:ext uri="{FF2B5EF4-FFF2-40B4-BE49-F238E27FC236}">
                <a16:creationId xmlns:a16="http://schemas.microsoft.com/office/drawing/2014/main" id="{3EA9E034-2BDC-BF3E-36B3-FAFC95B38C45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hlinkClick r:id="rId6"/>
            <a:extLst>
              <a:ext uri="{FF2B5EF4-FFF2-40B4-BE49-F238E27FC236}">
                <a16:creationId xmlns:a16="http://schemas.microsoft.com/office/drawing/2014/main" id="{2B8DFAE9-A6EA-F959-99F8-43AB6FBB7F65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9624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oleObject" Target="../embeddings/oleObject2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46400" y="334800"/>
            <a:ext cx="900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46400" y="1825625"/>
            <a:ext cx="9007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08248" y="653891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92">
                <a:solidFill>
                  <a:schemeClr val="tx2"/>
                </a:solidFill>
              </a:defRPr>
            </a:lvl1pPr>
          </a:lstStyle>
          <a:p>
            <a:r>
              <a:rPr lang="cs-CZ" sz="790"/>
              <a:t>Strana</a:t>
            </a:r>
            <a:r>
              <a:rPr lang="de-DE"/>
              <a:t> </a:t>
            </a:r>
            <a:fld id="{E2BCF22A-5E8C-4B2F-8CEC-D31B789CDA14}" type="slidenum">
              <a:rPr/>
              <a:pPr/>
              <a:t>‹#›</a:t>
            </a:fld>
            <a:endParaRPr/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3894485802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2" imgW="360" imgH="360" progId="TCLayout.ActiveDocument.1">
                  <p:embed/>
                </p:oleObj>
              </mc:Choice>
              <mc:Fallback>
                <p:oleObj name="think-cell Folie" r:id="rId32" imgW="360" imgH="360" progId="TCLayout.ActiveDocument.1">
                  <p:embed/>
                  <p:pic>
                    <p:nvPicPr>
                      <p:cNvPr id="7" name="Objek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6899004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4" imgW="360" imgH="360" progId="TCLayout.ActiveDocument.1">
                  <p:embed/>
                </p:oleObj>
              </mc:Choice>
              <mc:Fallback>
                <p:oleObj name="think-cell Folie" r:id="rId34" imgW="360" imgH="360" progId="TCLayout.ActiveDocument.1">
                  <p:embed/>
                  <p:pic>
                    <p:nvPicPr>
                      <p:cNvPr id="13" name="Objek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872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7" r:id="rId2"/>
    <p:sldLayoutId id="2147483652" r:id="rId3"/>
    <p:sldLayoutId id="2147483672" r:id="rId4"/>
    <p:sldLayoutId id="2147483673" r:id="rId5"/>
    <p:sldLayoutId id="2147483674" r:id="rId6"/>
    <p:sldLayoutId id="2147483675" r:id="rId7"/>
    <p:sldLayoutId id="2147483668" r:id="rId8"/>
    <p:sldLayoutId id="2147483663" r:id="rId9"/>
    <p:sldLayoutId id="2147483661" r:id="rId10"/>
    <p:sldLayoutId id="2147483654" r:id="rId11"/>
    <p:sldLayoutId id="2147483649" r:id="rId12"/>
    <p:sldLayoutId id="2147483669" r:id="rId13"/>
    <p:sldLayoutId id="2147483666" r:id="rId14"/>
    <p:sldLayoutId id="2147483662" r:id="rId15"/>
    <p:sldLayoutId id="2147483655" r:id="rId16"/>
    <p:sldLayoutId id="2147483650" r:id="rId17"/>
    <p:sldLayoutId id="2147483670" r:id="rId18"/>
    <p:sldLayoutId id="2147483664" r:id="rId19"/>
    <p:sldLayoutId id="2147483658" r:id="rId20"/>
    <p:sldLayoutId id="2147483656" r:id="rId21"/>
    <p:sldLayoutId id="2147483651" r:id="rId22"/>
    <p:sldLayoutId id="2147483667" r:id="rId23"/>
    <p:sldLayoutId id="2147483659" r:id="rId24"/>
    <p:sldLayoutId id="2147483653" r:id="rId25"/>
    <p:sldLayoutId id="2147483676" r:id="rId26"/>
    <p:sldLayoutId id="2147483671" r:id="rId27"/>
    <p:sldLayoutId id="2147483665" r:id="rId28"/>
  </p:sldLayoutIdLst>
  <p:hf hdr="0" ftr="0" dt="0"/>
  <p:txStyles>
    <p:titleStyle>
      <a:lvl1pPr algn="l" defTabSz="60364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6800" indent="-226800" algn="l" defTabSz="603647" rtl="0" eaLnBrk="1" latinLnBrk="0" hangingPunct="1">
        <a:lnSpc>
          <a:spcPct val="100000"/>
        </a:lnSpc>
        <a:spcBef>
          <a:spcPts val="661"/>
        </a:spcBef>
        <a:buClr>
          <a:schemeClr val="accent2">
            <a:lumMod val="50000"/>
          </a:schemeClr>
        </a:buClr>
        <a:buFont typeface="Webdings" panose="05030102010509060703" pitchFamily="18" charset="2"/>
        <a:buChar char="=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736" indent="-226800" algn="l" defTabSz="603647" rtl="0" eaLnBrk="1" latinLnBrk="0" hangingPunct="1">
        <a:lnSpc>
          <a:spcPct val="100000"/>
        </a:lnSpc>
        <a:spcBef>
          <a:spcPts val="330"/>
        </a:spcBef>
        <a:buClr>
          <a:schemeClr val="accent2"/>
        </a:buClr>
        <a:buFont typeface="Webdings" panose="05030102010509060703" pitchFamily="18" charset="2"/>
        <a:buChar char="=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4559" indent="-226800" algn="l" defTabSz="603647" rtl="0" eaLnBrk="1" latinLnBrk="0" hangingPunct="1">
        <a:lnSpc>
          <a:spcPct val="100000"/>
        </a:lnSpc>
        <a:spcBef>
          <a:spcPts val="330"/>
        </a:spcBef>
        <a:buClrTx/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56382" indent="-226800" algn="l" defTabSz="603647" rtl="0" eaLnBrk="1" latinLnBrk="0" hangingPunct="1">
        <a:lnSpc>
          <a:spcPct val="100000"/>
        </a:lnSpc>
        <a:spcBef>
          <a:spcPts val="330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4pPr>
      <a:lvl5pPr marL="1358206" indent="-226800" algn="l" defTabSz="603647" rtl="0" eaLnBrk="1" latinLnBrk="0" hangingPunct="1">
        <a:lnSpc>
          <a:spcPct val="100000"/>
        </a:lnSpc>
        <a:spcBef>
          <a:spcPts val="330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5pPr>
      <a:lvl6pPr marL="1660029" indent="-150912" algn="l" defTabSz="60364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6pPr>
      <a:lvl7pPr marL="1961853" indent="-150912" algn="l" defTabSz="60364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7pPr>
      <a:lvl8pPr marL="2263676" indent="-150912" algn="l" defTabSz="60364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8pPr>
      <a:lvl9pPr marL="2565500" indent="-150912" algn="l" defTabSz="60364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1pPr>
      <a:lvl2pPr marL="301823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2pPr>
      <a:lvl3pPr marL="603647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3pPr>
      <a:lvl4pPr marL="905470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4pPr>
      <a:lvl5pPr marL="1207294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5pPr>
      <a:lvl6pPr marL="1509117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6pPr>
      <a:lvl7pPr marL="1810941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7pPr>
      <a:lvl8pPr marL="2112764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8pPr>
      <a:lvl9pPr marL="2414588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6.xml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4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16.jpe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15.png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4.xml"/><Relationship Id="rId6" Type="http://schemas.openxmlformats.org/officeDocument/2006/relationships/tags" Target="../tags/tag10.xml"/><Relationship Id="rId11" Type="http://schemas.openxmlformats.org/officeDocument/2006/relationships/image" Target="../media/image14.bin"/><Relationship Id="rId5" Type="http://schemas.openxmlformats.org/officeDocument/2006/relationships/tags" Target="../tags/tag9.xml"/><Relationship Id="rId15" Type="http://schemas.openxmlformats.org/officeDocument/2006/relationships/image" Target="../media/image18.png"/><Relationship Id="rId10" Type="http://schemas.openxmlformats.org/officeDocument/2006/relationships/hyperlink" Target="http://www.tpa-group.cz/" TargetMode="External"/><Relationship Id="rId4" Type="http://schemas.openxmlformats.org/officeDocument/2006/relationships/tags" Target="../tags/tag8.xml"/><Relationship Id="rId9" Type="http://schemas.openxmlformats.org/officeDocument/2006/relationships/hyperlink" Target="mailto:jan.soska@tpa-group.cz" TargetMode="External"/><Relationship Id="rId1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7.xml"/><Relationship Id="rId5" Type="http://schemas.openxmlformats.org/officeDocument/2006/relationships/image" Target="../media/image19.jpeg"/><Relationship Id="rId4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2852792-C3F9-C37C-DEA6-184500F6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8" y="1121438"/>
            <a:ext cx="7673603" cy="647286"/>
          </a:xfrm>
        </p:spPr>
        <p:txBody>
          <a:bodyPr anchor="ctr">
            <a:normAutofit/>
          </a:bodyPr>
          <a:lstStyle/>
          <a:p>
            <a:r>
              <a:rPr lang="de-AT" sz="3200" dirty="0" err="1"/>
              <a:t>Konsolida</a:t>
            </a:r>
            <a:r>
              <a:rPr lang="cs-CZ" sz="3200" dirty="0"/>
              <a:t>ční balíček – vybraná témata</a:t>
            </a:r>
            <a:endParaRPr lang="de-AT" sz="2700" dirty="0"/>
          </a:p>
        </p:txBody>
      </p:sp>
      <p:pic>
        <p:nvPicPr>
          <p:cNvPr id="6" name="Picture Placeholder 3">
            <a:extLst>
              <a:ext uri="{FF2B5EF4-FFF2-40B4-BE49-F238E27FC236}">
                <a16:creationId xmlns:a16="http://schemas.microsoft.com/office/drawing/2014/main" id="{9BAF6874-17D2-21E8-D4A8-4B065276B5A9}"/>
              </a:ext>
            </a:extLst>
          </p:cNvPr>
          <p:cNvPicPr>
            <a:picLocks noGrp="1" noChangeAspect="1"/>
          </p:cNvPicPr>
          <p:nvPr>
            <p:ph type="pic" sz="quarter" idx="19"/>
            <p:custDataLst>
              <p:tags r:id="rId3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3" b="10963"/>
          <a:stretch/>
        </p:blipFill>
        <p:spPr/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45842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7977E-3915-F155-3F99-FDB6910D1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Bezúplatná plnění na pomoc Ukrajině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8C930-2F06-4749-9C0C-247405A0C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92" y="1449983"/>
            <a:ext cx="9197533" cy="41158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366857"/>
              </a:buClr>
              <a:buNone/>
            </a:pPr>
            <a:r>
              <a:rPr lang="cs-CZ" b="1" dirty="0">
                <a:cs typeface="Arial"/>
              </a:rPr>
              <a:t>(</a:t>
            </a:r>
            <a:r>
              <a:rPr lang="cs-CZ" sz="1300" b="1" dirty="0">
                <a:cs typeface="Arial"/>
              </a:rPr>
              <a:t>zákon č. 128/2022 Sb.)</a:t>
            </a:r>
          </a:p>
          <a:p>
            <a:pPr marL="0" indent="0">
              <a:buClr>
                <a:srgbClr val="366857"/>
              </a:buClr>
              <a:buNone/>
            </a:pPr>
            <a:r>
              <a:rPr lang="cs-CZ" sz="1300" b="1" dirty="0">
                <a:solidFill>
                  <a:schemeClr val="bg2"/>
                </a:solidFill>
                <a:cs typeface="Arial"/>
              </a:rPr>
              <a:t>Prodloužení možnosti uplatnění bezúplatného plnění na pomoc Ukrajině na zdaňovací období roku 2023.</a:t>
            </a:r>
          </a:p>
          <a:p>
            <a:pPr marL="0" indent="0">
              <a:buClr>
                <a:srgbClr val="366857"/>
              </a:buClr>
              <a:buNone/>
            </a:pPr>
            <a:r>
              <a:rPr lang="cs-CZ" sz="1300" b="1" dirty="0">
                <a:solidFill>
                  <a:schemeClr val="bg2"/>
                </a:solidFill>
                <a:cs typeface="Arial"/>
              </a:rPr>
              <a:t>Ponechání maximální hodnoty bezúplatného plnění ve výši 30 % základu daně.</a:t>
            </a:r>
          </a:p>
          <a:p>
            <a:pPr marL="0" indent="0">
              <a:buClr>
                <a:srgbClr val="366857"/>
              </a:buClr>
              <a:buNone/>
            </a:pPr>
            <a:endParaRPr lang="cs-CZ" sz="1300" b="1" dirty="0">
              <a:solidFill>
                <a:schemeClr val="bg2"/>
              </a:solidFill>
              <a:cs typeface="Arial"/>
            </a:endParaRPr>
          </a:p>
          <a:p>
            <a:pPr marL="0" indent="0">
              <a:buClr>
                <a:srgbClr val="366857"/>
              </a:buClr>
              <a:buNone/>
            </a:pPr>
            <a:r>
              <a:rPr lang="cs-CZ" sz="1300" b="1" dirty="0">
                <a:cs typeface="Arial"/>
              </a:rPr>
              <a:t>Motivy: </a:t>
            </a:r>
          </a:p>
          <a:p>
            <a:pPr marL="271145" indent="-271145">
              <a:buClr>
                <a:srgbClr val="366857"/>
              </a:buClr>
              <a:buFont typeface="Arial"/>
              <a:buChar char="•"/>
            </a:pPr>
            <a:r>
              <a:rPr lang="cs-CZ" sz="1300" dirty="0">
                <a:cs typeface="Arial"/>
              </a:rPr>
              <a:t>podpora financování veřejně prospěšných organizací</a:t>
            </a:r>
          </a:p>
          <a:p>
            <a:pPr marL="271145" indent="-271145">
              <a:buClr>
                <a:srgbClr val="366857"/>
              </a:buClr>
              <a:buFont typeface="Arial"/>
              <a:buChar char="•"/>
            </a:pPr>
            <a:r>
              <a:rPr lang="cs-CZ" sz="1300" dirty="0">
                <a:cs typeface="Arial"/>
              </a:rPr>
              <a:t>podpora dobročinné aktivity poplatníků směřující na pomoc Ukrajině</a:t>
            </a:r>
          </a:p>
          <a:p>
            <a:pPr marL="271145" indent="-271145">
              <a:buClr>
                <a:srgbClr val="366857"/>
              </a:buClr>
              <a:buFont typeface="Arial"/>
              <a:buChar char="•"/>
            </a:pPr>
            <a:endParaRPr lang="cs-CZ" sz="1300" dirty="0">
              <a:cs typeface="Arial"/>
            </a:endParaRPr>
          </a:p>
          <a:p>
            <a:pPr marL="0" indent="0">
              <a:buClr>
                <a:srgbClr val="366857"/>
              </a:buClr>
              <a:buNone/>
            </a:pPr>
            <a:r>
              <a:rPr lang="cs-CZ" sz="1300" b="1" dirty="0">
                <a:cs typeface="Arial"/>
              </a:rPr>
              <a:t>Časování:</a:t>
            </a:r>
          </a:p>
          <a:p>
            <a:pPr marL="0" indent="0">
              <a:buClr>
                <a:srgbClr val="366857"/>
              </a:buClr>
              <a:buNone/>
            </a:pPr>
            <a:r>
              <a:rPr lang="cs-CZ" sz="1300" dirty="0">
                <a:cs typeface="Arial"/>
              </a:rPr>
              <a:t>Opatření se bude vztahovat na zdaňovací období roku 2023 a na období skončená do 29. února 2024.</a:t>
            </a:r>
            <a:endParaRPr lang="cs-CZ" sz="1300" b="1" dirty="0">
              <a:cs typeface="Arial"/>
            </a:endParaRPr>
          </a:p>
          <a:p>
            <a:pPr marL="271145" indent="-271145">
              <a:buClr>
                <a:srgbClr val="366857"/>
              </a:buClr>
              <a:buFont typeface="Arial"/>
              <a:buChar char="•"/>
            </a:pPr>
            <a:endParaRPr lang="cs-CZ" dirty="0">
              <a:cs typeface="Arial"/>
            </a:endParaRPr>
          </a:p>
          <a:p>
            <a:pPr marL="271145" indent="-271145">
              <a:buClr>
                <a:srgbClr val="366857"/>
              </a:buClr>
              <a:buFont typeface="Arial"/>
              <a:buChar char="•"/>
            </a:pPr>
            <a:endParaRPr lang="cs-CZ" dirty="0">
              <a:cs typeface="Arial"/>
            </a:endParaRPr>
          </a:p>
          <a:p>
            <a:pPr marL="271145" indent="-271145">
              <a:buClr>
                <a:srgbClr val="366857"/>
              </a:buClr>
              <a:buFont typeface="Arial"/>
              <a:buChar char="•"/>
            </a:pPr>
            <a:endParaRPr lang="en-US" dirty="0">
              <a:cs typeface="Arial"/>
            </a:endParaRPr>
          </a:p>
          <a:p>
            <a:pPr marL="271145" indent="-271145">
              <a:buClr>
                <a:srgbClr val="366857"/>
              </a:buClr>
              <a:buFont typeface="Arial"/>
              <a:buChar char="•"/>
            </a:pPr>
            <a:endParaRPr lang="en-US" dirty="0">
              <a:cs typeface="Arial"/>
            </a:endParaRPr>
          </a:p>
        </p:txBody>
      </p:sp>
      <p:pic>
        <p:nvPicPr>
          <p:cNvPr id="1034" name="Picture 10" descr="Pomoc Ukrajině">
            <a:extLst>
              <a:ext uri="{FF2B5EF4-FFF2-40B4-BE49-F238E27FC236}">
                <a16:creationId xmlns:a16="http://schemas.microsoft.com/office/drawing/2014/main" id="{AFC776EA-152C-108A-C6CE-838E0701D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487" y="4551155"/>
            <a:ext cx="3045558" cy="202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4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13C040-493F-A379-9B07-33149788B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20" y="1366424"/>
            <a:ext cx="9188760" cy="52271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366857"/>
              </a:buClr>
              <a:buNone/>
            </a:pPr>
            <a:r>
              <a:rPr lang="cs-CZ" b="1" dirty="0"/>
              <a:t>(</a:t>
            </a:r>
            <a:r>
              <a:rPr lang="cs-CZ" sz="1300" b="1" dirty="0"/>
              <a:t>nové ustanovení § 23i a § 23j ZDP)</a:t>
            </a:r>
            <a:endParaRPr lang="cs-CZ" sz="1300" b="1" dirty="0">
              <a:cs typeface="Arial"/>
            </a:endParaRPr>
          </a:p>
          <a:p>
            <a:pPr marL="0" indent="0">
              <a:buClr>
                <a:srgbClr val="366857"/>
              </a:buClr>
              <a:buNone/>
            </a:pPr>
            <a:r>
              <a:rPr lang="cs-CZ" sz="1300" b="1" dirty="0">
                <a:solidFill>
                  <a:schemeClr val="bg2"/>
                </a:solidFill>
              </a:rPr>
              <a:t>Možnost nezdaňování kursových rozdílů (režim „vylučování kursových rozdílů“)</a:t>
            </a:r>
            <a:endParaRPr lang="cs-CZ" sz="1300" b="1" dirty="0">
              <a:solidFill>
                <a:schemeClr val="bg2"/>
              </a:solidFill>
              <a:cs typeface="Arial"/>
            </a:endParaRPr>
          </a:p>
          <a:p>
            <a:pPr marL="0" indent="0">
              <a:buClr>
                <a:srgbClr val="366857"/>
              </a:buClr>
              <a:buNone/>
            </a:pPr>
            <a:r>
              <a:rPr lang="cs-CZ" sz="1300" b="1" dirty="0"/>
              <a:t>Kdo:</a:t>
            </a:r>
            <a:endParaRPr lang="cs-CZ" sz="1300" b="1" dirty="0">
              <a:cs typeface="Arial" panose="020B0604020202020204"/>
            </a:endParaRPr>
          </a:p>
          <a:p>
            <a:pPr marL="226695" indent="-226695">
              <a:buClr>
                <a:srgbClr val="366857"/>
              </a:buClr>
              <a:buFont typeface="Arial" panose="020B0604020202020204" pitchFamily="34" charset="0"/>
              <a:buChar char="•"/>
            </a:pPr>
            <a:r>
              <a:rPr lang="cs-CZ" sz="1300" dirty="0"/>
              <a:t>účetní jednotky</a:t>
            </a:r>
            <a:endParaRPr lang="cs-CZ" sz="1300" dirty="0">
              <a:cs typeface="Arial"/>
            </a:endParaRPr>
          </a:p>
          <a:p>
            <a:pPr marL="226695" indent="-226695">
              <a:buClr>
                <a:srgbClr val="366857"/>
              </a:buClr>
              <a:buFont typeface="Arial" panose="020B0604020202020204" pitchFamily="34" charset="0"/>
              <a:buChar char="•"/>
            </a:pPr>
            <a:r>
              <a:rPr lang="cs-CZ" sz="1300" dirty="0"/>
              <a:t>nelze u společnosti v úpadku, v likvidaci, vedoucí jednoduché účetnictví</a:t>
            </a:r>
          </a:p>
          <a:p>
            <a:pPr marL="0" indent="0">
              <a:buClr>
                <a:srgbClr val="366857"/>
              </a:buClr>
              <a:buNone/>
            </a:pPr>
            <a:r>
              <a:rPr lang="cs-CZ" sz="1300" b="1" dirty="0"/>
              <a:t>Vstup do režimu:</a:t>
            </a:r>
            <a:endParaRPr lang="cs-CZ" sz="1300" b="1" dirty="0">
              <a:cs typeface="Arial"/>
            </a:endParaRPr>
          </a:p>
          <a:p>
            <a:pPr marL="226695" indent="-226695">
              <a:buClr>
                <a:srgbClr val="366857"/>
              </a:buClr>
              <a:buFont typeface="Arial" panose="020B0604020202020204" pitchFamily="34" charset="0"/>
              <a:buChar char="•"/>
            </a:pPr>
            <a:r>
              <a:rPr lang="cs-CZ" sz="1300" dirty="0"/>
              <a:t>podání Oznámení o vstupu do 3 měsíců od prvního dne rozhodného </a:t>
            </a:r>
            <a:br>
              <a:rPr lang="cs-CZ" sz="1300" dirty="0"/>
            </a:br>
            <a:r>
              <a:rPr lang="cs-CZ" sz="1300" dirty="0"/>
              <a:t>zdaňovacího období </a:t>
            </a:r>
            <a:endParaRPr lang="cs-CZ" sz="1300" dirty="0">
              <a:cs typeface="Arial" panose="020B0604020202020204"/>
            </a:endParaRPr>
          </a:p>
          <a:p>
            <a:pPr marL="452631" lvl="1" indent="-226695">
              <a:spcAft>
                <a:spcPts val="600"/>
              </a:spcAft>
              <a:buClr>
                <a:srgbClr val="366857"/>
              </a:buClr>
              <a:buFont typeface="Arial" panose="020B0604020202020204" pitchFamily="34" charset="0"/>
              <a:buChar char="•"/>
            </a:pPr>
            <a:r>
              <a:rPr lang="cs-CZ" sz="1300" dirty="0">
                <a:cs typeface="Arial" panose="020B0604020202020204"/>
              </a:rPr>
              <a:t>n</a:t>
            </a:r>
            <a:r>
              <a:rPr lang="cs-CZ" sz="1300" dirty="0"/>
              <a:t>apř. pro rok 2024 nutno podat Oznámení do 1. 4. 2024</a:t>
            </a:r>
            <a:endParaRPr lang="cs-CZ" sz="1300" dirty="0">
              <a:cs typeface="Arial" panose="020B0604020202020204"/>
            </a:endParaRPr>
          </a:p>
          <a:p>
            <a:pPr marL="0" lvl="1" indent="0">
              <a:lnSpc>
                <a:spcPct val="110000"/>
              </a:lnSpc>
              <a:spcBef>
                <a:spcPts val="661"/>
              </a:spcBef>
              <a:buClr>
                <a:srgbClr val="366857"/>
              </a:buClr>
              <a:buNone/>
            </a:pPr>
            <a:r>
              <a:rPr lang="cs-CZ" sz="1300" b="1" dirty="0"/>
              <a:t>Výstup z režimu:</a:t>
            </a:r>
            <a:endParaRPr lang="cs-CZ" sz="1300" b="1" dirty="0">
              <a:cs typeface="Arial"/>
            </a:endParaRPr>
          </a:p>
          <a:p>
            <a:pPr marL="285750" lvl="1" indent="-285750">
              <a:lnSpc>
                <a:spcPct val="110000"/>
              </a:lnSpc>
              <a:spcBef>
                <a:spcPts val="661"/>
              </a:spcBef>
              <a:buClr>
                <a:srgbClr val="366857"/>
              </a:buClr>
              <a:buFont typeface="Arial" panose="020B0604020202020204" pitchFamily="34" charset="0"/>
              <a:buChar char="•"/>
            </a:pPr>
            <a:r>
              <a:rPr lang="cs-CZ" sz="1300" dirty="0"/>
              <a:t>uplynutím druhého zdaňovacího období následujícího po zdaňovacím období, ve kterém poplatník správci daně oznámí vystoupení z režimu vylučování kursových rozdílů </a:t>
            </a:r>
            <a:endParaRPr lang="cs-CZ" sz="1300" dirty="0">
              <a:cs typeface="Arial" panose="020B0604020202020204"/>
            </a:endParaRPr>
          </a:p>
          <a:p>
            <a:pPr marL="587573" lvl="2" indent="-285750">
              <a:lnSpc>
                <a:spcPct val="110000"/>
              </a:lnSpc>
              <a:spcBef>
                <a:spcPts val="661"/>
              </a:spcBef>
              <a:buClr>
                <a:srgbClr val="366857"/>
              </a:buClr>
              <a:buFont typeface="Arial" panose="020B0604020202020204" pitchFamily="34" charset="0"/>
              <a:buChar char="•"/>
            </a:pPr>
            <a:r>
              <a:rPr lang="cs-CZ" sz="1300" dirty="0">
                <a:cs typeface="Arial" panose="020B0604020202020204"/>
              </a:rPr>
              <a:t>n</a:t>
            </a:r>
            <a:r>
              <a:rPr lang="cs-CZ" sz="1300" dirty="0"/>
              <a:t>apř. podání Oznámení o vystoupení v průběhu roku 2025 </a:t>
            </a:r>
            <a:r>
              <a:rPr lang="cs-CZ" sz="1300" dirty="0">
                <a:sym typeface="Wingdings" panose="05000000000000000000" pitchFamily="2" charset="2"/>
              </a:rPr>
              <a:t></a:t>
            </a:r>
            <a:r>
              <a:rPr lang="cs-CZ" sz="1300" dirty="0"/>
              <a:t> první období mimo režim </a:t>
            </a:r>
            <a:r>
              <a:rPr lang="en-US" sz="1300" dirty="0" err="1"/>
              <a:t>bude</a:t>
            </a:r>
            <a:r>
              <a:rPr lang="en-US" sz="1300" dirty="0"/>
              <a:t> </a:t>
            </a:r>
            <a:r>
              <a:rPr lang="en-US" sz="1300" dirty="0" err="1"/>
              <a:t>období</a:t>
            </a:r>
            <a:r>
              <a:rPr lang="en-US" sz="1300" dirty="0"/>
              <a:t> </a:t>
            </a:r>
            <a:r>
              <a:rPr lang="en-US" sz="1300" dirty="0" err="1"/>
              <a:t>roku</a:t>
            </a:r>
            <a:r>
              <a:rPr lang="en-US" sz="1300" dirty="0"/>
              <a:t> </a:t>
            </a:r>
            <a:r>
              <a:rPr lang="cs-CZ" sz="1300" dirty="0"/>
              <a:t>2028</a:t>
            </a:r>
            <a:endParaRPr lang="cs-CZ" sz="1300" dirty="0">
              <a:cs typeface="Arial"/>
            </a:endParaRPr>
          </a:p>
          <a:p>
            <a:pPr marL="285750" lvl="1" indent="-285750">
              <a:lnSpc>
                <a:spcPct val="110000"/>
              </a:lnSpc>
              <a:spcBef>
                <a:spcPts val="661"/>
              </a:spcBef>
              <a:buClr>
                <a:srgbClr val="366857"/>
              </a:buClr>
              <a:buFont typeface="Arial" panose="020B0604020202020204" pitchFamily="34" charset="0"/>
              <a:buChar char="•"/>
            </a:pPr>
            <a:r>
              <a:rPr lang="cs-CZ" sz="1300" dirty="0">
                <a:cs typeface="Arial"/>
              </a:rPr>
              <a:t>p</a:t>
            </a:r>
            <a:r>
              <a:rPr lang="cs-CZ" sz="1300" dirty="0"/>
              <a:t>řed přeměnou, vstupem do likvidace, do úpadku, přechodem na JÚ, daňovou evidenci, paušální daň, ukončení činnosti</a:t>
            </a:r>
            <a:endParaRPr lang="en-US" sz="1300" dirty="0">
              <a:cs typeface="Arial" panose="020B0604020202020204"/>
            </a:endParaRPr>
          </a:p>
          <a:p>
            <a:pPr marL="226695" indent="-226695">
              <a:buClr>
                <a:srgbClr val="366857"/>
              </a:buClr>
            </a:pPr>
            <a:endParaRPr lang="en-US" dirty="0"/>
          </a:p>
        </p:txBody>
      </p:sp>
      <p:pic>
        <p:nvPicPr>
          <p:cNvPr id="5" name="Picture Placeholder 4" descr="Obsah obrázku text, papír, Papírový výrobek, Bankovka&#10;&#10;Popis byl vytvořen automaticky">
            <a:extLst>
              <a:ext uri="{FF2B5EF4-FFF2-40B4-BE49-F238E27FC236}">
                <a16:creationId xmlns:a16="http://schemas.microsoft.com/office/drawing/2014/main" id="{ADC5F31D-AFD5-37BB-2E67-0D82A5EFA0E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r="21633"/>
          <a:stretch/>
        </p:blipFill>
        <p:spPr>
          <a:xfrm>
            <a:off x="6741772" y="1080563"/>
            <a:ext cx="2975655" cy="2975655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65DC81C-C454-0EF5-01E8-71065598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296581"/>
            <a:ext cx="7870980" cy="890783"/>
          </a:xfrm>
        </p:spPr>
        <p:txBody>
          <a:bodyPr anchor="ctr">
            <a:normAutofit/>
          </a:bodyPr>
          <a:lstStyle/>
          <a:p>
            <a:r>
              <a:rPr lang="cs-CZ" dirty="0"/>
              <a:t>Kursové rozdíly</a:t>
            </a:r>
          </a:p>
        </p:txBody>
      </p:sp>
    </p:spTree>
    <p:extLst>
      <p:ext uri="{BB962C8B-B14F-4D97-AF65-F5344CB8AC3E}">
        <p14:creationId xmlns:p14="http://schemas.microsoft.com/office/powerpoint/2010/main" val="351124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13C040-493F-A379-9B07-33149788B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20" y="1384330"/>
            <a:ext cx="8852562" cy="547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366857"/>
              </a:buClr>
              <a:buNone/>
            </a:pPr>
            <a:r>
              <a:rPr lang="cs-CZ" sz="1300" b="1" dirty="0"/>
              <a:t>Postup dle ZDP:</a:t>
            </a:r>
            <a:endParaRPr lang="cs-CZ" sz="1300" b="1" dirty="0">
              <a:cs typeface="Arial"/>
            </a:endParaRPr>
          </a:p>
          <a:p>
            <a:pPr marL="226695" indent="-226695">
              <a:buClr>
                <a:srgbClr val="366857"/>
              </a:buClr>
              <a:buFont typeface="Arial" panose="020B0604020202020204" pitchFamily="34" charset="0"/>
              <a:buChar char="•"/>
            </a:pPr>
            <a:r>
              <a:rPr lang="cs-CZ" sz="1300" dirty="0"/>
              <a:t>období zaúčtování </a:t>
            </a:r>
            <a:r>
              <a:rPr lang="cs-CZ" sz="1300" dirty="0" err="1"/>
              <a:t>nereal</a:t>
            </a:r>
            <a:r>
              <a:rPr lang="cs-CZ" sz="1300" dirty="0"/>
              <a:t>. KR – nezahrnuje se do ZD</a:t>
            </a:r>
            <a:endParaRPr lang="cs-CZ" sz="1300" dirty="0">
              <a:cs typeface="Arial" panose="020B0604020202020204"/>
            </a:endParaRPr>
          </a:p>
          <a:p>
            <a:pPr marL="226695" indent="-226695">
              <a:buClr>
                <a:srgbClr val="366857"/>
              </a:buClr>
              <a:buFont typeface="Arial" panose="020B0604020202020204" pitchFamily="34" charset="0"/>
              <a:buChar char="•"/>
            </a:pPr>
            <a:r>
              <a:rPr lang="cs-CZ" sz="1300" dirty="0"/>
              <a:t>období realizace KR – zahrnutí v minulosti vyloučeného KR do ZD</a:t>
            </a:r>
            <a:endParaRPr lang="cs-CZ" sz="1300" dirty="0">
              <a:cs typeface="Arial" panose="020B0604020202020204"/>
            </a:endParaRPr>
          </a:p>
          <a:p>
            <a:pPr marL="226695" indent="-226695">
              <a:buClr>
                <a:srgbClr val="366857"/>
              </a:buClr>
              <a:buFont typeface="Arial" panose="020B0604020202020204" pitchFamily="34" charset="0"/>
              <a:buChar char="•"/>
            </a:pPr>
            <a:r>
              <a:rPr lang="cs-CZ" sz="1300" dirty="0"/>
              <a:t>poslední období před výstupem z režimu – zahrnutí všech v minulosti vyloučených KR do ZD</a:t>
            </a:r>
            <a:endParaRPr lang="cs-CZ" sz="1300" dirty="0">
              <a:cs typeface="Arial"/>
            </a:endParaRPr>
          </a:p>
          <a:p>
            <a:pPr marL="226695" indent="-226695">
              <a:buClr>
                <a:srgbClr val="366857"/>
              </a:buClr>
              <a:buFont typeface="Arial" panose="020B0604020202020204" pitchFamily="34" charset="0"/>
              <a:buChar char="•"/>
            </a:pPr>
            <a:r>
              <a:rPr lang="cs-CZ" sz="1300" dirty="0"/>
              <a:t>úprava nadměrných výpůjčních výdajů o vyloučené </a:t>
            </a:r>
            <a:r>
              <a:rPr lang="cs-CZ" sz="1300" dirty="0" err="1"/>
              <a:t>nereal</a:t>
            </a:r>
            <a:r>
              <a:rPr lang="cs-CZ" sz="1300" dirty="0"/>
              <a:t>. KR</a:t>
            </a:r>
            <a:endParaRPr lang="cs-CZ" sz="1300" dirty="0">
              <a:cs typeface="Arial" panose="020B0604020202020204"/>
            </a:endParaRPr>
          </a:p>
          <a:p>
            <a:pPr marL="0" indent="0">
              <a:buClr>
                <a:srgbClr val="366857"/>
              </a:buClr>
              <a:buNone/>
            </a:pPr>
            <a:r>
              <a:rPr lang="cs-CZ" sz="1300" b="1" dirty="0"/>
              <a:t>Řešení v praxi: </a:t>
            </a:r>
            <a:endParaRPr lang="cs-CZ" sz="1300" b="1" dirty="0">
              <a:cs typeface="Arial"/>
            </a:endParaRPr>
          </a:p>
          <a:p>
            <a:pPr marL="226695" indent="-226695">
              <a:buClr>
                <a:srgbClr val="366857"/>
              </a:buClr>
              <a:buFont typeface="Arial" panose="05030102010509060703" pitchFamily="18" charset="2"/>
              <a:buChar char="•"/>
            </a:pPr>
            <a:r>
              <a:rPr lang="cs-CZ" sz="1300" dirty="0"/>
              <a:t>oddělené účtování realizovaných a nerealizovaných KR přes samostatné analytické účty sk. 56 a 66</a:t>
            </a:r>
            <a:endParaRPr lang="cs-CZ" sz="1300" dirty="0">
              <a:cs typeface="Arial" panose="020B0604020202020204"/>
            </a:endParaRPr>
          </a:p>
          <a:p>
            <a:pPr marL="226695" indent="-226695">
              <a:buClr>
                <a:srgbClr val="366857"/>
              </a:buClr>
              <a:buFont typeface="Arial" panose="020B0604020202020204" pitchFamily="34" charset="0"/>
              <a:buChar char="•"/>
            </a:pPr>
            <a:r>
              <a:rPr lang="cs-CZ" sz="1300" dirty="0"/>
              <a:t>vyčíslení částky nezahrnované do ZD – rozdíl mezi „rozpuštěnými“ a „novými“ </a:t>
            </a:r>
            <a:r>
              <a:rPr lang="cs-CZ" sz="1300" dirty="0" err="1"/>
              <a:t>nereal</a:t>
            </a:r>
            <a:r>
              <a:rPr lang="cs-CZ" sz="1300" dirty="0"/>
              <a:t>. KR na samostatné analytice</a:t>
            </a:r>
            <a:endParaRPr lang="cs-CZ" sz="1300" dirty="0">
              <a:cs typeface="Arial" panose="020B0604020202020204"/>
            </a:endParaRPr>
          </a:p>
          <a:p>
            <a:pPr marL="0" indent="0">
              <a:buClr>
                <a:srgbClr val="366857"/>
              </a:buClr>
              <a:buNone/>
            </a:pPr>
            <a:r>
              <a:rPr lang="cs-CZ" sz="1300" b="1" dirty="0"/>
              <a:t>Daňové dopady:</a:t>
            </a:r>
            <a:endParaRPr lang="cs-CZ" sz="1300" b="1" dirty="0">
              <a:cs typeface="Arial"/>
            </a:endParaRPr>
          </a:p>
          <a:p>
            <a:pPr marL="226695" indent="-226695">
              <a:buClr>
                <a:srgbClr val="366857"/>
              </a:buClr>
              <a:buFont typeface="Arial" panose="020B0604020202020204" pitchFamily="34" charset="0"/>
              <a:buChar char="•"/>
            </a:pPr>
            <a:r>
              <a:rPr lang="cs-CZ" sz="1300" dirty="0"/>
              <a:t>očištění základu daně o vliv pohybu kurzů bez faktické realizace KR</a:t>
            </a:r>
            <a:endParaRPr lang="cs-CZ" sz="1300" dirty="0">
              <a:cs typeface="Arial" panose="020B0604020202020204"/>
            </a:endParaRPr>
          </a:p>
          <a:p>
            <a:pPr marL="226695" indent="-226695">
              <a:buClr>
                <a:srgbClr val="366857"/>
              </a:buClr>
              <a:buFont typeface="Arial" panose="020B0604020202020204" pitchFamily="34" charset="0"/>
              <a:buChar char="•"/>
            </a:pPr>
            <a:r>
              <a:rPr lang="cs-CZ" sz="1300" dirty="0"/>
              <a:t>vstup do režimu nemá dopad na účetní zachycení kurzových rozdílů a účetní výsledek hospodaření </a:t>
            </a:r>
            <a:br>
              <a:rPr lang="cs-CZ" sz="1300" dirty="0"/>
            </a:br>
            <a:r>
              <a:rPr lang="cs-CZ" sz="1300" dirty="0"/>
              <a:t>(x zajišťovací účetnictví)</a:t>
            </a:r>
            <a:endParaRPr lang="cs-CZ" sz="1300" dirty="0">
              <a:cs typeface="Arial" panose="020B0604020202020204"/>
            </a:endParaRPr>
          </a:p>
          <a:p>
            <a:pPr marL="0" indent="0">
              <a:buClr>
                <a:srgbClr val="366857"/>
              </a:buClr>
              <a:buNone/>
            </a:pPr>
            <a:r>
              <a:rPr lang="cs-CZ" sz="1300" b="1" dirty="0"/>
              <a:t>Důvodová zpráva: </a:t>
            </a:r>
            <a:r>
              <a:rPr lang="cs-CZ" sz="1300" dirty="0"/>
              <a:t>není (do novely doplněno v rámci pozměňovacího návrhu)</a:t>
            </a:r>
            <a:endParaRPr lang="cs-CZ" sz="1300" dirty="0">
              <a:cs typeface="Arial"/>
            </a:endParaRPr>
          </a:p>
          <a:p>
            <a:pPr marL="0" indent="0">
              <a:buClr>
                <a:srgbClr val="366857"/>
              </a:buClr>
              <a:buNone/>
            </a:pPr>
            <a:r>
              <a:rPr lang="cs-CZ" sz="1300" b="1" dirty="0"/>
              <a:t>Porovnání s minulostí: </a:t>
            </a:r>
            <a:r>
              <a:rPr lang="cs-CZ" sz="1300" dirty="0"/>
              <a:t> v minulosti </a:t>
            </a:r>
            <a:r>
              <a:rPr lang="cs-CZ" sz="1300" dirty="0" err="1"/>
              <a:t>nereal</a:t>
            </a:r>
            <a:r>
              <a:rPr lang="cs-CZ" sz="1300" dirty="0"/>
              <a:t>. KR daňově relevantní dle zaúčtování (Informace GFŘ v reakci </a:t>
            </a:r>
            <a:br>
              <a:rPr lang="cs-CZ" sz="1300" dirty="0"/>
            </a:br>
            <a:r>
              <a:rPr lang="cs-CZ" sz="1300" dirty="0"/>
              <a:t>na NSS čj.</a:t>
            </a:r>
            <a:r>
              <a:rPr lang="pt-BR" sz="1300" dirty="0"/>
              <a:t> 5 </a:t>
            </a:r>
            <a:r>
              <a:rPr lang="pt-BR" sz="1300" dirty="0" err="1"/>
              <a:t>Afs</a:t>
            </a:r>
            <a:r>
              <a:rPr lang="pt-BR" sz="1300" dirty="0"/>
              <a:t>/2011-94 a 5 </a:t>
            </a:r>
            <a:r>
              <a:rPr lang="pt-BR" sz="1300" dirty="0" err="1"/>
              <a:t>Afs</a:t>
            </a:r>
            <a:r>
              <a:rPr lang="pt-BR" sz="1300" dirty="0"/>
              <a:t> 56/2012-37</a:t>
            </a:r>
            <a:r>
              <a:rPr lang="cs-CZ" sz="1300" dirty="0"/>
              <a:t>), do roku 2002 se </a:t>
            </a:r>
            <a:r>
              <a:rPr lang="cs-CZ" sz="1300" dirty="0" err="1"/>
              <a:t>nereal</a:t>
            </a:r>
            <a:r>
              <a:rPr lang="cs-CZ" sz="1300" dirty="0"/>
              <a:t>. KR účtovaly rozvahově </a:t>
            </a:r>
            <a:endParaRPr lang="cs-CZ" sz="1300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5DC81C-C454-0EF5-01E8-71065598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296581"/>
            <a:ext cx="7870980" cy="890783"/>
          </a:xfrm>
        </p:spPr>
        <p:txBody>
          <a:bodyPr anchor="ctr">
            <a:normAutofit/>
          </a:bodyPr>
          <a:lstStyle/>
          <a:p>
            <a:r>
              <a:rPr lang="cs-CZ" dirty="0"/>
              <a:t>Kursové rozdíly</a:t>
            </a:r>
          </a:p>
        </p:txBody>
      </p:sp>
    </p:spTree>
    <p:extLst>
      <p:ext uri="{BB962C8B-B14F-4D97-AF65-F5344CB8AC3E}">
        <p14:creationId xmlns:p14="http://schemas.microsoft.com/office/powerpoint/2010/main" val="243720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2C9671-30D0-3A12-3A69-D1B4A2E72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117" y="1823709"/>
            <a:ext cx="6065437" cy="5215502"/>
          </a:xfrm>
        </p:spPr>
        <p:txBody>
          <a:bodyPr>
            <a:normAutofit/>
          </a:bodyPr>
          <a:lstStyle/>
          <a:p>
            <a:r>
              <a:rPr lang="cs-CZ" sz="1300" dirty="0"/>
              <a:t>Možnost vést účetnictví v jiné než české měně</a:t>
            </a:r>
          </a:p>
          <a:p>
            <a:r>
              <a:rPr lang="cs-CZ" sz="1300" dirty="0"/>
              <a:t>Měnou účetnictví </a:t>
            </a:r>
            <a:r>
              <a:rPr lang="cs-CZ" sz="1300" b="1" dirty="0"/>
              <a:t>může být</a:t>
            </a:r>
            <a:r>
              <a:rPr lang="cs-CZ" sz="1300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300" dirty="0"/>
              <a:t>česká měna, nebo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300" dirty="0"/>
              <a:t>jiná měna, pokud je funkční měnou účetní jednotky a jedná o </a:t>
            </a:r>
          </a:p>
          <a:p>
            <a:pPr marL="870659" lvl="2" indent="-342900">
              <a:buClr>
                <a:schemeClr val="bg2"/>
              </a:buClr>
              <a:buFont typeface="+mj-lt"/>
              <a:buAutoNum type="arabicPeriod"/>
            </a:pPr>
            <a:r>
              <a:rPr lang="cs-CZ" sz="1300" dirty="0"/>
              <a:t>euro</a:t>
            </a:r>
          </a:p>
          <a:p>
            <a:pPr marL="870659" lvl="2" indent="-342900">
              <a:buClr>
                <a:schemeClr val="bg2"/>
              </a:buClr>
              <a:buFont typeface="+mj-lt"/>
              <a:buAutoNum type="arabicPeriod"/>
            </a:pPr>
            <a:r>
              <a:rPr lang="cs-CZ" sz="1300" dirty="0"/>
              <a:t>americky dolar</a:t>
            </a:r>
          </a:p>
          <a:p>
            <a:pPr marL="870659" lvl="2" indent="-342900">
              <a:spcAft>
                <a:spcPts val="1200"/>
              </a:spcAft>
              <a:buClr>
                <a:schemeClr val="bg2"/>
              </a:buClr>
              <a:buFont typeface="+mj-lt"/>
              <a:buAutoNum type="arabicPeriod"/>
            </a:pPr>
            <a:r>
              <a:rPr lang="cs-CZ" sz="1300" dirty="0"/>
              <a:t>britskou libru</a:t>
            </a:r>
          </a:p>
          <a:p>
            <a:pPr>
              <a:spcAft>
                <a:spcPts val="1200"/>
              </a:spcAft>
            </a:pPr>
            <a:r>
              <a:rPr lang="cs-CZ" sz="1300" dirty="0"/>
              <a:t>Funkční měnou se rozumí </a:t>
            </a:r>
            <a:r>
              <a:rPr lang="cs-CZ" sz="1300" b="1" dirty="0"/>
              <a:t>měna primárního ekonomického prostředí</a:t>
            </a:r>
            <a:r>
              <a:rPr lang="cs-CZ" sz="1300" dirty="0"/>
              <a:t>, ve kterém účetní jednotka působí</a:t>
            </a:r>
          </a:p>
          <a:p>
            <a:pPr>
              <a:spcAft>
                <a:spcPts val="1200"/>
              </a:spcAft>
            </a:pPr>
            <a:r>
              <a:rPr lang="cs-CZ" sz="1300" dirty="0"/>
              <a:t>Měnou účetnictví vybrané účetní jednotky a účetní jednotky vedoucí </a:t>
            </a:r>
            <a:r>
              <a:rPr lang="cs-CZ" sz="1300" b="1" dirty="0"/>
              <a:t>jednoduché účetnictví je česká měna</a:t>
            </a:r>
          </a:p>
          <a:p>
            <a:pPr>
              <a:spcAft>
                <a:spcPts val="1200"/>
              </a:spcAft>
            </a:pPr>
            <a:r>
              <a:rPr lang="cs-CZ" sz="1300" dirty="0"/>
              <a:t>Měnu účetnictví lze změnit pouze </a:t>
            </a:r>
            <a:r>
              <a:rPr lang="cs-CZ" sz="1300" b="1" dirty="0"/>
              <a:t>k prvnímu dni účetního období</a:t>
            </a:r>
          </a:p>
          <a:p>
            <a:pPr>
              <a:spcAft>
                <a:spcPts val="1200"/>
              </a:spcAft>
            </a:pPr>
            <a:r>
              <a:rPr lang="cs-CZ" sz="1300" dirty="0"/>
              <a:t>Pokud je měnou jiná než česká měna, </a:t>
            </a:r>
            <a:r>
              <a:rPr lang="cs-CZ" sz="1300" b="1" dirty="0"/>
              <a:t>nelze změnit </a:t>
            </a:r>
            <a:r>
              <a:rPr lang="cs-CZ" sz="1300" dirty="0"/>
              <a:t>měnu účetnictví na českou měnu, </a:t>
            </a:r>
            <a:r>
              <a:rPr lang="cs-CZ" sz="1300" b="1" dirty="0"/>
              <a:t>ledaže tato jiná měna přestane být funkční měnou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685F2D-8352-0EC0-35D4-0D0D2AD81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62" y="545961"/>
            <a:ext cx="7870980" cy="890783"/>
          </a:xfrm>
        </p:spPr>
        <p:txBody>
          <a:bodyPr>
            <a:normAutofit/>
          </a:bodyPr>
          <a:lstStyle/>
          <a:p>
            <a:r>
              <a:rPr lang="cs-CZ" dirty="0"/>
              <a:t>Cizí měna v účetnictví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EDDFE41-3EC6-4F52-984B-832DEC78F7A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7117" y="1293571"/>
            <a:ext cx="7870825" cy="407987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  <a:t>§</a:t>
            </a:r>
            <a:r>
              <a:rPr lang="cs-CZ" dirty="0"/>
              <a:t>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  <a:t>24a </a:t>
            </a:r>
            <a:r>
              <a:rPr lang="cs-CZ" sz="2000" b="1" dirty="0" err="1">
                <a:solidFill>
                  <a:schemeClr val="accent2">
                    <a:lumMod val="75000"/>
                  </a:schemeClr>
                </a:solidFill>
              </a:rPr>
              <a:t>ZoÚ</a:t>
            </a:r>
            <a:endParaRPr lang="cs-CZ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" name="Picture Placeholder 14">
            <a:extLst>
              <a:ext uri="{FF2B5EF4-FFF2-40B4-BE49-F238E27FC236}">
                <a16:creationId xmlns:a16="http://schemas.microsoft.com/office/drawing/2014/main" id="{FDE0441F-3EDC-382A-3CC6-C26C747250B8}"/>
              </a:ext>
            </a:extLst>
          </p:cNvPr>
          <p:cNvPicPr>
            <a:picLocks noGrp="1" noChangeAspect="1"/>
          </p:cNvPicPr>
          <p:nvPr>
            <p:ph type="pic" sz="quarter" idx="18"/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" b="25088"/>
          <a:stretch/>
        </p:blipFill>
        <p:spPr>
          <a:xfrm>
            <a:off x="6556165" y="1546647"/>
            <a:ext cx="2880000" cy="4320000"/>
          </a:xfrm>
        </p:spPr>
      </p:pic>
    </p:spTree>
    <p:extLst>
      <p:ext uri="{BB962C8B-B14F-4D97-AF65-F5344CB8AC3E}">
        <p14:creationId xmlns:p14="http://schemas.microsoft.com/office/powerpoint/2010/main" val="353074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FAEAE69-5DC4-9DB9-8EFA-2E67530A3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89" y="1555491"/>
            <a:ext cx="7240842" cy="5000058"/>
          </a:xfrm>
        </p:spPr>
        <p:txBody>
          <a:bodyPr>
            <a:normAutofit/>
          </a:bodyPr>
          <a:lstStyle/>
          <a:p>
            <a:r>
              <a:rPr lang="cs-CZ" sz="1300" b="0" i="0" u="none" strike="noStrike" baseline="0" dirty="0">
                <a:solidFill>
                  <a:srgbClr val="000000"/>
                </a:solidFill>
              </a:rPr>
              <a:t>Funkční měna účetní jednotky se určuje na základě kritérií pro určení funkční měny podle </a:t>
            </a:r>
            <a:r>
              <a:rPr lang="cs-CZ" sz="1300" b="1" i="0" u="none" strike="noStrike" baseline="0" dirty="0">
                <a:solidFill>
                  <a:srgbClr val="000000"/>
                </a:solidFill>
              </a:rPr>
              <a:t>mezinárodních účetních standardů upravených právem Evropské unie</a:t>
            </a:r>
          </a:p>
          <a:p>
            <a:endParaRPr lang="cs-CZ" sz="1300" b="1" dirty="0">
              <a:solidFill>
                <a:srgbClr val="000000"/>
              </a:solidFill>
            </a:endParaRPr>
          </a:p>
          <a:p>
            <a:r>
              <a:rPr lang="cs-CZ" sz="1300" b="1" i="0" u="none" strike="noStrike" baseline="0" dirty="0">
                <a:solidFill>
                  <a:srgbClr val="000000"/>
                </a:solidFill>
              </a:rPr>
              <a:t>IAS 21 – hlavní oblasti/otázky při určení funkční měny:</a:t>
            </a:r>
          </a:p>
          <a:p>
            <a:endParaRPr lang="cs-CZ" sz="1300" b="0" i="0" u="none" strike="noStrike" baseline="0" dirty="0">
              <a:solidFill>
                <a:srgbClr val="000000"/>
              </a:solidFill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300" b="0" i="0" u="none" strike="noStrike" baseline="0" dirty="0">
                <a:solidFill>
                  <a:srgbClr val="000000"/>
                </a:solidFill>
              </a:rPr>
              <a:t>Jaká </a:t>
            </a:r>
            <a:r>
              <a:rPr lang="cs-CZ" sz="1300" b="1" i="0" strike="noStrike" baseline="0" dirty="0">
                <a:solidFill>
                  <a:srgbClr val="000000"/>
                </a:solidFill>
              </a:rPr>
              <a:t>měna určuje prodejní ceny zboží a služeb v oboru, </a:t>
            </a:r>
            <a:r>
              <a:rPr lang="cs-CZ" sz="1300" b="0" i="0" u="none" strike="noStrike" baseline="0" dirty="0">
                <a:solidFill>
                  <a:srgbClr val="000000"/>
                </a:solidFill>
              </a:rPr>
              <a:t>kterým se Vaše společnost zabývá? Často je to měna, ve které jsou vyjádřeny prodejní ceny.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300" b="0" i="0" u="none" strike="noStrike" baseline="0" dirty="0">
                <a:solidFill>
                  <a:srgbClr val="000000"/>
                </a:solidFill>
              </a:rPr>
              <a:t>Jaká je </a:t>
            </a:r>
            <a:r>
              <a:rPr lang="cs-CZ" sz="1300" b="1" i="0" u="none" strike="noStrike" baseline="0" dirty="0">
                <a:solidFill>
                  <a:srgbClr val="000000"/>
                </a:solidFill>
              </a:rPr>
              <a:t>měna země</a:t>
            </a:r>
            <a:r>
              <a:rPr lang="cs-CZ" sz="1300" b="0" i="0" u="none" strike="noStrike" baseline="0" dirty="0">
                <a:solidFill>
                  <a:srgbClr val="000000"/>
                </a:solidFill>
              </a:rPr>
              <a:t>, jejíž konkurenční síly a regulace určují hlavně prodejní ceny Vašeho zboží a služeb?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300" b="0" i="0" u="none" strike="noStrike" baseline="0" dirty="0">
                <a:solidFill>
                  <a:srgbClr val="000000"/>
                </a:solidFill>
              </a:rPr>
              <a:t>Jaká měna ovlivňuje hlavně </a:t>
            </a:r>
            <a:r>
              <a:rPr lang="cs-CZ" sz="1300" b="1" i="0" u="none" strike="noStrike" baseline="0" dirty="0">
                <a:solidFill>
                  <a:srgbClr val="000000"/>
                </a:solidFill>
              </a:rPr>
              <a:t>mzdové, materiální a jiné náklady</a:t>
            </a:r>
            <a:r>
              <a:rPr lang="cs-CZ" sz="1300" b="0" i="0" u="none" strike="noStrike" baseline="0" dirty="0">
                <a:solidFill>
                  <a:srgbClr val="000000"/>
                </a:solidFill>
              </a:rPr>
              <a:t> na poskytování zboží a služeb?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300" b="0" i="0" u="none" strike="noStrike" baseline="0" dirty="0">
                <a:solidFill>
                  <a:srgbClr val="000000"/>
                </a:solidFill>
              </a:rPr>
              <a:t>V jaké měně jsou generovány finanční prostředky a zdroje z finančních aktivit (tj. dluhy a nástroje vlastního kapitálu)?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300" b="0" i="0" u="none" strike="noStrike" baseline="0" dirty="0">
                <a:solidFill>
                  <a:srgbClr val="000000"/>
                </a:solidFill>
              </a:rPr>
              <a:t>V jaké měně jsou obvykle realizovány příjmy z provozní činnosti?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300" b="0" i="0" u="none" strike="noStrike" baseline="0" dirty="0">
                <a:solidFill>
                  <a:srgbClr val="000000"/>
                </a:solidFill>
              </a:rPr>
              <a:t>Je Vaše společnost součástí </a:t>
            </a:r>
            <a:r>
              <a:rPr lang="cs-CZ" sz="1300" b="1" i="0" u="none" strike="noStrike" baseline="0" dirty="0">
                <a:solidFill>
                  <a:srgbClr val="000000"/>
                </a:solidFill>
              </a:rPr>
              <a:t>konsolidace</a:t>
            </a:r>
            <a:r>
              <a:rPr lang="cs-CZ" sz="1300" b="0" i="0" u="none" strike="noStrike" baseline="0" dirty="0">
                <a:solidFill>
                  <a:srgbClr val="000000"/>
                </a:solidFill>
              </a:rPr>
              <a:t>, jejíž účetní závěrka se prezentuje v jiné měně než v českých korunách? Pokud ano, o jakou měnu se jedná?</a:t>
            </a:r>
            <a:endParaRPr lang="cs-CZ" sz="13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F86252-772F-3B8F-8FF4-E2D50D7DB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89" y="531212"/>
            <a:ext cx="7870980" cy="407630"/>
          </a:xfrm>
        </p:spPr>
        <p:txBody>
          <a:bodyPr>
            <a:noAutofit/>
          </a:bodyPr>
          <a:lstStyle/>
          <a:p>
            <a:r>
              <a:rPr lang="cs-CZ" dirty="0"/>
              <a:t>Vyhláška č. 500/2002 Sb.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66DBF8A-64A0-C230-05F3-695EA3F46A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3989" y="1043352"/>
            <a:ext cx="7870980" cy="407629"/>
          </a:xfrm>
        </p:spPr>
        <p:txBody>
          <a:bodyPr>
            <a:normAutofit fontScale="92500"/>
          </a:bodyPr>
          <a:lstStyle/>
          <a:p>
            <a:r>
              <a:rPr lang="cs-CZ" dirty="0"/>
              <a:t>Způsob určení funkční měny a postup při změně měny účetnictví</a:t>
            </a:r>
          </a:p>
        </p:txBody>
      </p:sp>
    </p:spTree>
    <p:extLst>
      <p:ext uri="{BB962C8B-B14F-4D97-AF65-F5344CB8AC3E}">
        <p14:creationId xmlns:p14="http://schemas.microsoft.com/office/powerpoint/2010/main" val="216067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58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8365E-2F0B-A58B-E9F7-02068989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C85E315-022D-4065-CB34-F948C7C4961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cs-CZ" dirty="0"/>
              <a:t>Partner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013FA91-26E0-304A-64BC-146401A46FD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58620" y="4414898"/>
            <a:ext cx="2658759" cy="1448841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Tel.: +420 222 826 270</a:t>
            </a:r>
            <a:endParaRPr lang="cs-CZ" dirty="0"/>
          </a:p>
          <a:p>
            <a:r>
              <a:rPr lang="cs-CZ" dirty="0"/>
              <a:t>Mobil: +420 724 226 046</a:t>
            </a:r>
          </a:p>
          <a:p>
            <a:endParaRPr lang="cs-CZ" dirty="0"/>
          </a:p>
          <a:p>
            <a:r>
              <a:rPr lang="cs-CZ" dirty="0">
                <a:solidFill>
                  <a:srgbClr val="000000"/>
                </a:solidFill>
                <a:hlinkClick r:id="rId9"/>
              </a:rPr>
              <a:t>jan.soska@tpa-group.cz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hlinkClick r:id="rId10"/>
              </a:rPr>
              <a:t>www.tpa-group.cz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2D94B9-0D10-4EDF-6E29-3C0959EA74F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cs-CZ" dirty="0"/>
              <a:t>Ing. Jan Soška, LL.M.</a:t>
            </a:r>
          </a:p>
          <a:p>
            <a:endParaRPr lang="cs-CZ" dirty="0"/>
          </a:p>
        </p:txBody>
      </p:sp>
      <p:pic>
        <p:nvPicPr>
          <p:cNvPr id="9" name="Obrázek 8" descr="Obsah obrázku Lidská tvář, oblečení, osoba, úsměv&#10;&#10;Popis byl vytvořen automaticky">
            <a:extLst>
              <a:ext uri="{FF2B5EF4-FFF2-40B4-BE49-F238E27FC236}">
                <a16:creationId xmlns:a16="http://schemas.microsoft.com/office/drawing/2014/main" id="{851B7408-5588-B3FE-9FDE-D5D17CB13C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1461600"/>
            <a:ext cx="2311200" cy="231120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1EB145A9-172B-3B5E-8259-050EEB62E13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704" t="-53704"/>
          <a:stretch/>
        </p:blipFill>
        <p:spPr>
          <a:xfrm>
            <a:off x="2436345" y="5363321"/>
            <a:ext cx="3541783" cy="963170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30336CAF-7207-0D18-DF03-B77124E02EE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153" t="-92085" r="-35386" b="-20789"/>
          <a:stretch/>
        </p:blipFill>
        <p:spPr>
          <a:xfrm>
            <a:off x="-831238" y="4437242"/>
            <a:ext cx="3541783" cy="2177298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7B800B1C-C48C-7EBA-08C8-CA2EA7163B5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" t="1911" r="-2291" b="-1911"/>
          <a:stretch/>
        </p:blipFill>
        <p:spPr>
          <a:xfrm>
            <a:off x="7195457" y="5503816"/>
            <a:ext cx="2203938" cy="92022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8361A05-E842-1C4F-3F90-35C518703DC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4423" y="1105044"/>
            <a:ext cx="3974263" cy="4096173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94285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Obsah</a:t>
            </a:r>
            <a:endParaRPr lang="cs-CZ" dirty="0">
              <a:cs typeface="Aria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cs-CZ" dirty="0"/>
              <a:t>Změna sazby daně</a:t>
            </a:r>
            <a:endParaRPr lang="en-US" dirty="0">
              <a:cs typeface="Arial" panose="020B0604020202020204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cs-CZ" dirty="0"/>
              <a:t>Zrušení daňové uznatelnosti tichého vína</a:t>
            </a:r>
            <a:endParaRPr lang="cs-CZ" dirty="0">
              <a:cs typeface="Arial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cs-CZ" dirty="0"/>
              <a:t>Omezení daňové uznatelnosti a DPH u hodnotnějších vozidel</a:t>
            </a:r>
            <a:endParaRPr lang="cs-CZ" dirty="0">
              <a:cs typeface="Arial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cs-CZ" dirty="0"/>
              <a:t>Podpora elektromobility</a:t>
            </a:r>
            <a:endParaRPr lang="cs-CZ" dirty="0">
              <a:cs typeface="Arial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366857"/>
              </a:buClr>
            </a:pPr>
            <a:r>
              <a:rPr lang="cs-CZ" dirty="0">
                <a:cs typeface="Arial"/>
              </a:rPr>
              <a:t>Mimořádné odpisy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366857"/>
              </a:buClr>
            </a:pPr>
            <a:r>
              <a:rPr lang="pl-PL" dirty="0"/>
              <a:t>Bezúplatná plnění na pomoc Ukrajině</a:t>
            </a:r>
            <a:endParaRPr lang="cs-CZ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cs-CZ" dirty="0"/>
              <a:t>Kurzové rozdíly</a:t>
            </a:r>
            <a:endParaRPr lang="cs-CZ" dirty="0">
              <a:cs typeface="Arial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dirty="0">
                <a:cs typeface="Arial" panose="020B0604020202020204"/>
              </a:rPr>
              <a:t>Cizí měna v účetnictví</a:t>
            </a:r>
            <a:endParaRPr lang="cs-CZ" dirty="0">
              <a:cs typeface="Arial" panose="020B0604020202020204"/>
            </a:endParaRPr>
          </a:p>
          <a:p>
            <a:pPr marL="225425" lvl="1" indent="0">
              <a:lnSpc>
                <a:spcPct val="150000"/>
              </a:lnSpc>
              <a:spcBef>
                <a:spcPts val="600"/>
              </a:spcBef>
              <a:buNone/>
            </a:pPr>
            <a:endParaRPr lang="cs-CZ" dirty="0">
              <a:cs typeface="Arial" panose="020B0604020202020204"/>
            </a:endParaRPr>
          </a:p>
        </p:txBody>
      </p: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197D913A-3971-FF91-B256-70C947152D23}"/>
              </a:ext>
            </a:extLst>
          </p:cNvPr>
          <p:cNvPicPr>
            <a:picLocks noGrp="1" noChangeAspect="1"/>
          </p:cNvPicPr>
          <p:nvPr>
            <p:ph type="pic" sz="quarter" idx="18"/>
            <p:custDataLst>
              <p:tags r:id="rId3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9" b="25539"/>
          <a:stretch/>
        </p:blipFill>
        <p:spPr>
          <a:xfrm>
            <a:off x="5283810" y="1650254"/>
            <a:ext cx="3960000" cy="3960000"/>
          </a:xfr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0500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89C5881-D439-D024-1A40-3AA7DCFD4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20" y="1237590"/>
            <a:ext cx="5844252" cy="5401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1300" b="1" dirty="0"/>
              <a:t>(§</a:t>
            </a:r>
            <a:r>
              <a:rPr lang="cs-CZ" sz="1300" b="1" i="0" u="none" strike="noStrike" baseline="0" dirty="0"/>
              <a:t> 21 odst. 1 věta první)</a:t>
            </a:r>
            <a:endParaRPr lang="cs-CZ" sz="1300" b="0" i="0" u="none" strike="noStrike" baseline="0" dirty="0"/>
          </a:p>
          <a:p>
            <a:pPr marL="0" indent="0">
              <a:buNone/>
            </a:pPr>
            <a:r>
              <a:rPr lang="cs-CZ" sz="1300" b="1" i="0" u="none" strike="noStrike" baseline="0" dirty="0">
                <a:solidFill>
                  <a:schemeClr val="bg2"/>
                </a:solidFill>
              </a:rPr>
              <a:t>Zvýšení sazby daně z příjmů právnických osob z 19 % na 21 %.</a:t>
            </a:r>
            <a:r>
              <a:rPr lang="cs-CZ" sz="1300" b="1" dirty="0">
                <a:solidFill>
                  <a:schemeClr val="bg2"/>
                </a:solidFill>
              </a:rPr>
              <a:t> </a:t>
            </a:r>
            <a:endParaRPr lang="cs-CZ" sz="1300" b="1" i="0" u="none" strike="noStrike" baseline="0" dirty="0">
              <a:solidFill>
                <a:schemeClr val="bg2"/>
              </a:solidFill>
              <a:cs typeface="Arial"/>
            </a:endParaRPr>
          </a:p>
          <a:p>
            <a:pPr marL="0" indent="0">
              <a:buNone/>
            </a:pPr>
            <a:r>
              <a:rPr lang="pl-PL" sz="1300" b="1" dirty="0"/>
              <a:t>Motivy: </a:t>
            </a:r>
            <a:endParaRPr lang="cs-CZ" sz="1300" b="1" dirty="0"/>
          </a:p>
          <a:p>
            <a:pPr marL="226695" indent="-226695">
              <a:buFont typeface="Arial" panose="020B0604020202020204" pitchFamily="34" charset="0"/>
              <a:buChar char="•"/>
            </a:pPr>
            <a:r>
              <a:rPr lang="cs-CZ" sz="1300" b="0" i="0" u="none" strike="noStrike" baseline="0" dirty="0"/>
              <a:t>přiblížení k evropskému průměru, který činí cca 21,3 %</a:t>
            </a:r>
            <a:endParaRPr lang="cs-CZ" sz="1300" b="0" i="0" u="none" strike="noStrike" baseline="0" dirty="0">
              <a:cs typeface="Arial"/>
            </a:endParaRPr>
          </a:p>
          <a:p>
            <a:pPr marL="226695" indent="-226695">
              <a:buFont typeface="Arial" panose="020B0604020202020204" pitchFamily="34" charset="0"/>
              <a:buChar char="•"/>
            </a:pPr>
            <a:r>
              <a:rPr lang="cs-CZ" sz="1300" dirty="0"/>
              <a:t>navýšení sazby daně by mělo směřovat ve prospěch státního rozpočtu</a:t>
            </a:r>
          </a:p>
          <a:p>
            <a:pPr marL="226695" indent="-226695">
              <a:buFont typeface="Arial" panose="020B0604020202020204" pitchFamily="34" charset="0"/>
              <a:buChar char="•"/>
            </a:pPr>
            <a:endParaRPr lang="cs-CZ" sz="1300" dirty="0">
              <a:cs typeface="Arial"/>
            </a:endParaRPr>
          </a:p>
          <a:p>
            <a:pPr marL="0" indent="0">
              <a:buNone/>
            </a:pPr>
            <a:r>
              <a:rPr lang="cs-CZ" sz="1300" b="1" dirty="0"/>
              <a:t>Daňové dopady: </a:t>
            </a:r>
            <a:endParaRPr lang="cs-CZ" sz="1300" b="1" dirty="0">
              <a:cs typeface="Arial"/>
            </a:endParaRPr>
          </a:p>
          <a:p>
            <a:pPr marL="226695" indent="-226695">
              <a:buFont typeface="Arial" panose="020B0604020202020204" pitchFamily="34" charset="0"/>
              <a:buChar char="•"/>
            </a:pPr>
            <a:r>
              <a:rPr lang="pl-PL" sz="1300" b="0" i="0" dirty="0">
                <a:effectLst/>
              </a:rPr>
              <a:t>zvýšení příjmu </a:t>
            </a:r>
            <a:r>
              <a:rPr lang="cs-CZ" sz="1300" b="0" i="0" dirty="0">
                <a:effectLst/>
              </a:rPr>
              <a:t>státního rozpočtu</a:t>
            </a:r>
            <a:endParaRPr lang="cs-CZ" sz="1300" dirty="0">
              <a:cs typeface="Arial"/>
            </a:endParaRPr>
          </a:p>
          <a:p>
            <a:pPr marL="226695" indent="-226695">
              <a:buFont typeface="Arial" panose="020B0604020202020204" pitchFamily="34" charset="0"/>
              <a:buChar char="•"/>
            </a:pPr>
            <a:r>
              <a:rPr lang="cs-CZ" sz="1300" dirty="0"/>
              <a:t>s</a:t>
            </a:r>
            <a:r>
              <a:rPr lang="cs-CZ" sz="1300" b="0" i="0" dirty="0">
                <a:effectLst/>
              </a:rPr>
              <a:t>polečnostem </a:t>
            </a:r>
            <a:r>
              <a:rPr lang="cs-CZ" sz="1300" dirty="0"/>
              <a:t>zbyde</a:t>
            </a:r>
            <a:r>
              <a:rPr lang="cs-CZ" sz="1300" b="0" i="0" dirty="0">
                <a:effectLst/>
              </a:rPr>
              <a:t> méně peněz na investice</a:t>
            </a:r>
            <a:endParaRPr lang="cs-CZ" sz="1300" b="0" i="0" dirty="0">
              <a:effectLst/>
              <a:cs typeface="Arial"/>
            </a:endParaRPr>
          </a:p>
          <a:p>
            <a:pPr marL="226695" indent="-226695">
              <a:buFont typeface="Arial" panose="020B0604020202020204" pitchFamily="34" charset="0"/>
              <a:buChar char="•"/>
            </a:pPr>
            <a:r>
              <a:rPr lang="cs-CZ" sz="1300" b="0" i="0" dirty="0">
                <a:effectLst/>
              </a:rPr>
              <a:t>negativní dopad na konkurenceschopnost české ekonomiky</a:t>
            </a:r>
            <a:endParaRPr lang="cs-CZ" sz="1300" b="0" i="0" dirty="0">
              <a:effectLst/>
              <a:cs typeface="Arial"/>
            </a:endParaRPr>
          </a:p>
          <a:p>
            <a:pPr marL="226695" indent="-226695">
              <a:buFont typeface="Arial" panose="020B0604020202020204" pitchFamily="34" charset="0"/>
              <a:buChar char="•"/>
            </a:pPr>
            <a:r>
              <a:rPr lang="cs-CZ" sz="1300" dirty="0"/>
              <a:t>oslabení ekonomického růstu</a:t>
            </a:r>
          </a:p>
          <a:p>
            <a:pPr marL="226695" indent="-226695">
              <a:buFont typeface="Arial" panose="020B0604020202020204" pitchFamily="34" charset="0"/>
              <a:buChar char="•"/>
            </a:pPr>
            <a:endParaRPr lang="cs-CZ" sz="1300" b="0" i="0" dirty="0">
              <a:effectLst/>
              <a:cs typeface="Arial"/>
            </a:endParaRPr>
          </a:p>
          <a:p>
            <a:pPr marL="0" indent="0">
              <a:buNone/>
            </a:pPr>
            <a:r>
              <a:rPr lang="cs-CZ" sz="1300" b="1" dirty="0"/>
              <a:t>Časování:</a:t>
            </a:r>
            <a:endParaRPr lang="cs-CZ" sz="1300" b="1" dirty="0">
              <a:cs typeface="Arial"/>
            </a:endParaRPr>
          </a:p>
          <a:p>
            <a:pPr marL="0" indent="0">
              <a:buNone/>
            </a:pPr>
            <a:r>
              <a:rPr lang="en-US" sz="1300" dirty="0"/>
              <a:t>Z</a:t>
            </a:r>
            <a:r>
              <a:rPr lang="cs-CZ" sz="1300" b="0" i="0" dirty="0">
                <a:effectLst/>
              </a:rPr>
              <a:t>výšení </a:t>
            </a:r>
            <a:r>
              <a:rPr lang="cs-CZ" sz="1200" b="0" i="0" dirty="0">
                <a:effectLst/>
              </a:rPr>
              <a:t>sazby daně se bude vztahovat na všechna zdaňovací období po 1. lednu 2024.</a:t>
            </a:r>
            <a:endParaRPr lang="cs-CZ" sz="1200" dirty="0">
              <a:cs typeface="Arial"/>
            </a:endParaRPr>
          </a:p>
          <a:p>
            <a:pPr marL="0" indent="0" algn="just">
              <a:buNone/>
            </a:pPr>
            <a:endParaRPr lang="cs-CZ" sz="1100" b="0" i="0" u="none" strike="noStrike" baseline="0" dirty="0">
              <a:cs typeface="Arial"/>
            </a:endParaRPr>
          </a:p>
        </p:txBody>
      </p:sp>
      <p:pic>
        <p:nvPicPr>
          <p:cNvPr id="16" name="Picture Placeholder 2">
            <a:extLst>
              <a:ext uri="{FF2B5EF4-FFF2-40B4-BE49-F238E27FC236}">
                <a16:creationId xmlns:a16="http://schemas.microsoft.com/office/drawing/2014/main" id="{405BB516-8BD2-CECC-0832-71E8E5CB87EF}"/>
              </a:ext>
            </a:extLst>
          </p:cNvPr>
          <p:cNvPicPr>
            <a:picLocks noGrp="1" noChangeAspect="1"/>
          </p:cNvPicPr>
          <p:nvPr>
            <p:ph type="pic" sz="quarter" idx="18"/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4" t="3952" r="12828" b="-3952"/>
          <a:stretch/>
        </p:blipFill>
        <p:spPr>
          <a:xfrm>
            <a:off x="5859735" y="1372576"/>
            <a:ext cx="3960000" cy="3960000"/>
          </a:xfr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99325BE7-A7A0-9E9A-5C6F-290684E9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/>
              <a:t>Změna sazby daně</a:t>
            </a:r>
          </a:p>
        </p:txBody>
      </p:sp>
    </p:spTree>
    <p:extLst>
      <p:ext uri="{BB962C8B-B14F-4D97-AF65-F5344CB8AC3E}">
        <p14:creationId xmlns:p14="http://schemas.microsoft.com/office/powerpoint/2010/main" val="188093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8C930-2F06-4749-9C0C-247405A0C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69" y="1190094"/>
            <a:ext cx="9085483" cy="51704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1300" b="1" dirty="0">
                <a:cs typeface="Arial"/>
              </a:rPr>
              <a:t>(ZDP § 25 odst. 1 písm. t) </a:t>
            </a:r>
          </a:p>
          <a:p>
            <a:pPr marL="0" indent="0">
              <a:buNone/>
            </a:pPr>
            <a:r>
              <a:rPr lang="cs-CZ" sz="1300" b="1" dirty="0">
                <a:solidFill>
                  <a:schemeClr val="bg2"/>
                </a:solidFill>
                <a:cs typeface="Arial"/>
              </a:rPr>
              <a:t>Zrušení výjimky pro tiché víno jako daňově uznatelného daru na reprezentaci do 500 Kč.</a:t>
            </a:r>
            <a:endParaRPr lang="cs-CZ" sz="1300" b="1" dirty="0">
              <a:cs typeface="Arial"/>
            </a:endParaRPr>
          </a:p>
          <a:p>
            <a:pPr marL="0" indent="0">
              <a:buClr>
                <a:srgbClr val="366857"/>
              </a:buClr>
              <a:buNone/>
            </a:pPr>
            <a:r>
              <a:rPr lang="cs-CZ" sz="1300" b="1" dirty="0">
                <a:cs typeface="Arial"/>
              </a:rPr>
              <a:t>Motivy:</a:t>
            </a:r>
          </a:p>
          <a:p>
            <a:pPr marL="271145" indent="-271145">
              <a:buClr>
                <a:srgbClr val="366857"/>
              </a:buClr>
              <a:buFont typeface="Arial"/>
              <a:buChar char="•"/>
            </a:pPr>
            <a:r>
              <a:rPr lang="cs-CZ" sz="1300" dirty="0">
                <a:ea typeface="+mn-lt"/>
                <a:cs typeface="+mn-lt"/>
              </a:rPr>
              <a:t>tato výjimka je nekoncepční a selektivní zásah </a:t>
            </a:r>
          </a:p>
          <a:p>
            <a:pPr marL="271145" indent="-271145">
              <a:buClr>
                <a:srgbClr val="366857"/>
              </a:buClr>
              <a:buFont typeface="Arial"/>
              <a:buChar char="•"/>
            </a:pPr>
            <a:r>
              <a:rPr lang="cs-CZ" sz="1300" dirty="0">
                <a:ea typeface="+mn-lt"/>
                <a:cs typeface="+mn-lt"/>
              </a:rPr>
              <a:t>lze předpokládat, že ne všechno vykázané tiché víno uplatněné jako výdaj na reprezentaci je ve výsledku opravdu darováno</a:t>
            </a:r>
          </a:p>
          <a:p>
            <a:pPr marL="271145" indent="-271145">
              <a:buClr>
                <a:srgbClr val="366857"/>
              </a:buClr>
              <a:buFont typeface="Arial"/>
              <a:buChar char="•"/>
            </a:pPr>
            <a:endParaRPr lang="cs-CZ" sz="1300" dirty="0">
              <a:cs typeface="Arial"/>
            </a:endParaRPr>
          </a:p>
          <a:p>
            <a:pPr marL="0" indent="0">
              <a:buClr>
                <a:srgbClr val="366857"/>
              </a:buClr>
              <a:buNone/>
            </a:pPr>
            <a:r>
              <a:rPr lang="cs-CZ" sz="1300" b="1" dirty="0">
                <a:cs typeface="Arial"/>
              </a:rPr>
              <a:t>Daňové dopady:</a:t>
            </a:r>
          </a:p>
          <a:p>
            <a:pPr marL="271145" indent="-271145">
              <a:buClr>
                <a:srgbClr val="366857"/>
              </a:buClr>
              <a:buFont typeface="Arial"/>
              <a:buChar char="•"/>
            </a:pPr>
            <a:r>
              <a:rPr lang="cs-CZ" sz="1300" dirty="0">
                <a:cs typeface="Arial"/>
              </a:rPr>
              <a:t>odstranění administrativy spojené s dokazováním splnění podmínek </a:t>
            </a:r>
            <a:br>
              <a:rPr lang="cs-CZ" sz="1300" dirty="0">
                <a:cs typeface="Arial"/>
              </a:rPr>
            </a:br>
            <a:r>
              <a:rPr lang="cs-CZ" sz="1300" dirty="0">
                <a:cs typeface="Arial"/>
              </a:rPr>
              <a:t>při darování tichého vína</a:t>
            </a:r>
          </a:p>
          <a:p>
            <a:pPr marL="271145" indent="-271145">
              <a:buClr>
                <a:srgbClr val="366857"/>
              </a:buClr>
              <a:buFont typeface="Arial"/>
              <a:buChar char="•"/>
            </a:pPr>
            <a:r>
              <a:rPr lang="cs-CZ" sz="1300" dirty="0">
                <a:cs typeface="Arial"/>
              </a:rPr>
              <a:t>zvýšení daňové zátěže o daňově neuznatelný výdaj</a:t>
            </a:r>
          </a:p>
          <a:p>
            <a:pPr marL="271145" indent="-271145">
              <a:buClr>
                <a:srgbClr val="366857"/>
              </a:buClr>
              <a:buFont typeface="Arial"/>
              <a:buChar char="•"/>
            </a:pPr>
            <a:endParaRPr lang="cs-CZ" sz="1300" dirty="0">
              <a:cs typeface="Arial"/>
            </a:endParaRPr>
          </a:p>
          <a:p>
            <a:pPr marL="0" indent="0">
              <a:buNone/>
            </a:pPr>
            <a:r>
              <a:rPr lang="cs-CZ" sz="1300" b="1" dirty="0">
                <a:cs typeface="Arial"/>
              </a:rPr>
              <a:t>Časování:</a:t>
            </a:r>
          </a:p>
          <a:p>
            <a:pPr marL="0" indent="0">
              <a:buNone/>
            </a:pPr>
            <a:r>
              <a:rPr lang="cs-CZ" sz="1300" dirty="0">
                <a:cs typeface="Arial"/>
              </a:rPr>
              <a:t>Zrušení výjimky se bude vztahovat na všechna zdaňovací období </a:t>
            </a:r>
            <a:br>
              <a:rPr lang="cs-CZ" sz="1300" dirty="0">
                <a:cs typeface="Arial"/>
              </a:rPr>
            </a:br>
            <a:r>
              <a:rPr lang="cs-CZ" sz="1300" dirty="0">
                <a:cs typeface="Arial"/>
              </a:rPr>
              <a:t>po 1. lednu 2024.</a:t>
            </a:r>
          </a:p>
          <a:p>
            <a:pPr marL="0" indent="0">
              <a:buClr>
                <a:srgbClr val="366857"/>
              </a:buClr>
              <a:buNone/>
            </a:pPr>
            <a:endParaRPr lang="cs-CZ" dirty="0">
              <a:cs typeface="Arial"/>
            </a:endParaRPr>
          </a:p>
          <a:p>
            <a:pPr marL="271145" indent="-271145">
              <a:buClr>
                <a:srgbClr val="366857"/>
              </a:buClr>
              <a:buFont typeface="Arial"/>
              <a:buChar char="•"/>
            </a:pPr>
            <a:endParaRPr lang="cs-CZ" dirty="0">
              <a:cs typeface="Arial"/>
            </a:endParaRPr>
          </a:p>
          <a:p>
            <a:pPr marL="271145" indent="-271145">
              <a:buClr>
                <a:srgbClr val="366857"/>
              </a:buClr>
              <a:buFont typeface="Arial"/>
              <a:buChar char="•"/>
            </a:pPr>
            <a:endParaRPr lang="cs-CZ" dirty="0"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97977E-3915-F155-3F99-FDB6910D1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>
                <a:cs typeface="Arial"/>
              </a:rPr>
              <a:t>Zrušení daňové uznatelnosti tichého vína</a:t>
            </a:r>
            <a:endParaRPr lang="cs-CZ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2B67CBF-5EE8-4156-6606-91DA82227AE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t="7773" b="7773"/>
          <a:stretch/>
        </p:blipFill>
        <p:spPr>
          <a:xfrm>
            <a:off x="6575937" y="2856116"/>
            <a:ext cx="2690209" cy="2690904"/>
          </a:xfrm>
        </p:spPr>
      </p:pic>
    </p:spTree>
    <p:extLst>
      <p:ext uri="{BB962C8B-B14F-4D97-AF65-F5344CB8AC3E}">
        <p14:creationId xmlns:p14="http://schemas.microsoft.com/office/powerpoint/2010/main" val="4714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C01A28-E85A-EF42-191E-D97CFD871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7" y="1361129"/>
            <a:ext cx="9303036" cy="5048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1300" b="1" dirty="0">
                <a:solidFill>
                  <a:schemeClr val="bg2"/>
                </a:solidFill>
                <a:ea typeface="+mn-lt"/>
                <a:cs typeface="+mn-lt"/>
              </a:rPr>
              <a:t>Zavedení omezení daňové uznatelnosti u pořizovací </a:t>
            </a:r>
            <a:br>
              <a:rPr lang="cs-CZ" sz="1300" b="1" dirty="0">
                <a:ea typeface="+mn-lt"/>
                <a:cs typeface="+mn-lt"/>
              </a:rPr>
            </a:br>
            <a:r>
              <a:rPr lang="cs-CZ" sz="1300" b="1" dirty="0">
                <a:solidFill>
                  <a:schemeClr val="bg2"/>
                </a:solidFill>
                <a:ea typeface="+mn-lt"/>
                <a:cs typeface="+mn-lt"/>
              </a:rPr>
              <a:t>ceny vozidel M1 na první 2 miliony Kč z ceny vozidla bez DPH.</a:t>
            </a:r>
          </a:p>
          <a:p>
            <a:pPr marL="0" indent="0">
              <a:buNone/>
            </a:pPr>
            <a:r>
              <a:rPr lang="cs-CZ" sz="1300" b="1" dirty="0">
                <a:ea typeface="+mn-lt"/>
                <a:cs typeface="+mn-lt"/>
              </a:rPr>
              <a:t>Vztahuje se na: </a:t>
            </a:r>
            <a:endParaRPr lang="cs-CZ" sz="13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1300" b="1" dirty="0">
                <a:ea typeface="+mn-lt"/>
                <a:cs typeface="+mn-lt"/>
              </a:rPr>
              <a:t>§ 30e </a:t>
            </a:r>
            <a:r>
              <a:rPr lang="cs-CZ" sz="1300" dirty="0">
                <a:ea typeface="+mn-lt"/>
                <a:cs typeface="+mn-lt"/>
              </a:rPr>
              <a:t>– daňově uznatelné odpisy jen z poměrné části</a:t>
            </a:r>
          </a:p>
          <a:p>
            <a:pPr marL="0" indent="0">
              <a:buNone/>
            </a:pPr>
            <a:r>
              <a:rPr lang="cs-CZ" sz="1300" b="1" dirty="0">
                <a:ea typeface="+mn-lt"/>
                <a:cs typeface="+mn-lt"/>
              </a:rPr>
              <a:t>§ 30f </a:t>
            </a:r>
            <a:r>
              <a:rPr lang="cs-CZ" sz="1300" dirty="0">
                <a:ea typeface="+mn-lt"/>
                <a:cs typeface="+mn-lt"/>
              </a:rPr>
              <a:t>– daňová odčitatelnost nákladů z </a:t>
            </a:r>
            <a:r>
              <a:rPr lang="cs-CZ" sz="1300" dirty="0" err="1">
                <a:ea typeface="+mn-lt"/>
                <a:cs typeface="+mn-lt"/>
              </a:rPr>
              <a:t>fin</a:t>
            </a:r>
            <a:r>
              <a:rPr lang="cs-CZ" sz="1300" dirty="0">
                <a:ea typeface="+mn-lt"/>
                <a:cs typeface="+mn-lt"/>
              </a:rPr>
              <a:t>. leasingu jen z poměrné části </a:t>
            </a:r>
          </a:p>
          <a:p>
            <a:pPr marL="0" indent="0">
              <a:buNone/>
            </a:pPr>
            <a:endParaRPr lang="cs-CZ" sz="1300" dirty="0">
              <a:ea typeface="+mn-lt"/>
              <a:cs typeface="+mn-lt"/>
            </a:endParaRPr>
          </a:p>
          <a:p>
            <a:pPr marL="0" indent="0">
              <a:buClr>
                <a:srgbClr val="366857"/>
              </a:buClr>
              <a:buNone/>
            </a:pPr>
            <a:r>
              <a:rPr lang="cs-CZ" sz="1300" b="1" dirty="0">
                <a:ea typeface="+mn-lt"/>
                <a:cs typeface="+mn-lt"/>
              </a:rPr>
              <a:t>Daňové dopady:</a:t>
            </a:r>
          </a:p>
          <a:p>
            <a:pPr marL="226695" indent="-226695">
              <a:buClr>
                <a:srgbClr val="366857"/>
              </a:buClr>
              <a:buFont typeface="Arial" panose="020B0604020202020204" pitchFamily="34" charset="0"/>
              <a:buChar char="•"/>
            </a:pPr>
            <a:r>
              <a:rPr lang="cs-CZ" sz="1300" dirty="0">
                <a:ea typeface="+mn-lt"/>
                <a:cs typeface="+mn-lt"/>
              </a:rPr>
              <a:t>Záměr zamezit situacím, kdy jsou nakoupeny luxusní vozy (převážně) k soukromému užívání</a:t>
            </a:r>
          </a:p>
          <a:p>
            <a:pPr marL="226695" indent="-226695">
              <a:buClr>
                <a:srgbClr val="366857"/>
              </a:buClr>
              <a:buFont typeface="Arial,Sans-Serif"/>
              <a:buChar char="•"/>
            </a:pPr>
            <a:endParaRPr lang="en-US" sz="1300" dirty="0">
              <a:cs typeface="Arial"/>
            </a:endParaRPr>
          </a:p>
          <a:p>
            <a:pPr marL="0" indent="0">
              <a:buNone/>
            </a:pPr>
            <a:r>
              <a:rPr lang="cs-CZ" sz="1300" b="1" dirty="0">
                <a:cs typeface="Arial"/>
              </a:rPr>
              <a:t>Časování:</a:t>
            </a:r>
            <a:endParaRPr lang="cs-CZ" sz="1300" dirty="0">
              <a:cs typeface="Arial"/>
            </a:endParaRPr>
          </a:p>
          <a:p>
            <a:pPr marL="0" indent="0">
              <a:buNone/>
            </a:pPr>
            <a:r>
              <a:rPr lang="cs-CZ" sz="1300" dirty="0">
                <a:cs typeface="Arial"/>
              </a:rPr>
              <a:t>Omezení daňové uznatelnosti se bude vztahovat:</a:t>
            </a:r>
          </a:p>
          <a:p>
            <a:pPr marL="0" indent="0">
              <a:buNone/>
            </a:pPr>
            <a:r>
              <a:rPr lang="cs-CZ" sz="1300" dirty="0">
                <a:cs typeface="Arial"/>
              </a:rPr>
              <a:t>- na všechna vozidla uvedená do stavu způsobilého obvyklému užívání nebo </a:t>
            </a:r>
          </a:p>
          <a:p>
            <a:pPr marL="0" indent="0">
              <a:buNone/>
            </a:pPr>
            <a:r>
              <a:rPr lang="cs-CZ" sz="1300" dirty="0">
                <a:cs typeface="Arial"/>
              </a:rPr>
              <a:t>- přenechané jako předmět </a:t>
            </a:r>
            <a:r>
              <a:rPr lang="cs-CZ" sz="1300" dirty="0" err="1">
                <a:cs typeface="Arial"/>
              </a:rPr>
              <a:t>fin</a:t>
            </a:r>
            <a:r>
              <a:rPr lang="cs-CZ" sz="1300" dirty="0">
                <a:cs typeface="Arial"/>
              </a:rPr>
              <a:t>. leasingu </a:t>
            </a:r>
          </a:p>
          <a:p>
            <a:pPr marL="0" indent="0">
              <a:buNone/>
            </a:pPr>
            <a:r>
              <a:rPr lang="cs-CZ" sz="1300" dirty="0">
                <a:cs typeface="Arial"/>
              </a:rPr>
              <a:t>od 1. ledna 2024</a:t>
            </a:r>
            <a:endParaRPr lang="cs-CZ" dirty="0">
              <a:cs typeface="Arial"/>
            </a:endParaRPr>
          </a:p>
          <a:p>
            <a:pPr marL="0" indent="0">
              <a:buNone/>
            </a:pPr>
            <a:endParaRPr lang="cs-CZ" dirty="0"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0161CF-8628-B852-6575-1B1EA5D67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>
                <a:cs typeface="Arial"/>
              </a:rPr>
              <a:t>Omezení daňové uznatelnosti </a:t>
            </a:r>
            <a:br>
              <a:rPr lang="cs-CZ">
                <a:cs typeface="Arial"/>
              </a:rPr>
            </a:br>
            <a:r>
              <a:rPr lang="cs-CZ">
                <a:cs typeface="Arial"/>
              </a:rPr>
              <a:t>u hodnotnějších vozidel</a:t>
            </a:r>
            <a:endParaRPr lang="cs-CZ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84AD2D-B53B-A11D-E8DA-131C5E90D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891" y="3885235"/>
            <a:ext cx="3780630" cy="25018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164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>
            <a:extLst>
              <a:ext uri="{FF2B5EF4-FFF2-40B4-BE49-F238E27FC236}">
                <a16:creationId xmlns:a16="http://schemas.microsoft.com/office/drawing/2014/main" id="{B10B841D-AB0B-0962-E21F-DE2FFF242EF6}"/>
              </a:ext>
            </a:extLst>
          </p:cNvPr>
          <p:cNvPicPr>
            <a:picLocks noGrp="1" noChangeAspect="1"/>
          </p:cNvPicPr>
          <p:nvPr>
            <p:ph type="pic" sz="quarter" idx="18"/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9" b="13309"/>
          <a:stretch/>
        </p:blipFill>
        <p:spPr>
          <a:xfrm>
            <a:off x="6556165" y="1546647"/>
            <a:ext cx="2880000" cy="4320000"/>
          </a:xfr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967A8-5069-C653-A6E3-0C811124B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748" y="1766506"/>
            <a:ext cx="6212175" cy="5215502"/>
          </a:xfrm>
        </p:spPr>
        <p:txBody>
          <a:bodyPr>
            <a:noAutofit/>
          </a:bodyPr>
          <a:lstStyle/>
          <a:p>
            <a:r>
              <a:rPr lang="cs-CZ" sz="1300" dirty="0"/>
              <a:t>Zavádí se </a:t>
            </a:r>
            <a:r>
              <a:rPr lang="cs-CZ" sz="1300" b="1" dirty="0"/>
              <a:t>maximální výše </a:t>
            </a:r>
            <a:r>
              <a:rPr lang="cs-CZ" sz="1300" dirty="0"/>
              <a:t>nároku na odpočet </a:t>
            </a:r>
            <a:r>
              <a:rPr lang="cs-CZ" sz="1300" b="1" dirty="0"/>
              <a:t>420 000 Kč </a:t>
            </a:r>
            <a:r>
              <a:rPr lang="cs-CZ" sz="1300" dirty="0"/>
              <a:t>(ZD 2 mil. Kč)</a:t>
            </a:r>
            <a:endParaRPr lang="cs-CZ" sz="1300" b="1" dirty="0"/>
          </a:p>
          <a:p>
            <a:r>
              <a:rPr lang="cs-CZ" sz="1300" dirty="0"/>
              <a:t>Platí pro: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300" dirty="0"/>
              <a:t>automobily kategorie </a:t>
            </a:r>
            <a:r>
              <a:rPr lang="cs-CZ" sz="1300" b="1" dirty="0"/>
              <a:t>M1</a:t>
            </a:r>
            <a:r>
              <a:rPr lang="cs-CZ" sz="1300" dirty="0"/>
              <a:t> (mimo např. sanitní a pohřební vozy, taxi,...)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300" dirty="0"/>
              <a:t>automobily M1, která jsou </a:t>
            </a:r>
            <a:r>
              <a:rPr lang="cs-CZ" sz="1300" b="1" dirty="0"/>
              <a:t>dlouhodobým majetkem </a:t>
            </a:r>
            <a:r>
              <a:rPr lang="cs-CZ" sz="1300" dirty="0"/>
              <a:t>plátce</a:t>
            </a:r>
          </a:p>
          <a:p>
            <a:r>
              <a:rPr lang="cs-CZ" sz="1300" dirty="0"/>
              <a:t>Částka 420 000 Kč je maximem dohromady pro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300" dirty="0"/>
              <a:t>NO při pořízení automobilu + jakékoli technické zhodnocení</a:t>
            </a:r>
          </a:p>
          <a:p>
            <a:pPr>
              <a:spcAft>
                <a:spcPts val="1200"/>
              </a:spcAft>
            </a:pPr>
            <a:r>
              <a:rPr lang="cs-CZ" sz="1300" dirty="0"/>
              <a:t>Pokud automobil M1 </a:t>
            </a:r>
            <a:r>
              <a:rPr lang="cs-CZ" sz="1300" b="1" dirty="0"/>
              <a:t>pořízen jako zboží </a:t>
            </a:r>
            <a:r>
              <a:rPr lang="cs-CZ" sz="1300" dirty="0"/>
              <a:t>(tj. bez max. výše NO) a </a:t>
            </a:r>
            <a:r>
              <a:rPr lang="cs-CZ" sz="1300" b="1" dirty="0"/>
              <a:t>následně</a:t>
            </a:r>
            <a:r>
              <a:rPr lang="cs-CZ" sz="1300" dirty="0"/>
              <a:t> se stane </a:t>
            </a:r>
            <a:r>
              <a:rPr lang="cs-CZ" sz="1300" b="1" dirty="0"/>
              <a:t>dlouhodobým majetkem </a:t>
            </a:r>
            <a:r>
              <a:rPr lang="cs-CZ" sz="1300" dirty="0"/>
              <a:t>plátce =&gt; </a:t>
            </a:r>
            <a:r>
              <a:rPr lang="cs-CZ" sz="1300" b="1" dirty="0"/>
              <a:t>povinnost snížit uplatněný NO na max. částku 420 000 Kč </a:t>
            </a:r>
            <a:r>
              <a:rPr lang="cs-CZ" sz="1300" dirty="0"/>
              <a:t>(provede se ve zdaňovacím období, kdy byl automobil zařazen do majetku)</a:t>
            </a:r>
          </a:p>
          <a:p>
            <a:pPr>
              <a:spcAft>
                <a:spcPts val="1200"/>
              </a:spcAft>
            </a:pPr>
            <a:r>
              <a:rPr lang="cs-CZ" sz="1300" dirty="0"/>
              <a:t>Při prodeji automobilu se k omezení NO nepřihlíží =&gt; základem daně je celá prodejní cena</a:t>
            </a:r>
          </a:p>
          <a:p>
            <a:r>
              <a:rPr lang="cs-CZ" sz="1300" b="1" dirty="0"/>
              <a:t>Přechodné ustanovení – „záloha“ nebo dodání v 2023 – není omezen NO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620263-1973-BA44-C953-1B123B1D2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42" y="756977"/>
            <a:ext cx="8588831" cy="890783"/>
          </a:xfrm>
        </p:spPr>
        <p:txBody>
          <a:bodyPr/>
          <a:lstStyle/>
          <a:p>
            <a:r>
              <a:rPr lang="cs-CZ" dirty="0"/>
              <a:t>DPH – omezení NO u hodnotnějších vozidel</a:t>
            </a:r>
          </a:p>
        </p:txBody>
      </p:sp>
    </p:spTree>
    <p:extLst>
      <p:ext uri="{BB962C8B-B14F-4D97-AF65-F5344CB8AC3E}">
        <p14:creationId xmlns:p14="http://schemas.microsoft.com/office/powerpoint/2010/main" val="26776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1511D3-ADD0-981F-DDBE-BFE72AF09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69" y="1457491"/>
            <a:ext cx="9250431" cy="52271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b="1" dirty="0">
                <a:ea typeface="+mn-lt"/>
                <a:cs typeface="+mn-lt"/>
              </a:rPr>
              <a:t>(</a:t>
            </a:r>
            <a:r>
              <a:rPr lang="en-US" sz="1300" b="1" dirty="0">
                <a:ea typeface="+mn-lt"/>
                <a:cs typeface="+mn-lt"/>
              </a:rPr>
              <a:t>ZDP § 6 </a:t>
            </a:r>
            <a:r>
              <a:rPr lang="en-US" sz="1300" b="1" dirty="0" err="1">
                <a:ea typeface="+mn-lt"/>
                <a:cs typeface="+mn-lt"/>
              </a:rPr>
              <a:t>odst</a:t>
            </a:r>
            <a:r>
              <a:rPr lang="en-US" sz="1300" b="1" dirty="0">
                <a:ea typeface="+mn-lt"/>
                <a:cs typeface="+mn-lt"/>
              </a:rPr>
              <a:t>. 6</a:t>
            </a:r>
            <a:r>
              <a:rPr lang="cs-CZ" sz="1300" b="1" dirty="0">
                <a:ea typeface="+mn-lt"/>
                <a:cs typeface="+mn-lt"/>
              </a:rPr>
              <a:t>)</a:t>
            </a:r>
          </a:p>
          <a:p>
            <a:pPr marL="0" indent="0">
              <a:buNone/>
            </a:pPr>
            <a:r>
              <a:rPr lang="cs-CZ" sz="1300" b="1" dirty="0">
                <a:solidFill>
                  <a:schemeClr val="bg2"/>
                </a:solidFill>
                <a:ea typeface="+mn-lt"/>
                <a:cs typeface="+mn-lt"/>
              </a:rPr>
              <a:t>S</a:t>
            </a:r>
            <a:r>
              <a:rPr lang="en-US" sz="1300" b="1" dirty="0" err="1">
                <a:solidFill>
                  <a:schemeClr val="bg2"/>
                </a:solidFill>
                <a:ea typeface="+mn-lt"/>
                <a:cs typeface="+mn-lt"/>
              </a:rPr>
              <a:t>nížení</a:t>
            </a:r>
            <a:r>
              <a:rPr lang="en-US" sz="1300" b="1" dirty="0">
                <a:solidFill>
                  <a:schemeClr val="bg2"/>
                </a:solidFill>
                <a:ea typeface="+mn-lt"/>
                <a:cs typeface="+mn-lt"/>
              </a:rPr>
              <a:t> z 0,5 % </a:t>
            </a:r>
            <a:r>
              <a:rPr lang="en-US" sz="1300" b="1" dirty="0" err="1">
                <a:solidFill>
                  <a:schemeClr val="bg2"/>
                </a:solidFill>
                <a:ea typeface="+mn-lt"/>
                <a:cs typeface="+mn-lt"/>
              </a:rPr>
              <a:t>na</a:t>
            </a:r>
            <a:r>
              <a:rPr lang="en-US" sz="1300" b="1" dirty="0">
                <a:solidFill>
                  <a:schemeClr val="bg2"/>
                </a:solidFill>
                <a:ea typeface="+mn-lt"/>
                <a:cs typeface="+mn-lt"/>
              </a:rPr>
              <a:t> 0,25 % VC </a:t>
            </a:r>
            <a:r>
              <a:rPr lang="en-US" sz="1300" b="1" dirty="0" err="1">
                <a:solidFill>
                  <a:schemeClr val="bg2"/>
                </a:solidFill>
                <a:ea typeface="+mn-lt"/>
                <a:cs typeface="+mn-lt"/>
              </a:rPr>
              <a:t>při</a:t>
            </a:r>
            <a:r>
              <a:rPr lang="en-US" sz="1300" b="1" dirty="0">
                <a:solidFill>
                  <a:schemeClr val="bg2"/>
                </a:solidFill>
                <a:ea typeface="+mn-lt"/>
                <a:cs typeface="+mn-lt"/>
              </a:rPr>
              <a:t> </a:t>
            </a:r>
            <a:r>
              <a:rPr lang="en-US" sz="1300" b="1" dirty="0" err="1">
                <a:solidFill>
                  <a:schemeClr val="bg2"/>
                </a:solidFill>
                <a:ea typeface="+mn-lt"/>
                <a:cs typeface="+mn-lt"/>
              </a:rPr>
              <a:t>výpočtu</a:t>
            </a:r>
            <a:r>
              <a:rPr lang="cs-CZ" sz="1300" b="1" dirty="0">
                <a:solidFill>
                  <a:schemeClr val="bg2"/>
                </a:solidFill>
                <a:ea typeface="+mn-lt"/>
                <a:cs typeface="+mn-lt"/>
              </a:rPr>
              <a:t> nepeněžních</a:t>
            </a:r>
            <a:r>
              <a:rPr lang="en-US" sz="1300" b="1" dirty="0">
                <a:solidFill>
                  <a:schemeClr val="bg2"/>
                </a:solidFill>
                <a:ea typeface="+mn-lt"/>
                <a:cs typeface="+mn-lt"/>
              </a:rPr>
              <a:t> </a:t>
            </a:r>
            <a:r>
              <a:rPr lang="en-US" sz="1300" b="1" dirty="0" err="1">
                <a:solidFill>
                  <a:schemeClr val="bg2"/>
                </a:solidFill>
                <a:ea typeface="+mn-lt"/>
                <a:cs typeface="+mn-lt"/>
              </a:rPr>
              <a:t>příjmů</a:t>
            </a:r>
            <a:r>
              <a:rPr lang="en-US" sz="1300" b="1" dirty="0">
                <a:solidFill>
                  <a:schemeClr val="bg2"/>
                </a:solidFill>
                <a:ea typeface="+mn-lt"/>
                <a:cs typeface="+mn-lt"/>
              </a:rPr>
              <a:t> </a:t>
            </a:r>
            <a:r>
              <a:rPr lang="cs-CZ" sz="1300" b="1" dirty="0">
                <a:solidFill>
                  <a:schemeClr val="bg2"/>
                </a:solidFill>
                <a:ea typeface="+mn-lt"/>
                <a:cs typeface="+mn-lt"/>
              </a:rPr>
              <a:t>k dodanění u zaměstnanců</a:t>
            </a:r>
            <a:r>
              <a:rPr lang="en-US" sz="1300" b="1" dirty="0">
                <a:solidFill>
                  <a:schemeClr val="bg2"/>
                </a:solidFill>
                <a:ea typeface="+mn-lt"/>
                <a:cs typeface="+mn-lt"/>
              </a:rPr>
              <a:t> u </a:t>
            </a:r>
            <a:r>
              <a:rPr lang="en-US" sz="1300" b="1" dirty="0" err="1">
                <a:solidFill>
                  <a:schemeClr val="bg2"/>
                </a:solidFill>
                <a:ea typeface="+mn-lt"/>
                <a:cs typeface="+mn-lt"/>
              </a:rPr>
              <a:t>bezemisních</a:t>
            </a:r>
            <a:r>
              <a:rPr lang="en-US" sz="1300" b="1" dirty="0">
                <a:solidFill>
                  <a:schemeClr val="bg2"/>
                </a:solidFill>
                <a:ea typeface="+mn-lt"/>
                <a:cs typeface="+mn-lt"/>
              </a:rPr>
              <a:t> </a:t>
            </a:r>
            <a:r>
              <a:rPr lang="cs-CZ" sz="1300" b="1" dirty="0">
                <a:solidFill>
                  <a:schemeClr val="bg2"/>
                </a:solidFill>
                <a:ea typeface="+mn-lt"/>
                <a:cs typeface="+mn-lt"/>
              </a:rPr>
              <a:t>vozidel.</a:t>
            </a:r>
            <a:endParaRPr lang="cs-CZ" sz="1300" b="1" dirty="0">
              <a:solidFill>
                <a:schemeClr val="bg2"/>
              </a:solidFill>
              <a:cs typeface="Arial"/>
            </a:endParaRPr>
          </a:p>
          <a:p>
            <a:pPr marL="0" indent="0">
              <a:buClr>
                <a:srgbClr val="366857"/>
              </a:buClr>
              <a:buNone/>
            </a:pPr>
            <a:r>
              <a:rPr lang="en-US" sz="1300" b="1" dirty="0" err="1">
                <a:ea typeface="+mn-lt"/>
                <a:cs typeface="+mn-lt"/>
              </a:rPr>
              <a:t>Snížení</a:t>
            </a:r>
            <a:r>
              <a:rPr lang="en-US" sz="1300" b="1" dirty="0">
                <a:ea typeface="+mn-lt"/>
                <a:cs typeface="+mn-lt"/>
              </a:rPr>
              <a:t> </a:t>
            </a:r>
            <a:r>
              <a:rPr lang="en-US" sz="1300" b="1" dirty="0" err="1">
                <a:ea typeface="+mn-lt"/>
                <a:cs typeface="+mn-lt"/>
              </a:rPr>
              <a:t>výše</a:t>
            </a:r>
            <a:r>
              <a:rPr lang="en-US" sz="1300" b="1" dirty="0">
                <a:ea typeface="+mn-lt"/>
                <a:cs typeface="+mn-lt"/>
              </a:rPr>
              <a:t> </a:t>
            </a:r>
            <a:r>
              <a:rPr lang="en-US" sz="1300" b="1" dirty="0" err="1">
                <a:ea typeface="+mn-lt"/>
                <a:cs typeface="+mn-lt"/>
              </a:rPr>
              <a:t>příjmů</a:t>
            </a:r>
            <a:r>
              <a:rPr lang="en-US" sz="1300" dirty="0">
                <a:ea typeface="+mn-lt"/>
                <a:cs typeface="+mn-lt"/>
              </a:rPr>
              <a:t> ze </a:t>
            </a:r>
            <a:r>
              <a:rPr lang="en-US" sz="1300" dirty="0" err="1">
                <a:ea typeface="+mn-lt"/>
                <a:cs typeface="+mn-lt"/>
              </a:rPr>
              <a:t>závislé</a:t>
            </a:r>
            <a:r>
              <a:rPr lang="en-US" sz="1300" dirty="0">
                <a:ea typeface="+mn-lt"/>
                <a:cs typeface="+mn-lt"/>
              </a:rPr>
              <a:t> </a:t>
            </a:r>
            <a:r>
              <a:rPr lang="en-US" sz="1300" dirty="0" err="1">
                <a:ea typeface="+mn-lt"/>
                <a:cs typeface="+mn-lt"/>
              </a:rPr>
              <a:t>činnosti</a:t>
            </a:r>
            <a:r>
              <a:rPr lang="en-US" sz="1300" dirty="0">
                <a:ea typeface="+mn-lt"/>
                <a:cs typeface="+mn-lt"/>
              </a:rPr>
              <a:t> </a:t>
            </a:r>
            <a:r>
              <a:rPr lang="en-US" sz="1300" dirty="0" err="1">
                <a:ea typeface="+mn-lt"/>
                <a:cs typeface="+mn-lt"/>
              </a:rPr>
              <a:t>plynoucích</a:t>
            </a:r>
            <a:r>
              <a:rPr lang="en-US" sz="1300" dirty="0">
                <a:ea typeface="+mn-lt"/>
                <a:cs typeface="+mn-lt"/>
              </a:rPr>
              <a:t> </a:t>
            </a:r>
            <a:r>
              <a:rPr lang="cs-CZ" sz="1300" dirty="0">
                <a:ea typeface="+mn-lt"/>
                <a:cs typeface="+mn-lt"/>
              </a:rPr>
              <a:t>zaměstnanci v souvislosti s bezplatným poskytnutím bezemisních motorových vozidel zaměstnavatelem ke služebním i soukromým účelům, a to na </a:t>
            </a:r>
            <a:r>
              <a:rPr lang="cs-CZ" sz="1300" b="1" dirty="0">
                <a:ea typeface="+mn-lt"/>
                <a:cs typeface="+mn-lt"/>
              </a:rPr>
              <a:t>0,25 % vstupní ceny </a:t>
            </a:r>
            <a:r>
              <a:rPr lang="cs-CZ" sz="1300" dirty="0">
                <a:ea typeface="+mn-lt"/>
                <a:cs typeface="+mn-lt"/>
              </a:rPr>
              <a:t>(z původních 0,5 % u nízkoemisních vozidel) poskytnutého vozidla za kalendářní měsíc.</a:t>
            </a:r>
          </a:p>
          <a:p>
            <a:pPr marL="0" indent="0">
              <a:buNone/>
            </a:pPr>
            <a:endParaRPr lang="cs-CZ" sz="1300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1300" b="1" dirty="0">
                <a:ea typeface="+mn-lt"/>
                <a:cs typeface="+mn-lt"/>
              </a:rPr>
              <a:t>Daňové dopady</a:t>
            </a:r>
            <a:r>
              <a:rPr lang="en-US" sz="1300" b="1" dirty="0">
                <a:ea typeface="+mn-lt"/>
                <a:cs typeface="+mn-lt"/>
              </a:rPr>
              <a:t>:</a:t>
            </a:r>
            <a:endParaRPr lang="en-US" sz="1300" dirty="0"/>
          </a:p>
          <a:p>
            <a:pPr marL="226695" indent="-226695">
              <a:buFont typeface="Arial" panose="020B0604020202020204" pitchFamily="34" charset="0"/>
              <a:buChar char="•"/>
            </a:pPr>
            <a:r>
              <a:rPr lang="cs-CZ" sz="1300" dirty="0">
                <a:cs typeface="Arial"/>
              </a:rPr>
              <a:t>podpora pořizování bezemisních vozidel</a:t>
            </a:r>
          </a:p>
          <a:p>
            <a:pPr marL="226695" indent="-226695">
              <a:buClr>
                <a:srgbClr val="366857"/>
              </a:buClr>
              <a:buFont typeface="Arial" panose="020B0604020202020204" pitchFamily="34" charset="0"/>
              <a:buChar char="•"/>
            </a:pPr>
            <a:r>
              <a:rPr lang="cs-CZ" sz="1300" dirty="0">
                <a:cs typeface="Arial"/>
              </a:rPr>
              <a:t>nižší daňové zatížení pro zaměstnance</a:t>
            </a:r>
          </a:p>
          <a:p>
            <a:pPr marL="0" indent="0">
              <a:buClr>
                <a:srgbClr val="366857"/>
              </a:buClr>
              <a:buNone/>
            </a:pPr>
            <a:endParaRPr lang="cs-CZ" sz="1300" b="1" dirty="0">
              <a:cs typeface="Arial"/>
            </a:endParaRPr>
          </a:p>
          <a:p>
            <a:pPr marL="0" indent="0">
              <a:buClr>
                <a:srgbClr val="366857"/>
              </a:buClr>
              <a:buNone/>
            </a:pPr>
            <a:r>
              <a:rPr lang="cs-CZ" sz="1300" b="1" dirty="0">
                <a:cs typeface="Arial"/>
              </a:rPr>
              <a:t>Časování:</a:t>
            </a:r>
          </a:p>
          <a:p>
            <a:pPr marL="0" indent="0">
              <a:buClr>
                <a:srgbClr val="366857"/>
              </a:buClr>
              <a:buNone/>
            </a:pPr>
            <a:r>
              <a:rPr lang="cs-CZ" sz="1300" dirty="0">
                <a:cs typeface="Arial"/>
              </a:rPr>
              <a:t>Opatření se bude vztahovat na všechna zdaňovací období </a:t>
            </a:r>
          </a:p>
          <a:p>
            <a:pPr marL="0" indent="0">
              <a:buClr>
                <a:srgbClr val="366857"/>
              </a:buClr>
              <a:buNone/>
            </a:pPr>
            <a:r>
              <a:rPr lang="cs-CZ" sz="1300" dirty="0">
                <a:cs typeface="Arial"/>
              </a:rPr>
              <a:t>po 1. lednu 2024.</a:t>
            </a:r>
          </a:p>
          <a:p>
            <a:pPr marL="0" indent="0">
              <a:buNone/>
            </a:pPr>
            <a:endParaRPr lang="cs-CZ" dirty="0">
              <a:cs typeface="Arial"/>
            </a:endParaRPr>
          </a:p>
          <a:p>
            <a:pPr marL="226695" indent="-226695">
              <a:buClr>
                <a:srgbClr val="366857"/>
              </a:buClr>
            </a:pPr>
            <a:endParaRPr lang="cs-CZ" sz="1300" dirty="0">
              <a:cs typeface="Arial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4B7FD15-AD45-E9B9-A6AC-2C6304C5202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16708" r="16708"/>
          <a:stretch/>
        </p:blipFill>
        <p:spPr>
          <a:xfrm>
            <a:off x="6123473" y="2956827"/>
            <a:ext cx="3192605" cy="319260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FB93D9A-EF9B-A8AF-2C34-AC5193C3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Podpora elektromobility 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42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7977E-3915-F155-3F99-FDB6910D1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00" y="132458"/>
            <a:ext cx="7870980" cy="890783"/>
          </a:xfrm>
        </p:spPr>
        <p:txBody>
          <a:bodyPr>
            <a:normAutofit/>
          </a:bodyPr>
          <a:lstStyle/>
          <a:p>
            <a:r>
              <a:rPr lang="cs-CZ" dirty="0"/>
              <a:t>Mimořádné odpisy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8C930-2F06-4749-9C0C-247405A0C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00" y="1347115"/>
            <a:ext cx="9007200" cy="50000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366857"/>
              </a:buClr>
              <a:buNone/>
            </a:pPr>
            <a:r>
              <a:rPr lang="cs-CZ" sz="1300" b="1" dirty="0">
                <a:cs typeface="Arial"/>
              </a:rPr>
              <a:t>(§ 30a odst. 1 věta první)</a:t>
            </a:r>
          </a:p>
          <a:p>
            <a:pPr marL="0" indent="0">
              <a:buClr>
                <a:srgbClr val="366857"/>
              </a:buClr>
              <a:buNone/>
            </a:pPr>
            <a:r>
              <a:rPr lang="cs-CZ" sz="1300" b="1" dirty="0">
                <a:solidFill>
                  <a:schemeClr val="bg2"/>
                </a:solidFill>
                <a:cs typeface="Arial"/>
              </a:rPr>
              <a:t>Zrušení mimořádných odpisů (1. a 2. odp.sk.) s výjimkou silničních motorových vozidel, která jsou bezemisními vozidly.</a:t>
            </a:r>
          </a:p>
          <a:p>
            <a:pPr marL="271145" indent="-271145">
              <a:buClr>
                <a:srgbClr val="366857"/>
              </a:buClr>
              <a:buFont typeface="Arial"/>
              <a:buChar char="•"/>
            </a:pPr>
            <a:r>
              <a:rPr lang="cs-CZ" sz="1300" b="1" dirty="0">
                <a:cs typeface="Arial"/>
              </a:rPr>
              <a:t>bezemisní vozidlo (nově § 21b odst. 7) </a:t>
            </a:r>
            <a:r>
              <a:rPr lang="cs-CZ" sz="1300" dirty="0">
                <a:cs typeface="Arial"/>
              </a:rPr>
              <a:t>= jakékoliv silniční motorové vozidlo (dle § 2 odst. 1 zákona o podmínkách provozu vozidel na pozemních komunikacích), které nemá žádné emise CO</a:t>
            </a:r>
            <a:r>
              <a:rPr lang="cs-CZ" sz="1300" baseline="-25000" dirty="0">
                <a:cs typeface="Arial"/>
              </a:rPr>
              <a:t>2 </a:t>
            </a:r>
            <a:r>
              <a:rPr lang="cs-CZ" sz="1300" dirty="0">
                <a:cs typeface="Arial"/>
              </a:rPr>
              <a:t>: t.j. elektroauta či vodíková auta</a:t>
            </a:r>
            <a:endParaRPr lang="cs-CZ" sz="1300" baseline="-25000" dirty="0">
              <a:cs typeface="Arial"/>
            </a:endParaRPr>
          </a:p>
          <a:p>
            <a:pPr marL="271145" indent="-271145">
              <a:buClr>
                <a:srgbClr val="366857"/>
              </a:buClr>
              <a:buFont typeface="Arial"/>
              <a:buChar char="•"/>
            </a:pPr>
            <a:r>
              <a:rPr lang="cs-CZ" sz="1300" dirty="0">
                <a:cs typeface="Arial"/>
              </a:rPr>
              <a:t>opatření se vztahuje na bezemisní vozidla pořízená mezi 1. 1. 2024 a 31. 12. 2028, odepsání bez přerušení </a:t>
            </a:r>
            <a:br>
              <a:rPr lang="cs-CZ" sz="1300" dirty="0">
                <a:cs typeface="Arial"/>
              </a:rPr>
            </a:br>
            <a:r>
              <a:rPr lang="cs-CZ" sz="1300" dirty="0">
                <a:cs typeface="Arial"/>
              </a:rPr>
              <a:t>za 24 měsíců (60 % vstupní ceny za prvních 12 měsíců, 40 % vstupní ceny za dalších 12 měsíců)</a:t>
            </a:r>
          </a:p>
          <a:p>
            <a:pPr marL="271145" indent="-271145">
              <a:buClr>
                <a:srgbClr val="366857"/>
              </a:buClr>
              <a:buFont typeface="Arial"/>
              <a:buChar char="•"/>
            </a:pPr>
            <a:endParaRPr lang="cs-CZ" sz="1300" dirty="0">
              <a:cs typeface="Arial"/>
            </a:endParaRPr>
          </a:p>
          <a:p>
            <a:pPr marL="0" indent="0">
              <a:buClr>
                <a:srgbClr val="366857"/>
              </a:buClr>
              <a:buNone/>
            </a:pPr>
            <a:r>
              <a:rPr lang="cs-CZ" sz="1300" b="1" dirty="0">
                <a:cs typeface="Arial"/>
              </a:rPr>
              <a:t>Motivy:</a:t>
            </a:r>
          </a:p>
          <a:p>
            <a:pPr marL="271145" indent="-271145">
              <a:buClr>
                <a:srgbClr val="366857"/>
              </a:buClr>
              <a:buFont typeface="Arial" panose="020B0604020202020204" pitchFamily="34" charset="0"/>
              <a:buChar char="•"/>
            </a:pPr>
            <a:r>
              <a:rPr lang="cs-CZ" sz="1300" dirty="0">
                <a:cs typeface="Arial"/>
              </a:rPr>
              <a:t>dočasná podpora zájmu poplatníků o pořízení ekologicky vhodnějšího vozidla</a:t>
            </a:r>
          </a:p>
          <a:p>
            <a:pPr marL="271145" indent="-271145">
              <a:buClr>
                <a:srgbClr val="366857"/>
              </a:buClr>
              <a:buFont typeface="Arial" panose="020B0604020202020204" pitchFamily="34" charset="0"/>
              <a:buChar char="•"/>
            </a:pPr>
            <a:endParaRPr lang="cs-CZ" sz="1300" dirty="0">
              <a:cs typeface="Arial"/>
            </a:endParaRPr>
          </a:p>
          <a:p>
            <a:pPr marL="0" indent="0">
              <a:buClr>
                <a:srgbClr val="366857"/>
              </a:buClr>
              <a:buNone/>
            </a:pPr>
            <a:r>
              <a:rPr lang="cs-CZ" sz="1300" b="1" dirty="0">
                <a:cs typeface="Arial"/>
              </a:rPr>
              <a:t>Daňové dopady:</a:t>
            </a:r>
          </a:p>
          <a:p>
            <a:pPr marL="271145" indent="-271145">
              <a:buClr>
                <a:srgbClr val="366857"/>
              </a:buClr>
              <a:buFont typeface="Arial" panose="020B0604020202020204" pitchFamily="34" charset="0"/>
              <a:buChar char="•"/>
            </a:pPr>
            <a:r>
              <a:rPr lang="cs-CZ" sz="1300" dirty="0">
                <a:cs typeface="Arial"/>
              </a:rPr>
              <a:t>rychlejší uplatnění pořizovací ceny v daňově uznatelných nákladech  </a:t>
            </a:r>
          </a:p>
          <a:p>
            <a:pPr marL="271145" indent="-271145">
              <a:buClr>
                <a:srgbClr val="366857"/>
              </a:buClr>
              <a:buFont typeface="Arial" panose="020B0604020202020204" pitchFamily="34" charset="0"/>
              <a:buChar char="•"/>
            </a:pPr>
            <a:r>
              <a:rPr lang="cs-CZ" sz="1300" dirty="0">
                <a:cs typeface="Arial"/>
              </a:rPr>
              <a:t>nemožnost přerušení těchto odpisů</a:t>
            </a:r>
          </a:p>
          <a:p>
            <a:pPr marL="271145" indent="-271145">
              <a:buClr>
                <a:srgbClr val="366857"/>
              </a:buClr>
              <a:buFont typeface="Arial" panose="020B0604020202020204" pitchFamily="34" charset="0"/>
              <a:buChar char="•"/>
            </a:pPr>
            <a:endParaRPr lang="cs-CZ" sz="1300" dirty="0">
              <a:cs typeface="Arial"/>
            </a:endParaRPr>
          </a:p>
          <a:p>
            <a:pPr marL="0" indent="0">
              <a:buClr>
                <a:srgbClr val="366857"/>
              </a:buClr>
              <a:buNone/>
            </a:pPr>
            <a:r>
              <a:rPr lang="cs-CZ" sz="1300" b="1" dirty="0">
                <a:cs typeface="Arial"/>
              </a:rPr>
              <a:t>Časování:</a:t>
            </a:r>
          </a:p>
          <a:p>
            <a:pPr marL="0" indent="0">
              <a:buClr>
                <a:srgbClr val="366857"/>
              </a:buClr>
              <a:buNone/>
            </a:pPr>
            <a:r>
              <a:rPr lang="cs-CZ" sz="1300" dirty="0"/>
              <a:t>Opatření se bude vztahovat na </a:t>
            </a:r>
            <a:r>
              <a:rPr lang="cs-CZ" sz="1300" b="0" i="0" dirty="0">
                <a:effectLst/>
              </a:rPr>
              <a:t>zdaňovací období od 1. ledna 2024 do 31. prosince 2028.</a:t>
            </a: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270413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  <p:tag name="THINKCELLPRESENTATIONDONOTDELETE" val="&lt;?xml version=&quot;1.0&quot; encoding=&quot;UTF-16&quot; standalone=&quot;yes&quot;?&gt;&#10;&lt;root reqver=&quot;21047&quot;&gt;&lt;version val=&quot;23269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.%m.&lt;/m_strFormatTime&gt;&lt;/m_precDefaultDate&gt;&lt;m_precDefaultYear/&gt;&lt;m_precDefaultQuarter/&gt;&lt;m_precDefaultMonth/&gt;&lt;m_precDefaultWeek/&gt;&lt;m_precDefaultDay/&gt;&lt;m_mruColor&gt;&lt;m_vecMRU length=&quot;1&quot;&gt;&lt;elem m_fUsage=&quot;1.00000000000000000000E+000&quot;&gt;&lt;m_msothmcolidx val=&quot;0&quot;/&gt;&lt;m_rgb r=&quot;3c&quot; g=&quot;64&quot; b=&quot;78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SBUA\AppData\Local\Templafy\AddIns\PowerPointVsto\Mapa TPA CZ.p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TVA\AppData\Local\Templafy\AddIns\PowerPointVsto\SP_fingerprint.j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PEA\AppData\Local\Templafy\AddIns\PowerPointVsto\4fe92540-06cf-4ea0-8eb2-9a16307ef757.jpe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SBUA\AppData\Local\Templafy\AddIns\PowerPointVsto\SP_auto.j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SBUA\AppData\Local\Templafy\AddIns\PowerPointVsto\SP_geld muenzen turm euro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SBUA\AppData\Local\Templafy\AddIns\PowerPointVsto\a37eb777-b986-4b96-a546-84c354fde2fe.jpe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SBUA\AppData\Local\Templafy\AddIns\PowerPointVsto\HELIOS Partner_a.p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SBUA\AppData\Local\Templafy\AddIns\PowerPointVsto\Regulated by RICS.j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SBUA\AppData\Local\Templafy\AddIns\PowerPointVsto\Baker_Tilly_logo.jpg"/>
</p:tagLst>
</file>

<file path=ppt/theme/theme1.xml><?xml version="1.0" encoding="utf-8"?>
<a:theme xmlns:a="http://schemas.openxmlformats.org/drawingml/2006/main" name="TPA">
  <a:themeElements>
    <a:clrScheme name="Benutzerdefiniert 1">
      <a:dk1>
        <a:srgbClr val="000000"/>
      </a:dk1>
      <a:lt1>
        <a:srgbClr val="FFFFFF"/>
      </a:lt1>
      <a:dk2>
        <a:srgbClr val="545346"/>
      </a:dk2>
      <a:lt2>
        <a:srgbClr val="005233"/>
      </a:lt2>
      <a:accent1>
        <a:srgbClr val="5A6E89"/>
      </a:accent1>
      <a:accent2>
        <a:srgbClr val="7FBDA8"/>
      </a:accent2>
      <a:accent3>
        <a:srgbClr val="ECCC7D"/>
      </a:accent3>
      <a:accent4>
        <a:srgbClr val="73699D"/>
      </a:accent4>
      <a:accent5>
        <a:srgbClr val="AB6388"/>
      </a:accent5>
      <a:accent6>
        <a:srgbClr val="578896"/>
      </a:accent6>
      <a:hlink>
        <a:srgbClr val="000000"/>
      </a:hlink>
      <a:folHlink>
        <a:srgbClr val="58585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ln w="12700">
          <a:solidFill>
            <a:schemeClr val="accent1"/>
          </a:solidFill>
          <a:headEnd/>
          <a:tailEnd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 bwMode="auto">
        <a:ln>
          <a:miter lim="800000"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>
          <a:defRPr b="1" dirty="0">
            <a:solidFill>
              <a:srgbClr val="00523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ngebot_StB_EN.potx" id="{EACDD47E-EA65-4256-81F2-BD4A0D95750A}" vid="{038DD6C9-57B7-494F-A4C2-EBAF5F4C2D8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TemplateConfiguration><![CDATA[{"elementsMetadata":[],"transformationConfigurations":[],"templateName":"Prázdná šablona nabídka CZ","templateDescription":"","enableDocumentContentUpdater":false,"version":"2.0"}]]></TemplafyTemplateConfiguration>
</file>

<file path=customXml/item2.xml><?xml version="1.0" encoding="utf-8"?>
<TemplafySlideCollectionConfigurations xmlns:xsi="http://www.w3.org/2001/XMLSchema-instance" xmlns:xsd="http://www.w3.org/2001/XMLSchema">
  <SlideCollection ElementMetadataLinkId="4d228083-bb4c-49b6-b655-823b6b0e0654" TemplateId="638133595457234053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e7a35762-34da-410b-afda-46bcdea2c6b3" TemplateId="638140469406586331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a9f5697d-bf58-47f7-ab87-ab254821b35d" TemplateId="638140487279980175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90ed2ecd-114a-4706-8a42-a899c47ac65e" TemplateId="638140491596834287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0055458a-2cfc-454c-8711-551548870275" TemplateId="638155136718466910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28d026f2-0362-4798-bb5a-3d8153e383e9" TemplateId="638133589852511832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c84a0f77-3d7d-44dc-8b36-0b24950cc61f" TemplateId="638140478606764128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8c2c39ef-0d68-4c45-8e29-67634b1dcf05" TemplateId="638133595457282094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5e149e93-0c07-48c0-82a5-7e9f90ba6039" TemplateId="638140496425638204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317629b0-4496-4580-852a-9b2d215fa424" TemplateId="638156094745987102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9635f581-0271-439a-a643-139d3296bbbc" TemplateId="638133589852442861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4603197f-ea61-4a3a-9970-4d8715c2bda7" TemplateId="638156095986293819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52dd9b44-93c0-45f9-ab1b-6691250380de" TemplateId="638140487166153820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704e4f33-3d18-468b-8273-f2ce3bb34203" TemplateId="638133591810518836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b321fcf3-e0dc-4ae1-ae8c-9ed0c0188029" TemplateId="638140496189344172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45c628bd-6e4f-4ae8-ab3b-4eb233e792fe" TemplateId="638140468337882890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9732b829-c756-45fa-9b2e-2b756439e0d3" TemplateId="638140486890437537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1f2241a0-98fb-4c59-a65d-d8857af19fcb" TemplateId="638140390970647173">
    <TemplateConfiguration>{"elementsMetadata":[{"elementConfiguration":{"binding":"{{Form.ContactOne}}","visibility":"","disableUpdates":false,"type":"text"},"type":"shape","id":"7e33b003-ee06-40a7-917a-17a12f164910"},{"elementConfiguration":{"binding":"{{Form.ContactTwo}}","visibility":"","disableUpdates":false,"type":"text"},"type":"shape","id":"429a62f9-a809-4205-b3ba-a1323360c87a"}],"transformationConfigurations":[],"enableDocumentContentUpdater":false,"version":"2.0"}</TemplateConfiguration>
    <FormConfiguration>{"formFields":[{"required":false,"placeholder":"","lines":1,"helpTexts":{},"spacing":{},"shareValue":false,"type":"textBox","name":"ContactOne","label":"Kontaktperson 1"},{"required":false,"placeholder":"","lines":1,"helpTexts":{},"spacing":{},"shareValue":false,"type":"textBox","name":"ContactTwo","label":"Kontaktperson 2"}],"formDataEntries":[]}</FormConfiguration>
  </SlideCollection>
  <SlideCollection ElementMetadataLinkId="49a83919-1565-4bca-95eb-c8e4442d089d" TemplateId="638140496296233189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c2a732be-d6ed-44c5-aacc-9754f660d4cd" TemplateId="638156094341362751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6f49f8da-d21d-4653-aef4-e55d074209f3" TemplateId="638140390971598530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5d38038b-6ed9-4b5c-9355-6afee1e8d3e5" TemplateId="638156093932344195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8aafa470-c51a-4255-bc29-0b8a9efb83a4" TemplateId="638157693529330791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8bc490d6-072e-4ba2-b1db-83d484d7f590" TemplateId="638140486486060712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45f26118-b941-4316-a053-dcc15ac3b16a" TemplateId="638156094550085404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5990167d-7f27-4655-9780-92e6706ed5a5" TemplateId="638140482411374886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f89cc65b-803c-4a70-84e1-4dd1820c86c9" TemplateId="638156095710059177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ed2bc608-d567-4747-b872-03b5b97a83c1" TemplateId="638140487504474997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60edbb7e-a9b8-4c1c-a1c5-76e5bf19f526" TemplateId="638140481884633492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514db5ea-30e0-4063-84d6-14a01d211900" TemplateId="638140466967646987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7dccdc99-94db-4486-843f-70610d342a38" TemplateId="638140498413486143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59b025fb-de21-4562-af42-5f62715ab006" TemplateId="638140482634550346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63e7c3e0-4872-43af-9485-1bb8d55453f1" TemplateId="638140478646044457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2d9dbcff-4a41-46ec-a790-c1844da19a94" TemplateId="638140486977474662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152169c2-ed70-4b5d-a3fd-2d6c72cf862e" TemplateId="638133589852056073">
    <TemplateConfiguration>{"elementsMetadata":[{"elementConfiguration":{"binding":"{{Form.ContactOne}}","visibility":"","disableUpdates":false,"type":"text"},"type":"shape","id":"58f1bb4a-2799-4b71-8aca-f84190f24a96"},{"elementConfiguration":{"binding":"{{Form.ContactTwo}}","visibility":"","disableUpdates":false,"type":"text"},"type":"shape","id":"99fd90c3-5e2b-4a71-b139-85af13f814f5"},{"elementConfiguration":{"binding":"{{UserProfile.Office.Legal_en-GB}}","visibility":"","disableUpdates":false,"type":"text"},"type":"shape","id":"514b6474-3c52-4e75-b301-6d84be792186"},{"elementConfiguration":{"binding":"{{UserProfile.Office.Address_en-GB}}","visibility":"","disableUpdates":false,"type":"text"},"type":"shape","id":"dc2d0112-5d42-42b9-8232-cfa7c7c6d0ea"},{"elementConfiguration":{"binding":"{{UserProfile.Office.CompanyName}}","visibility":"","disableUpdates":false,"type":"text"},"type":"shape","id":"141a1bc6-ff61-4f8d-baa2-25d89d6b7a8c"},{"elementConfiguration":{"binding":"{{UserProfile.Office.Place_en-GB}}","visibility":"","disableUpdates":false,"type":"text"},"type":"shape","id":"ee0c6478-750f-49f5-983a-c9837bca38c7"}],"transformationConfigurations":[],"enableDocumentContentUpdater":false,"version":"2.0"}</TemplateConfiguration>
    <FormConfiguration>{"formFields":[{"required":false,"placeholder":"","lines":1,"helpTexts":{},"spacing":{},"shareValue":false,"type":"textBox","name":"ContactOne","label":"Kontaktperson 1"},{"required":false,"placeholder":"","lines":1,"helpTexts":{},"spacing":{},"shareValue":false,"type":"textBox","name":"ContactTwo","label":"Kontaktperson 2"}],"formDataEntries":[]}</FormConfiguration>
  </SlideCollection>
  <SlideCollection ElementMetadataLinkId="62fda61d-142f-4ebb-909f-c5367fd1ebde" TemplateId="638133591813787473">
    <TemplateConfiguration>{"elementsMetadata":[],"transformationConfigurations":[],"enableDocumentContentUpdater":false,"version":"2.0"}</TemplateConfiguration>
    <FormConfiguration>{"formFields":[],"formDataEntries":[]}</FormConfiguration>
  </SlideCollection>
</TemplafySlideCollectionConfigurations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slideVersion":1,"isValidatorEnabled":false,"isLocked":false,"elementsMetadata":[],"slideId":"638333859386265177","enableDocumentContentUpdater":false,"version":"2.0"}]]></TemplafySlide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slideVersion":1,"isValidatorEnabled":false,"isLocked":false,"elementsMetadata":[],"slideId":"638307367371988384","enableDocumentContentUpdater":false,"version":"2.0"}]]></TemplafySlideTemplateConfiguration>
</file>

<file path=customXml/item7.xml><?xml version="1.0" encoding="utf-8"?>
<TemplafySlideTemplateConfiguration><![CDATA[{"slideVersion":1,"isValidatorEnabled":false,"isLocked":false,"elementsMetadata":[],"slideId":"638307367372066310","enableDocumentContentUpdater":false,"version":"2.0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FormConfiguration><![CDATA[{"formFields":[],"formDataEntries":[]}]]></TemplafyFormConfiguration>
</file>

<file path=customXml/itemProps1.xml><?xml version="1.0" encoding="utf-8"?>
<ds:datastoreItem xmlns:ds="http://schemas.openxmlformats.org/officeDocument/2006/customXml" ds:itemID="{E101F077-CA45-47BD-AA1A-B9DE59A7A41A}">
  <ds:schemaRefs/>
</ds:datastoreItem>
</file>

<file path=customXml/itemProps2.xml><?xml version="1.0" encoding="utf-8"?>
<ds:datastoreItem xmlns:ds="http://schemas.openxmlformats.org/officeDocument/2006/customXml" ds:itemID="{DFDC35E1-262E-4856-89EE-4FDBD54AF766}">
  <ds:schemaRefs/>
</ds:datastoreItem>
</file>

<file path=customXml/itemProps3.xml><?xml version="1.0" encoding="utf-8"?>
<ds:datastoreItem xmlns:ds="http://schemas.openxmlformats.org/officeDocument/2006/customXml" ds:itemID="{57E38F32-2B10-473E-B2E6-27137667AC1A}">
  <ds:schemaRefs/>
</ds:datastoreItem>
</file>

<file path=customXml/itemProps4.xml><?xml version="1.0" encoding="utf-8"?>
<ds:datastoreItem xmlns:ds="http://schemas.openxmlformats.org/officeDocument/2006/customXml" ds:itemID="{860E9CA4-8B06-440A-A405-74D0F22CE1EF}">
  <ds:schemaRefs/>
</ds:datastoreItem>
</file>

<file path=customXml/itemProps5.xml><?xml version="1.0" encoding="utf-8"?>
<ds:datastoreItem xmlns:ds="http://schemas.openxmlformats.org/officeDocument/2006/customXml" ds:itemID="{E236E23B-AB6C-4EE1-987F-7893D3526BCE}">
  <ds:schemaRefs/>
</ds:datastoreItem>
</file>

<file path=customXml/itemProps6.xml><?xml version="1.0" encoding="utf-8"?>
<ds:datastoreItem xmlns:ds="http://schemas.openxmlformats.org/officeDocument/2006/customXml" ds:itemID="{5DF9882D-1EEB-408C-9BA2-804B2C726240}">
  <ds:schemaRefs/>
</ds:datastoreItem>
</file>

<file path=customXml/itemProps7.xml><?xml version="1.0" encoding="utf-8"?>
<ds:datastoreItem xmlns:ds="http://schemas.openxmlformats.org/officeDocument/2006/customXml" ds:itemID="{33835ED4-ED59-484D-80EB-E6D64B2F7238}">
  <ds:schemaRefs/>
</ds:datastoreItem>
</file>

<file path=customXml/itemProps8.xml><?xml version="1.0" encoding="utf-8"?>
<ds:datastoreItem xmlns:ds="http://schemas.openxmlformats.org/officeDocument/2006/customXml" ds:itemID="{DF8BBE94-E740-44C5-AFC0-8FC0A87392BB}">
  <ds:schemaRefs/>
</ds:datastoreItem>
</file>

<file path=customXml/itemProps9.xml><?xml version="1.0" encoding="utf-8"?>
<ds:datastoreItem xmlns:ds="http://schemas.openxmlformats.org/officeDocument/2006/customXml" ds:itemID="{DA98BFAA-9879-4E13-B667-969699D47ED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Angebot_StB_EN</Template>
  <TotalTime>338</TotalTime>
  <Words>3781</Words>
  <Application>Microsoft Office PowerPoint</Application>
  <PresentationFormat>A4 (210 × 297 mm)</PresentationFormat>
  <Paragraphs>289</Paragraphs>
  <Slides>15</Slides>
  <Notes>9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5" baseType="lpstr">
      <vt:lpstr>Arial</vt:lpstr>
      <vt:lpstr>Arial,Sans-Serif</vt:lpstr>
      <vt:lpstr>Calibri</vt:lpstr>
      <vt:lpstr>PT Serif</vt:lpstr>
      <vt:lpstr>Times New Roman</vt:lpstr>
      <vt:lpstr>Verdana</vt:lpstr>
      <vt:lpstr>Webdings</vt:lpstr>
      <vt:lpstr>Wingdings</vt:lpstr>
      <vt:lpstr>TPA</vt:lpstr>
      <vt:lpstr>think-cell Folie</vt:lpstr>
      <vt:lpstr>Konsolidační balíček – vybraná témata</vt:lpstr>
      <vt:lpstr>Kontakt</vt:lpstr>
      <vt:lpstr>Obsah</vt:lpstr>
      <vt:lpstr>Změna sazby daně</vt:lpstr>
      <vt:lpstr>Zrušení daňové uznatelnosti tichého vína</vt:lpstr>
      <vt:lpstr>Omezení daňové uznatelnosti  u hodnotnějších vozidel</vt:lpstr>
      <vt:lpstr>DPH – omezení NO u hodnotnějších vozidel</vt:lpstr>
      <vt:lpstr>Podpora elektromobility </vt:lpstr>
      <vt:lpstr>Mimořádné odpisy</vt:lpstr>
      <vt:lpstr>Bezúplatná plnění na pomoc Ukrajině</vt:lpstr>
      <vt:lpstr>Kursové rozdíly</vt:lpstr>
      <vt:lpstr>Kursové rozdíly</vt:lpstr>
      <vt:lpstr>Cizí měna v účetnictví</vt:lpstr>
      <vt:lpstr>Vyhláška č. 500/2002 Sb.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Gasser Thomas</dc:creator>
  <cp:lastModifiedBy>Jan Soška</cp:lastModifiedBy>
  <cp:revision>56</cp:revision>
  <dcterms:created xsi:type="dcterms:W3CDTF">2023-10-13T11:39:00Z</dcterms:created>
  <dcterms:modified xsi:type="dcterms:W3CDTF">2023-12-01T07:53:46Z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2023-09-19T16:12:17</vt:lpwstr>
  </property>
  <property fmtid="{D5CDD505-2E9C-101B-9397-08002B2CF9AE}" pid="3" name="TemplafyTenantId">
    <vt:lpwstr>tpa</vt:lpwstr>
  </property>
  <property fmtid="{D5CDD505-2E9C-101B-9397-08002B2CF9AE}" pid="4" name="TemplafyTemplateId">
    <vt:lpwstr>722647111976878140</vt:lpwstr>
  </property>
  <property fmtid="{D5CDD505-2E9C-101B-9397-08002B2CF9AE}" pid="5" name="TemplafyUserProfileId">
    <vt:lpwstr>638096218199937456</vt:lpwstr>
  </property>
  <property fmtid="{D5CDD505-2E9C-101B-9397-08002B2CF9AE}" pid="6" name="TemplafyFromBlank">
    <vt:bool>false</vt:bool>
  </property>
  <property fmtid="{D5CDD505-2E9C-101B-9397-08002B2CF9AE}" pid="7" name="SW_SaveText">
    <vt:lpwstr>Save to Notes</vt:lpwstr>
  </property>
  <property fmtid="{D5CDD505-2E9C-101B-9397-08002B2CF9AE}" pid="8" name="SW_SaveCloseOfficeText">
    <vt:lpwstr>Save and Close Office document</vt:lpwstr>
  </property>
  <property fmtid="{D5CDD505-2E9C-101B-9397-08002B2CF9AE}" pid="9" name="SW_SaveCloseText">
    <vt:lpwstr>Save and Close Notes document</vt:lpwstr>
  </property>
  <property fmtid="{D5CDD505-2E9C-101B-9397-08002B2CF9AE}" pid="10" name="SW_DocUNID">
    <vt:lpwstr>A725EEDB48597C83C1258A71005A2DB9</vt:lpwstr>
  </property>
  <property fmtid="{D5CDD505-2E9C-101B-9397-08002B2CF9AE}" pid="11" name="SW_DocHWND">
    <vt:r8>2427706</vt:r8>
  </property>
  <property fmtid="{D5CDD505-2E9C-101B-9397-08002B2CF9AE}" pid="12" name="SW_IntOfficeMacros">
    <vt:lpwstr>Enabled</vt:lpwstr>
  </property>
  <property fmtid="{D5CDD505-2E9C-101B-9397-08002B2CF9AE}" pid="13" name="SW_CustomTitle">
    <vt:lpwstr>SWING Integrator 5 Document</vt:lpwstr>
  </property>
  <property fmtid="{D5CDD505-2E9C-101B-9397-08002B2CF9AE}" pid="14" name="SW_DialogTitle">
    <vt:lpwstr>SWING Integrator for Notes and Office</vt:lpwstr>
  </property>
  <property fmtid="{D5CDD505-2E9C-101B-9397-08002B2CF9AE}" pid="15" name="SW_PromptText">
    <vt:lpwstr>Do you want to save?</vt:lpwstr>
  </property>
  <property fmtid="{D5CDD505-2E9C-101B-9397-08002B2CF9AE}" pid="16" name="SW_NewDocument">
    <vt:lpwstr>SWING New Document</vt:lpwstr>
  </property>
  <property fmtid="{D5CDD505-2E9C-101B-9397-08002B2CF9AE}" pid="17" name="SW_VisibleVBAMacroMenuItems">
    <vt:r8>127</vt:r8>
  </property>
  <property fmtid="{D5CDD505-2E9C-101B-9397-08002B2CF9AE}" pid="18" name="SW_EnabledVBAMacroMenuItems">
    <vt:r8>127</vt:r8>
  </property>
  <property fmtid="{D5CDD505-2E9C-101B-9397-08002B2CF9AE}" pid="19" name="SW_AddinName">
    <vt:lpwstr>SWINGINTEGRATOR526000.PPA</vt:lpwstr>
  </property>
</Properties>
</file>