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832" r:id="rId1"/>
  </p:sldMasterIdLst>
  <p:notesMasterIdLst>
    <p:notesMasterId r:id="rId18"/>
  </p:notesMasterIdLst>
  <p:handoutMasterIdLst>
    <p:handoutMasterId r:id="rId19"/>
  </p:handoutMasterIdLst>
  <p:sldIdLst>
    <p:sldId id="256" r:id="rId2"/>
    <p:sldId id="394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275" r:id="rId11"/>
    <p:sldId id="258" r:id="rId12"/>
    <p:sldId id="388" r:id="rId13"/>
    <p:sldId id="403" r:id="rId14"/>
    <p:sldId id="409" r:id="rId15"/>
    <p:sldId id="408" r:id="rId16"/>
    <p:sldId id="402" r:id="rId17"/>
  </p:sldIdLst>
  <p:sldSz cx="12192000" cy="6858000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0552" autoAdjust="0"/>
  </p:normalViewPr>
  <p:slideViewPr>
    <p:cSldViewPr>
      <p:cViewPr varScale="1">
        <p:scale>
          <a:sx n="75" d="100"/>
          <a:sy n="75" d="100"/>
        </p:scale>
        <p:origin x="974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302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.akcentacz.loc\Data\ACZ_Users\NovakM\Prezentace\Exportn&#237;%20f&#243;rum\HDP_27%20zemi%20E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\Data\ACZ_Users\NovakM\Prezentace\Excel%20-%20data\CZ_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\Data\ACZ_Users\NovakM\Prezentace\Excel%20-%20data\CZ_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\Data\ACZ_Users\NovakM\Prezentace\Excel%20-%20data\CZ_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\Data\ACZ_Users\NovakM\Prezentace\Excel%20-%20data\CZ_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vakm\Downloads\QA_VS6_CZ%20(3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vakm\Downloads\prc_hicp_midx__custom_7866626_spreadsheet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vakm\Downloads\namq_10_gdp__custom_7367942_spread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.akcentacz.loc\Data\ACZ_Users\NovakM\Prezentace\Exportn&#237;%20f&#243;rum\Mzdy%20v%20EU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.akcentacz.loc\Data\ACZ_Users\NovakM\Prezentace\Exportn&#237;%20f&#243;rum\M&#237;ra%20&#250;spor%20&#269;esk&#253;ch%20dom&#225;cnost&#237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.akcentacz.loc\Data\ACZ_Users\NovakM\Prezentace\Exportn&#237;%20f&#243;rum\HDP%20po%20Covidu%20o&#269;i&#353;t&#283;no%20o%20spot&#345;ebu%20dom&#225;cnost&#237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.akcentacz.loc\Data\ACZ_Users\NovakM\Prezentace\Exportn&#237;%20f&#243;rum\HDP%20po%20Covidu%20o&#269;i&#353;t&#283;no%20o%20spot&#345;ebu%20dom&#225;cnost&#237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.akcentacz.loc\Data\ACZ_Users\NovakM\Prezentace\Excel%20-%20data\POmal&#233;%20o&#382;oven&#237;%20HDP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.akcentacz.loc\Data\ACZ_Users\NovakM\Prezentace\Exportn&#237;%20f&#243;rum\Price%20level%20indicies%20281120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dfs.akcentacz.loc\Data\ACZ_Users\NovakM\Prezentace\Excel%20-%20data\CZ_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/>
              <a:t>V</a:t>
            </a:r>
            <a:r>
              <a:rPr lang="cs-CZ" sz="1600" b="1"/>
              <a:t>ývoj</a:t>
            </a:r>
            <a:r>
              <a:rPr lang="cs-CZ" sz="1600" b="1" baseline="0"/>
              <a:t> HDP (4. Q. 2019 = 100)</a:t>
            </a:r>
            <a:endParaRPr lang="cs-CZ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0858789488663322E-2"/>
          <c:y val="8.5677985677985694E-2"/>
          <c:w val="0.91906088922619611"/>
          <c:h val="0.70171535539496022"/>
        </c:manualLayout>
      </c:layout>
      <c:lineChart>
        <c:grouping val="standard"/>
        <c:varyColors val="0"/>
        <c:ser>
          <c:idx val="0"/>
          <c:order val="0"/>
          <c:tx>
            <c:strRef>
              <c:f>List1!$B$35</c:f>
              <c:strCache>
                <c:ptCount val="1"/>
                <c:pt idx="0">
                  <c:v>BE</c:v>
                </c:pt>
              </c:strCache>
            </c:strRef>
          </c:tx>
          <c:spPr>
            <a:ln w="31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List1!$C$34:$S$34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List1!$C$35:$S$35</c:f>
              <c:numCache>
                <c:formatCode>#\ ##0.0</c:formatCode>
                <c:ptCount val="17"/>
                <c:pt idx="0">
                  <c:v>100</c:v>
                </c:pt>
                <c:pt idx="1">
                  <c:v>97.189078195238352</c:v>
                </c:pt>
                <c:pt idx="2">
                  <c:v>86.120206448748547</c:v>
                </c:pt>
                <c:pt idx="3">
                  <c:v>96.2400799156446</c:v>
                </c:pt>
                <c:pt idx="4">
                  <c:v>95.848826238969977</c:v>
                </c:pt>
                <c:pt idx="5">
                  <c:v>97.585881569454472</c:v>
                </c:pt>
                <c:pt idx="6">
                  <c:v>99.4663040864273</c:v>
                </c:pt>
                <c:pt idx="7">
                  <c:v>101.64826016982073</c:v>
                </c:pt>
                <c:pt idx="8">
                  <c:v>102.41781822890653</c:v>
                </c:pt>
                <c:pt idx="9">
                  <c:v>102.53713672604843</c:v>
                </c:pt>
                <c:pt idx="10">
                  <c:v>103.25212275930961</c:v>
                </c:pt>
                <c:pt idx="11">
                  <c:v>103.57493016630592</c:v>
                </c:pt>
                <c:pt idx="12">
                  <c:v>103.82651645485322</c:v>
                </c:pt>
                <c:pt idx="13">
                  <c:v>104.25569306472798</c:v>
                </c:pt>
                <c:pt idx="14">
                  <c:v>104.60254916107073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A4-4D8D-A995-3C4749549A17}"/>
            </c:ext>
          </c:extLst>
        </c:ser>
        <c:ser>
          <c:idx val="1"/>
          <c:order val="1"/>
          <c:tx>
            <c:strRef>
              <c:f>List1!$B$36</c:f>
              <c:strCache>
                <c:ptCount val="1"/>
                <c:pt idx="0">
                  <c:v>BG</c:v>
                </c:pt>
              </c:strCache>
            </c:strRef>
          </c:tx>
          <c:spPr>
            <a:ln w="31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List1!$C$34:$S$34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List1!$C$36:$S$36</c:f>
              <c:numCache>
                <c:formatCode>#\ ##0.0</c:formatCode>
                <c:ptCount val="17"/>
                <c:pt idx="0">
                  <c:v>100</c:v>
                </c:pt>
                <c:pt idx="1">
                  <c:v>96.215749391536477</c:v>
                </c:pt>
                <c:pt idx="2">
                  <c:v>91.542575000218093</c:v>
                </c:pt>
                <c:pt idx="3">
                  <c:v>94.840927132675574</c:v>
                </c:pt>
                <c:pt idx="4">
                  <c:v>96.55509321050657</c:v>
                </c:pt>
                <c:pt idx="5">
                  <c:v>99.178247101619959</c:v>
                </c:pt>
                <c:pt idx="6">
                  <c:v>100.52515418771209</c:v>
                </c:pt>
                <c:pt idx="7">
                  <c:v>102.49491856620693</c:v>
                </c:pt>
                <c:pt idx="8">
                  <c:v>104.06514703444907</c:v>
                </c:pt>
                <c:pt idx="9">
                  <c:v>104.75081346558146</c:v>
                </c:pt>
                <c:pt idx="10">
                  <c:v>105.58128985545177</c:v>
                </c:pt>
                <c:pt idx="11">
                  <c:v>106.26608393743513</c:v>
                </c:pt>
                <c:pt idx="12">
                  <c:v>106.87323894515541</c:v>
                </c:pt>
                <c:pt idx="13">
                  <c:v>107.23613619114916</c:v>
                </c:pt>
                <c:pt idx="14">
                  <c:v>107.66445962331963</c:v>
                </c:pt>
                <c:pt idx="15">
                  <c:v>108.06225083527433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A4-4D8D-A995-3C4749549A17}"/>
            </c:ext>
          </c:extLst>
        </c:ser>
        <c:ser>
          <c:idx val="2"/>
          <c:order val="2"/>
          <c:tx>
            <c:strRef>
              <c:f>List1!$B$37</c:f>
              <c:strCache>
                <c:ptCount val="1"/>
                <c:pt idx="0">
                  <c:v>CZ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-1.6860091283771479E-3"/>
                  <c:y val="-1.137721610162639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>
                        <a:solidFill>
                          <a:srgbClr val="FF0000"/>
                        </a:solidFill>
                      </a:rPr>
                      <a:t>CZ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2A4-4D8D-A995-3C4749549A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List1!$C$34:$S$34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List1!$C$37:$S$37</c:f>
              <c:numCache>
                <c:formatCode>#\ ##0.0</c:formatCode>
                <c:ptCount val="17"/>
                <c:pt idx="0">
                  <c:v>100</c:v>
                </c:pt>
                <c:pt idx="1">
                  <c:v>96.68486806863541</c:v>
                </c:pt>
                <c:pt idx="2">
                  <c:v>88.103713431597868</c:v>
                </c:pt>
                <c:pt idx="3">
                  <c:v>94.275198285842649</c:v>
                </c:pt>
                <c:pt idx="4">
                  <c:v>95.433809680150674</c:v>
                </c:pt>
                <c:pt idx="5">
                  <c:v>94.82988025090286</c:v>
                </c:pt>
                <c:pt idx="6">
                  <c:v>96.190665445559944</c:v>
                </c:pt>
                <c:pt idx="7">
                  <c:v>97.877175096334952</c:v>
                </c:pt>
                <c:pt idx="8">
                  <c:v>98.691054241329851</c:v>
                </c:pt>
                <c:pt idx="9">
                  <c:v>99.270791933783755</c:v>
                </c:pt>
                <c:pt idx="10">
                  <c:v>99.422854279345444</c:v>
                </c:pt>
                <c:pt idx="11">
                  <c:v>99.198216723402041</c:v>
                </c:pt>
                <c:pt idx="12">
                  <c:v>98.809420953500023</c:v>
                </c:pt>
                <c:pt idx="13">
                  <c:v>98.895820013478257</c:v>
                </c:pt>
                <c:pt idx="14">
                  <c:v>98.871628276684348</c:v>
                </c:pt>
                <c:pt idx="15">
                  <c:v>98.575279500959027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2A4-4D8D-A995-3C4749549A17}"/>
            </c:ext>
          </c:extLst>
        </c:ser>
        <c:ser>
          <c:idx val="3"/>
          <c:order val="3"/>
          <c:tx>
            <c:strRef>
              <c:f>List1!$B$38</c:f>
              <c:strCache>
                <c:ptCount val="1"/>
                <c:pt idx="0">
                  <c:v>DK</c:v>
                </c:pt>
              </c:strCache>
            </c:strRef>
          </c:tx>
          <c:spPr>
            <a:ln w="31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List1!$C$34:$S$34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List1!$C$38:$S$38</c:f>
              <c:numCache>
                <c:formatCode>#\ ##0.0</c:formatCode>
                <c:ptCount val="17"/>
                <c:pt idx="0">
                  <c:v>100</c:v>
                </c:pt>
                <c:pt idx="1">
                  <c:v>98.96696653080491</c:v>
                </c:pt>
                <c:pt idx="2">
                  <c:v>93.051079783226371</c:v>
                </c:pt>
                <c:pt idx="3">
                  <c:v>98.147257196285437</c:v>
                </c:pt>
                <c:pt idx="4">
                  <c:v>99.171213042728368</c:v>
                </c:pt>
                <c:pt idx="5">
                  <c:v>100.62998701899946</c:v>
                </c:pt>
                <c:pt idx="6">
                  <c:v>103.79444631040022</c:v>
                </c:pt>
                <c:pt idx="7">
                  <c:v>104.50159312279301</c:v>
                </c:pt>
                <c:pt idx="8">
                  <c:v>107.05875945207468</c:v>
                </c:pt>
                <c:pt idx="9">
                  <c:v>105.97489129546753</c:v>
                </c:pt>
                <c:pt idx="10">
                  <c:v>107.06148273890032</c:v>
                </c:pt>
                <c:pt idx="11">
                  <c:v>106.84634307967428</c:v>
                </c:pt>
                <c:pt idx="12">
                  <c:v>107.46271366454553</c:v>
                </c:pt>
                <c:pt idx="13">
                  <c:v>108.36502936610961</c:v>
                </c:pt>
                <c:pt idx="14">
                  <c:v>107.98921578417044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2A4-4D8D-A995-3C4749549A17}"/>
            </c:ext>
          </c:extLst>
        </c:ser>
        <c:ser>
          <c:idx val="4"/>
          <c:order val="4"/>
          <c:tx>
            <c:strRef>
              <c:f>List1!$B$39</c:f>
              <c:strCache>
                <c:ptCount val="1"/>
                <c:pt idx="0">
                  <c:v>DE</c:v>
                </c:pt>
              </c:strCache>
            </c:strRef>
          </c:tx>
          <c:spPr>
            <a:ln w="31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4.0160642570281126E-4"/>
                  <c:y val="-8.067728540169485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DE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2A4-4D8D-A995-3C4749549A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List1!$C$34:$S$34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List1!$C$39:$S$39</c:f>
              <c:numCache>
                <c:formatCode>#\ ##0.0</c:formatCode>
                <c:ptCount val="17"/>
                <c:pt idx="0">
                  <c:v>100</c:v>
                </c:pt>
                <c:pt idx="1">
                  <c:v>98.23298246917939</c:v>
                </c:pt>
                <c:pt idx="2">
                  <c:v>89.176785365898979</c:v>
                </c:pt>
                <c:pt idx="3">
                  <c:v>97.126506191993627</c:v>
                </c:pt>
                <c:pt idx="4">
                  <c:v>97.889240888525535</c:v>
                </c:pt>
                <c:pt idx="5">
                  <c:v>96.643409916480081</c:v>
                </c:pt>
                <c:pt idx="6">
                  <c:v>98.800620592907777</c:v>
                </c:pt>
                <c:pt idx="7">
                  <c:v>99.460232815243558</c:v>
                </c:pt>
                <c:pt idx="8">
                  <c:v>99.469523128234201</c:v>
                </c:pt>
                <c:pt idx="9">
                  <c:v>100.46730274342943</c:v>
                </c:pt>
                <c:pt idx="10">
                  <c:v>100.33723836156041</c:v>
                </c:pt>
                <c:pt idx="11">
                  <c:v>100.69956056819554</c:v>
                </c:pt>
                <c:pt idx="12">
                  <c:v>100.29078679660719</c:v>
                </c:pt>
                <c:pt idx="13">
                  <c:v>100.29078679660719</c:v>
                </c:pt>
                <c:pt idx="14">
                  <c:v>100.43014149146686</c:v>
                </c:pt>
                <c:pt idx="15">
                  <c:v>100.30007710959782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2A4-4D8D-A995-3C4749549A17}"/>
            </c:ext>
          </c:extLst>
        </c:ser>
        <c:ser>
          <c:idx val="5"/>
          <c:order val="5"/>
          <c:tx>
            <c:strRef>
              <c:f>List1!$B$40</c:f>
              <c:strCache>
                <c:ptCount val="1"/>
                <c:pt idx="0">
                  <c:v>EE</c:v>
                </c:pt>
              </c:strCache>
            </c:strRef>
          </c:tx>
          <c:spPr>
            <a:ln w="31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List1!$C$34:$S$34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List1!$C$40:$S$40</c:f>
              <c:numCache>
                <c:formatCode>#\ ##0.0</c:formatCode>
                <c:ptCount val="17"/>
                <c:pt idx="0">
                  <c:v>100</c:v>
                </c:pt>
                <c:pt idx="1">
                  <c:v>99.609549968307618</c:v>
                </c:pt>
                <c:pt idx="2">
                  <c:v>94.364673568561159</c:v>
                </c:pt>
                <c:pt idx="3">
                  <c:v>98.799070357067393</c:v>
                </c:pt>
                <c:pt idx="4">
                  <c:v>101.1983942531164</c:v>
                </c:pt>
                <c:pt idx="5">
                  <c:v>104.03465032748784</c:v>
                </c:pt>
                <c:pt idx="6">
                  <c:v>106.16860342277626</c:v>
                </c:pt>
                <c:pt idx="7">
                  <c:v>105.87027255440525</c:v>
                </c:pt>
                <c:pt idx="8">
                  <c:v>106.93598140714133</c:v>
                </c:pt>
                <c:pt idx="9">
                  <c:v>106.86752588210437</c:v>
                </c:pt>
                <c:pt idx="10">
                  <c:v>105.706317346292</c:v>
                </c:pt>
                <c:pt idx="11">
                  <c:v>104.94062962180435</c:v>
                </c:pt>
                <c:pt idx="12">
                  <c:v>103.49376716670189</c:v>
                </c:pt>
                <c:pt idx="13">
                  <c:v>102.80836678639341</c:v>
                </c:pt>
                <c:pt idx="14">
                  <c:v>102.56074371434609</c:v>
                </c:pt>
                <c:pt idx="15">
                  <c:v>102.36382843862243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2A4-4D8D-A995-3C4749549A17}"/>
            </c:ext>
          </c:extLst>
        </c:ser>
        <c:ser>
          <c:idx val="7"/>
          <c:order val="7"/>
          <c:tx>
            <c:strRef>
              <c:f>List1!$B$42</c:f>
              <c:strCache>
                <c:ptCount val="1"/>
                <c:pt idx="0">
                  <c:v>GR</c:v>
                </c:pt>
              </c:strCache>
            </c:strRef>
          </c:tx>
          <c:spPr>
            <a:ln w="31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List1!$C$34:$S$34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List1!$C$42:$S$42</c:f>
              <c:numCache>
                <c:formatCode>#\ ##0.0</c:formatCode>
                <c:ptCount val="17"/>
                <c:pt idx="0">
                  <c:v>100</c:v>
                </c:pt>
                <c:pt idx="1">
                  <c:v>98.220431299586437</c:v>
                </c:pt>
                <c:pt idx="2">
                  <c:v>85.019232066941086</c:v>
                </c:pt>
                <c:pt idx="3">
                  <c:v>89.624323985616911</c:v>
                </c:pt>
                <c:pt idx="4">
                  <c:v>93.231662055469329</c:v>
                </c:pt>
                <c:pt idx="5">
                  <c:v>96.33964119421978</c:v>
                </c:pt>
                <c:pt idx="6">
                  <c:v>97.577434374789121</c:v>
                </c:pt>
                <c:pt idx="7">
                  <c:v>100.7249380621403</c:v>
                </c:pt>
                <c:pt idx="8">
                  <c:v>101.24261324747188</c:v>
                </c:pt>
                <c:pt idx="9">
                  <c:v>104.00354756924027</c:v>
                </c:pt>
                <c:pt idx="10">
                  <c:v>104.52797084823537</c:v>
                </c:pt>
                <c:pt idx="11">
                  <c:v>104.80464268844052</c:v>
                </c:pt>
                <c:pt idx="12">
                  <c:v>106.05593205633694</c:v>
                </c:pt>
                <c:pt idx="13">
                  <c:v>106.05111198943442</c:v>
                </c:pt>
                <c:pt idx="14">
                  <c:v>107.39205460171786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2A4-4D8D-A995-3C4749549A17}"/>
            </c:ext>
          </c:extLst>
        </c:ser>
        <c:ser>
          <c:idx val="8"/>
          <c:order val="8"/>
          <c:tx>
            <c:strRef>
              <c:f>List1!$B$43</c:f>
              <c:strCache>
                <c:ptCount val="1"/>
                <c:pt idx="0">
                  <c:v>ES</c:v>
                </c:pt>
              </c:strCache>
            </c:strRef>
          </c:tx>
          <c:spPr>
            <a:ln w="31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List1!$C$34:$S$34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List1!$C$43:$S$43</c:f>
              <c:numCache>
                <c:formatCode>#\ ##0.0</c:formatCode>
                <c:ptCount val="17"/>
                <c:pt idx="0">
                  <c:v>100</c:v>
                </c:pt>
                <c:pt idx="1">
                  <c:v>94.615730741540673</c:v>
                </c:pt>
                <c:pt idx="2">
                  <c:v>77.925665946724251</c:v>
                </c:pt>
                <c:pt idx="3">
                  <c:v>90.583153347732178</c:v>
                </c:pt>
                <c:pt idx="4">
                  <c:v>90.801835853131749</c:v>
                </c:pt>
                <c:pt idx="5">
                  <c:v>91.163606911447076</c:v>
                </c:pt>
                <c:pt idx="6">
                  <c:v>93.072354211663054</c:v>
                </c:pt>
                <c:pt idx="7">
                  <c:v>95.230381569474432</c:v>
                </c:pt>
                <c:pt idx="8">
                  <c:v>97.123830093592517</c:v>
                </c:pt>
                <c:pt idx="9">
                  <c:v>97.376709863210948</c:v>
                </c:pt>
                <c:pt idx="10">
                  <c:v>99.797516198704102</c:v>
                </c:pt>
                <c:pt idx="11">
                  <c:v>100.32757379409647</c:v>
                </c:pt>
                <c:pt idx="12">
                  <c:v>100.81983441324694</c:v>
                </c:pt>
                <c:pt idx="13">
                  <c:v>101.38408927285816</c:v>
                </c:pt>
                <c:pt idx="14">
                  <c:v>101.82505399568034</c:v>
                </c:pt>
                <c:pt idx="15">
                  <c:v>102.14722822174225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2A4-4D8D-A995-3C4749549A17}"/>
            </c:ext>
          </c:extLst>
        </c:ser>
        <c:ser>
          <c:idx val="9"/>
          <c:order val="9"/>
          <c:tx>
            <c:strRef>
              <c:f>List1!$B$44</c:f>
              <c:strCache>
                <c:ptCount val="1"/>
                <c:pt idx="0">
                  <c:v>FR</c:v>
                </c:pt>
              </c:strCache>
            </c:strRef>
          </c:tx>
          <c:spPr>
            <a:ln w="31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List1!$C$34:$S$34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List1!$C$44:$S$44</c:f>
              <c:numCache>
                <c:formatCode>#\ ##0.0</c:formatCode>
                <c:ptCount val="17"/>
                <c:pt idx="0">
                  <c:v>100</c:v>
                </c:pt>
                <c:pt idx="1">
                  <c:v>94.716425147802084</c:v>
                </c:pt>
                <c:pt idx="2">
                  <c:v>82.242302169007246</c:v>
                </c:pt>
                <c:pt idx="3">
                  <c:v>96.660698632947273</c:v>
                </c:pt>
                <c:pt idx="4">
                  <c:v>96.007012439620283</c:v>
                </c:pt>
                <c:pt idx="5">
                  <c:v>96.048042671441095</c:v>
                </c:pt>
                <c:pt idx="6">
                  <c:v>96.893824950110968</c:v>
                </c:pt>
                <c:pt idx="7">
                  <c:v>99.875976799268912</c:v>
                </c:pt>
                <c:pt idx="8">
                  <c:v>100.33197187564109</c:v>
                </c:pt>
                <c:pt idx="9">
                  <c:v>100.2042186538354</c:v>
                </c:pt>
                <c:pt idx="10">
                  <c:v>100.63037356161063</c:v>
                </c:pt>
                <c:pt idx="11">
                  <c:v>101.14325145937076</c:v>
                </c:pt>
                <c:pt idx="12">
                  <c:v>101.10781625916188</c:v>
                </c:pt>
                <c:pt idx="13">
                  <c:v>101.17868665957963</c:v>
                </c:pt>
                <c:pt idx="14">
                  <c:v>101.75404241033962</c:v>
                </c:pt>
                <c:pt idx="15">
                  <c:v>101.84915794774241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2A4-4D8D-A995-3C4749549A17}"/>
            </c:ext>
          </c:extLst>
        </c:ser>
        <c:ser>
          <c:idx val="10"/>
          <c:order val="10"/>
          <c:tx>
            <c:strRef>
              <c:f>List1!$B$45</c:f>
              <c:strCache>
                <c:ptCount val="1"/>
                <c:pt idx="0">
                  <c:v>HR</c:v>
                </c:pt>
              </c:strCache>
            </c:strRef>
          </c:tx>
          <c:spPr>
            <a:ln w="31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7.1200813753701251E-3"/>
                  <c:y val="-3.447723920164865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HR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2A4-4D8D-A995-3C4749549A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List1!$C$34:$S$34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List1!$C$45:$S$45</c:f>
              <c:numCache>
                <c:formatCode>#\ ##0.0</c:formatCode>
                <c:ptCount val="17"/>
                <c:pt idx="0">
                  <c:v>100</c:v>
                </c:pt>
                <c:pt idx="1">
                  <c:v>98.658214474379292</c:v>
                </c:pt>
                <c:pt idx="2">
                  <c:v>84.361683394963904</c:v>
                </c:pt>
                <c:pt idx="3">
                  <c:v>88.990139108998065</c:v>
                </c:pt>
                <c:pt idx="4">
                  <c:v>96.287198450431404</c:v>
                </c:pt>
                <c:pt idx="5">
                  <c:v>102.52245113576333</c:v>
                </c:pt>
                <c:pt idx="6">
                  <c:v>102.30146152491638</c:v>
                </c:pt>
                <c:pt idx="7">
                  <c:v>104.80278217996127</c:v>
                </c:pt>
                <c:pt idx="8">
                  <c:v>107.60345131185068</c:v>
                </c:pt>
                <c:pt idx="9">
                  <c:v>110.43757703821096</c:v>
                </c:pt>
                <c:pt idx="10">
                  <c:v>111.42806832188765</c:v>
                </c:pt>
                <c:pt idx="11">
                  <c:v>110.84786053882725</c:v>
                </c:pt>
                <c:pt idx="12">
                  <c:v>111.20707871104068</c:v>
                </c:pt>
                <c:pt idx="13">
                  <c:v>112.15442859658391</c:v>
                </c:pt>
                <c:pt idx="14">
                  <c:v>113.97253037506603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2A4-4D8D-A995-3C4749549A17}"/>
            </c:ext>
          </c:extLst>
        </c:ser>
        <c:ser>
          <c:idx val="11"/>
          <c:order val="11"/>
          <c:tx>
            <c:strRef>
              <c:f>List1!$B$46</c:f>
              <c:strCache>
                <c:ptCount val="1"/>
                <c:pt idx="0">
                  <c:v>IT</c:v>
                </c:pt>
              </c:strCache>
            </c:strRef>
          </c:tx>
          <c:spPr>
            <a:ln w="31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List1!$C$34:$S$34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List1!$C$46:$S$46</c:f>
              <c:numCache>
                <c:formatCode>#\ ##0.0</c:formatCode>
                <c:ptCount val="17"/>
                <c:pt idx="0">
                  <c:v>100</c:v>
                </c:pt>
                <c:pt idx="1">
                  <c:v>93.961078879625006</c:v>
                </c:pt>
                <c:pt idx="2">
                  <c:v>82.946555500057627</c:v>
                </c:pt>
                <c:pt idx="3">
                  <c:v>94.344334729319542</c:v>
                </c:pt>
                <c:pt idx="4">
                  <c:v>93.967802666461751</c:v>
                </c:pt>
                <c:pt idx="5">
                  <c:v>95.481615245706379</c:v>
                </c:pt>
                <c:pt idx="6">
                  <c:v>97.930994736235434</c:v>
                </c:pt>
                <c:pt idx="7">
                  <c:v>100.64356245437432</c:v>
                </c:pt>
                <c:pt idx="8">
                  <c:v>101.44369308794714</c:v>
                </c:pt>
                <c:pt idx="9">
                  <c:v>101.53494448073155</c:v>
                </c:pt>
                <c:pt idx="10">
                  <c:v>102.94213701156491</c:v>
                </c:pt>
                <c:pt idx="11">
                  <c:v>103.28985284512238</c:v>
                </c:pt>
                <c:pt idx="12">
                  <c:v>103.1006262727168</c:v>
                </c:pt>
                <c:pt idx="13">
                  <c:v>103.6827141045837</c:v>
                </c:pt>
                <c:pt idx="14">
                  <c:v>103.28793176316901</c:v>
                </c:pt>
                <c:pt idx="15">
                  <c:v>103.3321166480962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2A4-4D8D-A995-3C4749549A17}"/>
            </c:ext>
          </c:extLst>
        </c:ser>
        <c:ser>
          <c:idx val="12"/>
          <c:order val="12"/>
          <c:tx>
            <c:strRef>
              <c:f>List1!$B$47</c:f>
              <c:strCache>
                <c:ptCount val="1"/>
                <c:pt idx="0">
                  <c:v>CY</c:v>
                </c:pt>
              </c:strCache>
            </c:strRef>
          </c:tx>
          <c:spPr>
            <a:ln w="31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List1!$C$34:$S$34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List1!$C$47:$S$47</c:f>
              <c:numCache>
                <c:formatCode>#\ ##0.0</c:formatCode>
                <c:ptCount val="17"/>
                <c:pt idx="0">
                  <c:v>100</c:v>
                </c:pt>
                <c:pt idx="1">
                  <c:v>99.283120607165671</c:v>
                </c:pt>
                <c:pt idx="2">
                  <c:v>87.253572708713207</c:v>
                </c:pt>
                <c:pt idx="3">
                  <c:v>93.491202643103151</c:v>
                </c:pt>
                <c:pt idx="4">
                  <c:v>98.304424392600552</c:v>
                </c:pt>
                <c:pt idx="5">
                  <c:v>101.24285068648994</c:v>
                </c:pt>
                <c:pt idx="6">
                  <c:v>101.98778188165257</c:v>
                </c:pt>
                <c:pt idx="7">
                  <c:v>105.27997257157107</c:v>
                </c:pt>
                <c:pt idx="8">
                  <c:v>107.31372824037277</c:v>
                </c:pt>
                <c:pt idx="9">
                  <c:v>108.05865943553539</c:v>
                </c:pt>
                <c:pt idx="10">
                  <c:v>108.63839668365358</c:v>
                </c:pt>
                <c:pt idx="11">
                  <c:v>109.82202689856155</c:v>
                </c:pt>
                <c:pt idx="12">
                  <c:v>110.34566054202315</c:v>
                </c:pt>
                <c:pt idx="13">
                  <c:v>111.50201817133416</c:v>
                </c:pt>
                <c:pt idx="14">
                  <c:v>111.05474776754404</c:v>
                </c:pt>
                <c:pt idx="15">
                  <c:v>112.24694936649679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62A4-4D8D-A995-3C4749549A17}"/>
            </c:ext>
          </c:extLst>
        </c:ser>
        <c:ser>
          <c:idx val="13"/>
          <c:order val="13"/>
          <c:tx>
            <c:strRef>
              <c:f>List1!$B$48</c:f>
              <c:strCache>
                <c:ptCount val="1"/>
                <c:pt idx="0">
                  <c:v>LV</c:v>
                </c:pt>
              </c:strCache>
            </c:strRef>
          </c:tx>
          <c:spPr>
            <a:ln w="31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List1!$C$34:$S$34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List1!$C$48:$S$48</c:f>
              <c:numCache>
                <c:formatCode>#\ ##0.0</c:formatCode>
                <c:ptCount val="17"/>
                <c:pt idx="0">
                  <c:v>100</c:v>
                </c:pt>
                <c:pt idx="1">
                  <c:v>98.682313252137959</c:v>
                </c:pt>
                <c:pt idx="2">
                  <c:v>91.534338753412101</c:v>
                </c:pt>
                <c:pt idx="3">
                  <c:v>97.935049741994575</c:v>
                </c:pt>
                <c:pt idx="4">
                  <c:v>98.977953912704379</c:v>
                </c:pt>
                <c:pt idx="5">
                  <c:v>99.584652078099921</c:v>
                </c:pt>
                <c:pt idx="6">
                  <c:v>102.21095684190477</c:v>
                </c:pt>
                <c:pt idx="7">
                  <c:v>105.04584243985163</c:v>
                </c:pt>
                <c:pt idx="8">
                  <c:v>105.04765618623546</c:v>
                </c:pt>
                <c:pt idx="9">
                  <c:v>106.67186607296702</c:v>
                </c:pt>
                <c:pt idx="10">
                  <c:v>106.77978398280568</c:v>
                </c:pt>
                <c:pt idx="11">
                  <c:v>105.95362250496514</c:v>
                </c:pt>
                <c:pt idx="12">
                  <c:v>106.70995474702771</c:v>
                </c:pt>
                <c:pt idx="13">
                  <c:v>106.24654254595578</c:v>
                </c:pt>
                <c:pt idx="14">
                  <c:v>105.96087749050049</c:v>
                </c:pt>
                <c:pt idx="15">
                  <c:v>106.59387497846176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62A4-4D8D-A995-3C4749549A17}"/>
            </c:ext>
          </c:extLst>
        </c:ser>
        <c:ser>
          <c:idx val="14"/>
          <c:order val="14"/>
          <c:tx>
            <c:strRef>
              <c:f>List1!$B$49</c:f>
              <c:strCache>
                <c:ptCount val="1"/>
                <c:pt idx="0">
                  <c:v>LT</c:v>
                </c:pt>
              </c:strCache>
            </c:strRef>
          </c:tx>
          <c:spPr>
            <a:ln w="31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List1!$C$34:$S$34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List1!$C$49:$S$49</c:f>
              <c:numCache>
                <c:formatCode>#\ ##0.0</c:formatCode>
                <c:ptCount val="17"/>
                <c:pt idx="0">
                  <c:v>100</c:v>
                </c:pt>
                <c:pt idx="1">
                  <c:v>99.599305349654799</c:v>
                </c:pt>
                <c:pt idx="2">
                  <c:v>94.408064721080947</c:v>
                </c:pt>
                <c:pt idx="3">
                  <c:v>100.06099368884746</c:v>
                </c:pt>
                <c:pt idx="4">
                  <c:v>100.49726799102037</c:v>
                </c:pt>
                <c:pt idx="5">
                  <c:v>102.28811046634758</c:v>
                </c:pt>
                <c:pt idx="6">
                  <c:v>103.90190181710364</c:v>
                </c:pt>
                <c:pt idx="7">
                  <c:v>105.76559786522088</c:v>
                </c:pt>
                <c:pt idx="8">
                  <c:v>107.00919141005549</c:v>
                </c:pt>
                <c:pt idx="9">
                  <c:v>107.60303274175102</c:v>
                </c:pt>
                <c:pt idx="10">
                  <c:v>106.92701935702486</c:v>
                </c:pt>
                <c:pt idx="11">
                  <c:v>107.62675250963616</c:v>
                </c:pt>
                <c:pt idx="12">
                  <c:v>107.1396501334237</c:v>
                </c:pt>
                <c:pt idx="13">
                  <c:v>105.15227243847684</c:v>
                </c:pt>
                <c:pt idx="14">
                  <c:v>107.72586725401329</c:v>
                </c:pt>
                <c:pt idx="15">
                  <c:v>107.61997543309757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62A4-4D8D-A995-3C4749549A17}"/>
            </c:ext>
          </c:extLst>
        </c:ser>
        <c:ser>
          <c:idx val="15"/>
          <c:order val="15"/>
          <c:tx>
            <c:strRef>
              <c:f>List1!$B$50</c:f>
              <c:strCache>
                <c:ptCount val="1"/>
                <c:pt idx="0">
                  <c:v>LU</c:v>
                </c:pt>
              </c:strCache>
            </c:strRef>
          </c:tx>
          <c:spPr>
            <a:ln w="31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List1!$C$34:$S$34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List1!$C$50:$S$50</c:f>
              <c:numCache>
                <c:formatCode>#\ ##0.0</c:formatCode>
                <c:ptCount val="17"/>
                <c:pt idx="0">
                  <c:v>100</c:v>
                </c:pt>
                <c:pt idx="1">
                  <c:v>98.944162073801451</c:v>
                </c:pt>
                <c:pt idx="2">
                  <c:v>92.990558200609215</c:v>
                </c:pt>
                <c:pt idx="3">
                  <c:v>100.8548535493841</c:v>
                </c:pt>
                <c:pt idx="4">
                  <c:v>99.79276277590688</c:v>
                </c:pt>
                <c:pt idx="5">
                  <c:v>103.68292704713753</c:v>
                </c:pt>
                <c:pt idx="6">
                  <c:v>104.69767483407624</c:v>
                </c:pt>
                <c:pt idx="7">
                  <c:v>104.9058053220663</c:v>
                </c:pt>
                <c:pt idx="8">
                  <c:v>107.37300020545071</c:v>
                </c:pt>
                <c:pt idx="9">
                  <c:v>107.40426444184405</c:v>
                </c:pt>
                <c:pt idx="10">
                  <c:v>107.16754950915148</c:v>
                </c:pt>
                <c:pt idx="11">
                  <c:v>107.12109978650994</c:v>
                </c:pt>
                <c:pt idx="12">
                  <c:v>104.90312553037543</c:v>
                </c:pt>
                <c:pt idx="13">
                  <c:v>105.53376984162432</c:v>
                </c:pt>
                <c:pt idx="14">
                  <c:v>105.39620720149354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62A4-4D8D-A995-3C4749549A17}"/>
            </c:ext>
          </c:extLst>
        </c:ser>
        <c:ser>
          <c:idx val="16"/>
          <c:order val="16"/>
          <c:tx>
            <c:strRef>
              <c:f>List1!$B$51</c:f>
              <c:strCache>
                <c:ptCount val="1"/>
                <c:pt idx="0">
                  <c:v>HU</c:v>
                </c:pt>
              </c:strCache>
            </c:strRef>
          </c:tx>
          <c:spPr>
            <a:ln w="31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List1!$C$34:$S$34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List1!$C$51:$S$51</c:f>
              <c:numCache>
                <c:formatCode>#\ ##0.0</c:formatCode>
                <c:ptCount val="17"/>
                <c:pt idx="0">
                  <c:v>100</c:v>
                </c:pt>
                <c:pt idx="1">
                  <c:v>99.648928771921007</c:v>
                </c:pt>
                <c:pt idx="2">
                  <c:v>85.109217504964434</c:v>
                </c:pt>
                <c:pt idx="3">
                  <c:v>95.16041190123083</c:v>
                </c:pt>
                <c:pt idx="4">
                  <c:v>96.733948336391578</c:v>
                </c:pt>
                <c:pt idx="5">
                  <c:v>97.845813538446066</c:v>
                </c:pt>
                <c:pt idx="6">
                  <c:v>100.00837878825963</c:v>
                </c:pt>
                <c:pt idx="7">
                  <c:v>101.3942303664044</c:v>
                </c:pt>
                <c:pt idx="8">
                  <c:v>103.93132745142397</c:v>
                </c:pt>
                <c:pt idx="9">
                  <c:v>105.34399115199959</c:v>
                </c:pt>
                <c:pt idx="10">
                  <c:v>106.36033816789417</c:v>
                </c:pt>
                <c:pt idx="11">
                  <c:v>105.42526539811811</c:v>
                </c:pt>
                <c:pt idx="12">
                  <c:v>104.46840777886702</c:v>
                </c:pt>
                <c:pt idx="13">
                  <c:v>104.13074261200343</c:v>
                </c:pt>
                <c:pt idx="14">
                  <c:v>103.95981533150676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62A4-4D8D-A995-3C4749549A17}"/>
            </c:ext>
          </c:extLst>
        </c:ser>
        <c:ser>
          <c:idx val="17"/>
          <c:order val="17"/>
          <c:tx>
            <c:strRef>
              <c:f>List1!$B$52</c:f>
              <c:strCache>
                <c:ptCount val="1"/>
                <c:pt idx="0">
                  <c:v>MT</c:v>
                </c:pt>
              </c:strCache>
            </c:strRef>
          </c:tx>
          <c:spPr>
            <a:ln w="31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List1!$C$34:$S$34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List1!$C$52:$S$52</c:f>
              <c:numCache>
                <c:formatCode>#\ ##0.0</c:formatCode>
                <c:ptCount val="17"/>
                <c:pt idx="0">
                  <c:v>100</c:v>
                </c:pt>
                <c:pt idx="1">
                  <c:v>96.343820625669082</c:v>
                </c:pt>
                <c:pt idx="2">
                  <c:v>82.754698465564417</c:v>
                </c:pt>
                <c:pt idx="3">
                  <c:v>89.281253717140473</c:v>
                </c:pt>
                <c:pt idx="4">
                  <c:v>92.252735815391929</c:v>
                </c:pt>
                <c:pt idx="5">
                  <c:v>97.832907101225175</c:v>
                </c:pt>
                <c:pt idx="6">
                  <c:v>98.215772570476972</c:v>
                </c:pt>
                <c:pt idx="7">
                  <c:v>103.67996907339121</c:v>
                </c:pt>
                <c:pt idx="8">
                  <c:v>104.82782205305104</c:v>
                </c:pt>
                <c:pt idx="9">
                  <c:v>105.68648150350899</c:v>
                </c:pt>
                <c:pt idx="10">
                  <c:v>107.96657547282027</c:v>
                </c:pt>
                <c:pt idx="11">
                  <c:v>108.60518020697036</c:v>
                </c:pt>
                <c:pt idx="12">
                  <c:v>110.33290710122516</c:v>
                </c:pt>
                <c:pt idx="13">
                  <c:v>110.95738670155824</c:v>
                </c:pt>
                <c:pt idx="14">
                  <c:v>112.13497680504344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62A4-4D8D-A995-3C4749549A17}"/>
            </c:ext>
          </c:extLst>
        </c:ser>
        <c:ser>
          <c:idx val="18"/>
          <c:order val="18"/>
          <c:tx>
            <c:strRef>
              <c:f>List1!$B$53</c:f>
              <c:strCache>
                <c:ptCount val="1"/>
                <c:pt idx="0">
                  <c:v>NL</c:v>
                </c:pt>
              </c:strCache>
            </c:strRef>
          </c:tx>
          <c:spPr>
            <a:ln w="31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List1!$C$34:$S$34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List1!$C$53:$S$53</c:f>
              <c:numCache>
                <c:formatCode>#\ ##0.0</c:formatCode>
                <c:ptCount val="17"/>
                <c:pt idx="0">
                  <c:v>100</c:v>
                </c:pt>
                <c:pt idx="1">
                  <c:v>98.673408361876795</c:v>
                </c:pt>
                <c:pt idx="2">
                  <c:v>90.43839141702459</c:v>
                </c:pt>
                <c:pt idx="3">
                  <c:v>96.205984160640824</c:v>
                </c:pt>
                <c:pt idx="4">
                  <c:v>96.819442179089862</c:v>
                </c:pt>
                <c:pt idx="5">
                  <c:v>97.991083564399503</c:v>
                </c:pt>
                <c:pt idx="6">
                  <c:v>100.97138404103009</c:v>
                </c:pt>
                <c:pt idx="7">
                  <c:v>103.02923213541382</c:v>
                </c:pt>
                <c:pt idx="8">
                  <c:v>103.79220355570054</c:v>
                </c:pt>
                <c:pt idx="9">
                  <c:v>104.29692455463129</c:v>
                </c:pt>
                <c:pt idx="10">
                  <c:v>106.09108537668315</c:v>
                </c:pt>
                <c:pt idx="11">
                  <c:v>106.22428822559307</c:v>
                </c:pt>
                <c:pt idx="12">
                  <c:v>106.97366751843998</c:v>
                </c:pt>
                <c:pt idx="13">
                  <c:v>106.46441581036264</c:v>
                </c:pt>
                <c:pt idx="14">
                  <c:v>106.01678174667899</c:v>
                </c:pt>
                <c:pt idx="15">
                  <c:v>105.81289983508218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62A4-4D8D-A995-3C4749549A17}"/>
            </c:ext>
          </c:extLst>
        </c:ser>
        <c:ser>
          <c:idx val="19"/>
          <c:order val="19"/>
          <c:tx>
            <c:strRef>
              <c:f>List1!$B$54</c:f>
              <c:strCache>
                <c:ptCount val="1"/>
                <c:pt idx="0">
                  <c:v>AT</c:v>
                </c:pt>
              </c:strCache>
            </c:strRef>
          </c:tx>
          <c:spPr>
            <a:ln w="31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List1!$C$34:$S$34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List1!$C$54:$S$54</c:f>
              <c:numCache>
                <c:formatCode>#\ ##0.0</c:formatCode>
                <c:ptCount val="17"/>
                <c:pt idx="0">
                  <c:v>100</c:v>
                </c:pt>
                <c:pt idx="1">
                  <c:v>97.527800668512327</c:v>
                </c:pt>
                <c:pt idx="2">
                  <c:v>86.558457792057482</c:v>
                </c:pt>
                <c:pt idx="3">
                  <c:v>96.272256738363524</c:v>
                </c:pt>
                <c:pt idx="4">
                  <c:v>94.160239257043912</c:v>
                </c:pt>
                <c:pt idx="5">
                  <c:v>92.931546930121016</c:v>
                </c:pt>
                <c:pt idx="6">
                  <c:v>96.710215646151411</c:v>
                </c:pt>
                <c:pt idx="7">
                  <c:v>100.72869695650965</c:v>
                </c:pt>
                <c:pt idx="8">
                  <c:v>100.46388459366116</c:v>
                </c:pt>
                <c:pt idx="9">
                  <c:v>101.15647077341876</c:v>
                </c:pt>
                <c:pt idx="10">
                  <c:v>103.16293367654004</c:v>
                </c:pt>
                <c:pt idx="11">
                  <c:v>102.72404885139952</c:v>
                </c:pt>
                <c:pt idx="12">
                  <c:v>102.67960481847389</c:v>
                </c:pt>
                <c:pt idx="13">
                  <c:v>102.82219609077694</c:v>
                </c:pt>
                <c:pt idx="14">
                  <c:v>102.03516634105239</c:v>
                </c:pt>
                <c:pt idx="15">
                  <c:v>101.46294941713504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62A4-4D8D-A995-3C4749549A17}"/>
            </c:ext>
          </c:extLst>
        </c:ser>
        <c:ser>
          <c:idx val="20"/>
          <c:order val="20"/>
          <c:tx>
            <c:strRef>
              <c:f>List1!$B$55</c:f>
              <c:strCache>
                <c:ptCount val="1"/>
                <c:pt idx="0">
                  <c:v>PL</c:v>
                </c:pt>
              </c:strCache>
            </c:strRef>
          </c:tx>
          <c:spPr>
            <a:ln w="31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3.7483266398927822E-3"/>
                  <c:y val="-5.757726230167174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PL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62A4-4D8D-A995-3C4749549A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List1!$C$34:$S$34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List1!$C$55:$S$55</c:f>
              <c:numCache>
                <c:formatCode>#\ ##0.0</c:formatCode>
                <c:ptCount val="17"/>
                <c:pt idx="0">
                  <c:v>100</c:v>
                </c:pt>
                <c:pt idx="1">
                  <c:v>100.71885445466924</c:v>
                </c:pt>
                <c:pt idx="2">
                  <c:v>91.511575124829776</c:v>
                </c:pt>
                <c:pt idx="3">
                  <c:v>97.685800354887959</c:v>
                </c:pt>
                <c:pt idx="4">
                  <c:v>97.817851689844431</c:v>
                </c:pt>
                <c:pt idx="5">
                  <c:v>100.09161061362603</c:v>
                </c:pt>
                <c:pt idx="6">
                  <c:v>102.65010522840754</c:v>
                </c:pt>
                <c:pt idx="7">
                  <c:v>104.8215243675979</c:v>
                </c:pt>
                <c:pt idx="8">
                  <c:v>106.70408121157099</c:v>
                </c:pt>
                <c:pt idx="9">
                  <c:v>110.19353773779557</c:v>
                </c:pt>
                <c:pt idx="10">
                  <c:v>109.34180662732638</c:v>
                </c:pt>
                <c:pt idx="11">
                  <c:v>110.04250402343911</c:v>
                </c:pt>
                <c:pt idx="12">
                  <c:v>107.51867288408367</c:v>
                </c:pt>
                <c:pt idx="13">
                  <c:v>108.69062848182229</c:v>
                </c:pt>
                <c:pt idx="14">
                  <c:v>108.99434655222215</c:v>
                </c:pt>
                <c:pt idx="15">
                  <c:v>110.55998019229976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62A4-4D8D-A995-3C4749549A17}"/>
            </c:ext>
          </c:extLst>
        </c:ser>
        <c:ser>
          <c:idx val="21"/>
          <c:order val="21"/>
          <c:tx>
            <c:strRef>
              <c:f>List1!$B$56</c:f>
              <c:strCache>
                <c:ptCount val="1"/>
                <c:pt idx="0">
                  <c:v>PT</c:v>
                </c:pt>
              </c:strCache>
            </c:strRef>
          </c:tx>
          <c:spPr>
            <a:ln w="31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List1!$C$34:$S$34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List1!$C$56:$S$56</c:f>
              <c:numCache>
                <c:formatCode>#\ ##0.0</c:formatCode>
                <c:ptCount val="17"/>
                <c:pt idx="0">
                  <c:v>100</c:v>
                </c:pt>
                <c:pt idx="1">
                  <c:v>95.621060108319284</c:v>
                </c:pt>
                <c:pt idx="2">
                  <c:v>81.174642635177136</c:v>
                </c:pt>
                <c:pt idx="3">
                  <c:v>93.029388262452272</c:v>
                </c:pt>
                <c:pt idx="4">
                  <c:v>93.355233951877835</c:v>
                </c:pt>
                <c:pt idx="5">
                  <c:v>91.081417029210684</c:v>
                </c:pt>
                <c:pt idx="6">
                  <c:v>95.135399094379821</c:v>
                </c:pt>
                <c:pt idx="7">
                  <c:v>97.973008967415439</c:v>
                </c:pt>
                <c:pt idx="8">
                  <c:v>99.827754594690589</c:v>
                </c:pt>
                <c:pt idx="9">
                  <c:v>102.13353458226051</c:v>
                </c:pt>
                <c:pt idx="10">
                  <c:v>102.19213353458227</c:v>
                </c:pt>
                <c:pt idx="11">
                  <c:v>102.69377608097309</c:v>
                </c:pt>
                <c:pt idx="12">
                  <c:v>103.21583947438515</c:v>
                </c:pt>
                <c:pt idx="13">
                  <c:v>104.72875787978337</c:v>
                </c:pt>
                <c:pt idx="14">
                  <c:v>104.7669359850839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62A4-4D8D-A995-3C4749549A17}"/>
            </c:ext>
          </c:extLst>
        </c:ser>
        <c:ser>
          <c:idx val="22"/>
          <c:order val="22"/>
          <c:tx>
            <c:strRef>
              <c:f>List1!$B$57</c:f>
              <c:strCache>
                <c:ptCount val="1"/>
                <c:pt idx="0">
                  <c:v>RO</c:v>
                </c:pt>
              </c:strCache>
            </c:strRef>
          </c:tx>
          <c:spPr>
            <a:ln w="31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List1!$C$34:$S$34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List1!$C$57:$S$57</c:f>
              <c:numCache>
                <c:formatCode>#\ ##0.0</c:formatCode>
                <c:ptCount val="17"/>
                <c:pt idx="0">
                  <c:v>100</c:v>
                </c:pt>
                <c:pt idx="1">
                  <c:v>98.215418718024921</c:v>
                </c:pt>
                <c:pt idx="2">
                  <c:v>88.389780822577933</c:v>
                </c:pt>
                <c:pt idx="3">
                  <c:v>93.909775039956315</c:v>
                </c:pt>
                <c:pt idx="4">
                  <c:v>98.4451172988732</c:v>
                </c:pt>
                <c:pt idx="5">
                  <c:v>99.428162973552546</c:v>
                </c:pt>
                <c:pt idx="6">
                  <c:v>99.510083446442493</c:v>
                </c:pt>
                <c:pt idx="7">
                  <c:v>100.61360040478353</c:v>
                </c:pt>
                <c:pt idx="8">
                  <c:v>100.95573885038269</c:v>
                </c:pt>
                <c:pt idx="9">
                  <c:v>104.03819742833966</c:v>
                </c:pt>
                <c:pt idx="10">
                  <c:v>103.92897013115308</c:v>
                </c:pt>
                <c:pt idx="11">
                  <c:v>104.8397330356354</c:v>
                </c:pt>
                <c:pt idx="12">
                  <c:v>106.00107621013406</c:v>
                </c:pt>
                <c:pt idx="13">
                  <c:v>105.22604428524387</c:v>
                </c:pt>
                <c:pt idx="14">
                  <c:v>106.61547975680863</c:v>
                </c:pt>
                <c:pt idx="15">
                  <c:v>107.02990097260485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62A4-4D8D-A995-3C4749549A17}"/>
            </c:ext>
          </c:extLst>
        </c:ser>
        <c:ser>
          <c:idx val="23"/>
          <c:order val="23"/>
          <c:tx>
            <c:strRef>
              <c:f>List1!$B$58</c:f>
              <c:strCache>
                <c:ptCount val="1"/>
                <c:pt idx="0">
                  <c:v>SL</c:v>
                </c:pt>
              </c:strCache>
            </c:strRef>
          </c:tx>
          <c:spPr>
            <a:ln w="31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List1!$C$34:$S$34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List1!$C$58:$S$58</c:f>
              <c:numCache>
                <c:formatCode>#\ ##0.0</c:formatCode>
                <c:ptCount val="17"/>
                <c:pt idx="0">
                  <c:v>100</c:v>
                </c:pt>
                <c:pt idx="1">
                  <c:v>96.32900374367253</c:v>
                </c:pt>
                <c:pt idx="2">
                  <c:v>87.561373412319483</c:v>
                </c:pt>
                <c:pt idx="3">
                  <c:v>97.779993746461258</c:v>
                </c:pt>
                <c:pt idx="4">
                  <c:v>95.568438220952729</c:v>
                </c:pt>
                <c:pt idx="5">
                  <c:v>99.891830681213193</c:v>
                </c:pt>
                <c:pt idx="6">
                  <c:v>100.99718590756595</c:v>
                </c:pt>
                <c:pt idx="7">
                  <c:v>103.43437587148134</c:v>
                </c:pt>
                <c:pt idx="8">
                  <c:v>104.73832320654424</c:v>
                </c:pt>
                <c:pt idx="9">
                  <c:v>104.7450837889684</c:v>
                </c:pt>
                <c:pt idx="10">
                  <c:v>105.22085977706979</c:v>
                </c:pt>
                <c:pt idx="11">
                  <c:v>105.10254958464671</c:v>
                </c:pt>
                <c:pt idx="12">
                  <c:v>105.74226969653435</c:v>
                </c:pt>
                <c:pt idx="13">
                  <c:v>105.9087490387297</c:v>
                </c:pt>
                <c:pt idx="14">
                  <c:v>106.96086467849204</c:v>
                </c:pt>
                <c:pt idx="15">
                  <c:v>106.7935402634937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62A4-4D8D-A995-3C4749549A17}"/>
            </c:ext>
          </c:extLst>
        </c:ser>
        <c:ser>
          <c:idx val="24"/>
          <c:order val="24"/>
          <c:tx>
            <c:strRef>
              <c:f>List1!$B$59</c:f>
              <c:strCache>
                <c:ptCount val="1"/>
                <c:pt idx="0">
                  <c:v>SK</c:v>
                </c:pt>
              </c:strCache>
            </c:strRef>
          </c:tx>
          <c:spPr>
            <a:ln w="31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List1!$C$34:$S$34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List1!$C$59:$S$59</c:f>
              <c:numCache>
                <c:formatCode>#\ ##0.0</c:formatCode>
                <c:ptCount val="17"/>
                <c:pt idx="0">
                  <c:v>100</c:v>
                </c:pt>
                <c:pt idx="1">
                  <c:v>96.863521019289124</c:v>
                </c:pt>
                <c:pt idx="2">
                  <c:v>89.670470072578198</c:v>
                </c:pt>
                <c:pt idx="3">
                  <c:v>98.327506965024043</c:v>
                </c:pt>
                <c:pt idx="4">
                  <c:v>99.065710787358256</c:v>
                </c:pt>
                <c:pt idx="5">
                  <c:v>98.840345678136032</c:v>
                </c:pt>
                <c:pt idx="6">
                  <c:v>100.56696182989371</c:v>
                </c:pt>
                <c:pt idx="7">
                  <c:v>101.19514489024542</c:v>
                </c:pt>
                <c:pt idx="8">
                  <c:v>101.71241992440507</c:v>
                </c:pt>
                <c:pt idx="9">
                  <c:v>102.04603126719074</c:v>
                </c:pt>
                <c:pt idx="10">
                  <c:v>102.12233598921085</c:v>
                </c:pt>
                <c:pt idx="11">
                  <c:v>102.47724167302539</c:v>
                </c:pt>
                <c:pt idx="12">
                  <c:v>102.71147942434298</c:v>
                </c:pt>
                <c:pt idx="13">
                  <c:v>102.90933934306959</c:v>
                </c:pt>
                <c:pt idx="14">
                  <c:v>103.35297144783773</c:v>
                </c:pt>
                <c:pt idx="15">
                  <c:v>103.59342004862209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62A4-4D8D-A995-3C4749549A17}"/>
            </c:ext>
          </c:extLst>
        </c:ser>
        <c:ser>
          <c:idx val="25"/>
          <c:order val="25"/>
          <c:tx>
            <c:strRef>
              <c:f>List1!$B$60</c:f>
              <c:strCache>
                <c:ptCount val="1"/>
                <c:pt idx="0">
                  <c:v>FI</c:v>
                </c:pt>
              </c:strCache>
            </c:strRef>
          </c:tx>
          <c:spPr>
            <a:ln w="31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List1!$C$34:$S$34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List1!$C$60:$S$60</c:f>
              <c:numCache>
                <c:formatCode>#\ ##0.0</c:formatCode>
                <c:ptCount val="17"/>
                <c:pt idx="0">
                  <c:v>100</c:v>
                </c:pt>
                <c:pt idx="1">
                  <c:v>99.775611550487397</c:v>
                </c:pt>
                <c:pt idx="2">
                  <c:v>93.415486481515543</c:v>
                </c:pt>
                <c:pt idx="3">
                  <c:v>98.085341180798238</c:v>
                </c:pt>
                <c:pt idx="4">
                  <c:v>98.856906382196058</c:v>
                </c:pt>
                <c:pt idx="5">
                  <c:v>98.863343755747664</c:v>
                </c:pt>
                <c:pt idx="6">
                  <c:v>100.20691557844401</c:v>
                </c:pt>
                <c:pt idx="7">
                  <c:v>101.24977009380174</c:v>
                </c:pt>
                <c:pt idx="8">
                  <c:v>102.18870700754093</c:v>
                </c:pt>
                <c:pt idx="9">
                  <c:v>102.0599595365091</c:v>
                </c:pt>
                <c:pt idx="10">
                  <c:v>102.7809453742873</c:v>
                </c:pt>
                <c:pt idx="11">
                  <c:v>102.37906933970939</c:v>
                </c:pt>
                <c:pt idx="12">
                  <c:v>101.72245723744713</c:v>
                </c:pt>
                <c:pt idx="13">
                  <c:v>102.07099503402613</c:v>
                </c:pt>
                <c:pt idx="14">
                  <c:v>102.72025013794372</c:v>
                </c:pt>
                <c:pt idx="15">
                  <c:v>101.79050947213537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62A4-4D8D-A995-3C4749549A17}"/>
            </c:ext>
          </c:extLst>
        </c:ser>
        <c:ser>
          <c:idx val="26"/>
          <c:order val="26"/>
          <c:tx>
            <c:strRef>
              <c:f>List1!$B$61</c:f>
              <c:strCache>
                <c:ptCount val="1"/>
                <c:pt idx="0">
                  <c:v>SE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List1!$C$34:$S$34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List1!$C$61:$S$61</c:f>
              <c:numCache>
                <c:formatCode>#\ ##0.0</c:formatCode>
                <c:ptCount val="17"/>
                <c:pt idx="0">
                  <c:v>100</c:v>
                </c:pt>
                <c:pt idx="1">
                  <c:v>99.534014225788809</c:v>
                </c:pt>
                <c:pt idx="2">
                  <c:v>91.629582345431331</c:v>
                </c:pt>
                <c:pt idx="3">
                  <c:v>98.256428962246957</c:v>
                </c:pt>
                <c:pt idx="4">
                  <c:v>98.871055991245669</c:v>
                </c:pt>
                <c:pt idx="5">
                  <c:v>100.00911909538574</c:v>
                </c:pt>
                <c:pt idx="6">
                  <c:v>101.71165420390298</c:v>
                </c:pt>
                <c:pt idx="7">
                  <c:v>103.73882910815249</c:v>
                </c:pt>
                <c:pt idx="8">
                  <c:v>105.89275943826372</c:v>
                </c:pt>
                <c:pt idx="9">
                  <c:v>105.19058909356191</c:v>
                </c:pt>
                <c:pt idx="10">
                  <c:v>106.01039576873974</c:v>
                </c:pt>
                <c:pt idx="11">
                  <c:v>106.51924129126391</c:v>
                </c:pt>
                <c:pt idx="12">
                  <c:v>105.64289622469451</c:v>
                </c:pt>
                <c:pt idx="13">
                  <c:v>106.05599124566842</c:v>
                </c:pt>
                <c:pt idx="14">
                  <c:v>105.15228889294184</c:v>
                </c:pt>
                <c:pt idx="15">
                  <c:v>105.16870326463615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62A4-4D8D-A995-3C4749549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5831920"/>
        <c:axId val="1941872944"/>
        <c:extLst>
          <c:ext xmlns:c15="http://schemas.microsoft.com/office/drawing/2012/chart" uri="{02D57815-91ED-43cb-92C2-25804820EDAC}">
            <c15:filteredLine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List1!$B$41</c15:sqref>
                        </c15:formulaRef>
                      </c:ext>
                    </c:extLst>
                    <c:strCache>
                      <c:ptCount val="1"/>
                      <c:pt idx="0">
                        <c:v>IE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List1!$C$34:$S$34</c15:sqref>
                        </c15:formulaRef>
                      </c:ext>
                    </c:extLst>
                    <c:strCache>
                      <c:ptCount val="17"/>
                      <c:pt idx="0">
                        <c:v>2019-Q4</c:v>
                      </c:pt>
                      <c:pt idx="1">
                        <c:v>2020-Q1</c:v>
                      </c:pt>
                      <c:pt idx="2">
                        <c:v>2020-Q2</c:v>
                      </c:pt>
                      <c:pt idx="3">
                        <c:v>2020-Q3</c:v>
                      </c:pt>
                      <c:pt idx="4">
                        <c:v>2020-Q4</c:v>
                      </c:pt>
                      <c:pt idx="5">
                        <c:v>2021-Q1</c:v>
                      </c:pt>
                      <c:pt idx="6">
                        <c:v>2021-Q2</c:v>
                      </c:pt>
                      <c:pt idx="7">
                        <c:v>2021-Q3</c:v>
                      </c:pt>
                      <c:pt idx="8">
                        <c:v>2021-Q4</c:v>
                      </c:pt>
                      <c:pt idx="9">
                        <c:v>2022-Q1</c:v>
                      </c:pt>
                      <c:pt idx="10">
                        <c:v>2022-Q2</c:v>
                      </c:pt>
                      <c:pt idx="11">
                        <c:v>2022-Q3</c:v>
                      </c:pt>
                      <c:pt idx="12">
                        <c:v>2022-Q4</c:v>
                      </c:pt>
                      <c:pt idx="13">
                        <c:v>2023-Q1</c:v>
                      </c:pt>
                      <c:pt idx="14">
                        <c:v>2023-Q2</c:v>
                      </c:pt>
                      <c:pt idx="15">
                        <c:v>2023-Q3</c:v>
                      </c:pt>
                      <c:pt idx="16">
                        <c:v>2023-Q4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List1!$C$41:$S$41</c15:sqref>
                        </c15:formulaRef>
                      </c:ext>
                    </c:extLst>
                    <c:numCache>
                      <c:formatCode>#\ ##0.0</c:formatCode>
                      <c:ptCount val="17"/>
                      <c:pt idx="0">
                        <c:v>100</c:v>
                      </c:pt>
                      <c:pt idx="1">
                        <c:v>103.40464269458352</c:v>
                      </c:pt>
                      <c:pt idx="2">
                        <c:v>97.608101957214387</c:v>
                      </c:pt>
                      <c:pt idx="3">
                        <c:v>109.23759672280384</c:v>
                      </c:pt>
                      <c:pt idx="4">
                        <c:v>103.97587619481112</c:v>
                      </c:pt>
                      <c:pt idx="5">
                        <c:v>115.92474586557428</c:v>
                      </c:pt>
                      <c:pt idx="6">
                        <c:v>118.80822333485055</c:v>
                      </c:pt>
                      <c:pt idx="7">
                        <c:v>121.84190562888789</c:v>
                      </c:pt>
                      <c:pt idx="8">
                        <c:v>118.75132756789564</c:v>
                      </c:pt>
                      <c:pt idx="9">
                        <c:v>126.85176756182675</c:v>
                      </c:pt>
                      <c:pt idx="10">
                        <c:v>129.6161432256107</c:v>
                      </c:pt>
                      <c:pt idx="11">
                        <c:v>132.67941131846456</c:v>
                      </c:pt>
                      <c:pt idx="12">
                        <c:v>131.53618570778335</c:v>
                      </c:pt>
                      <c:pt idx="13">
                        <c:v>128.07692307692307</c:v>
                      </c:pt>
                      <c:pt idx="14">
                        <c:v>128.67167349415871</c:v>
                      </c:pt>
                      <c:pt idx="15">
                        <c:v>126.40798057957822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E-62A4-4D8D-A995-3C4749549A17}"/>
                  </c:ext>
                </c:extLst>
              </c15:ser>
            </c15:filteredLineSeries>
          </c:ext>
        </c:extLst>
      </c:lineChart>
      <c:catAx>
        <c:axId val="73583192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5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41872944"/>
        <c:crosses val="autoZero"/>
        <c:auto val="1"/>
        <c:lblAlgn val="ctr"/>
        <c:lblOffset val="100"/>
        <c:noMultiLvlLbl val="0"/>
      </c:catAx>
      <c:valAx>
        <c:axId val="1941872944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583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998890679615709E-2"/>
          <c:y val="0.89222757187654755"/>
          <c:w val="0.91181122715951191"/>
          <c:h val="0.106641098562342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1. Spotřebitelské ceny (r/r, %)</a:t>
            </a:r>
          </a:p>
        </c:rich>
      </c:tx>
      <c:layout>
        <c:manualLayout>
          <c:xMode val="edge"/>
          <c:yMode val="edge"/>
          <c:x val="0.2887503753753754"/>
          <c:y val="1.6798941798941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'CPI rr'!$C$3</c:f>
              <c:strCache>
                <c:ptCount val="1"/>
                <c:pt idx="0">
                  <c:v>Spotřebitelské ceny (r/r, 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4"/>
              <c:layout>
                <c:manualLayout>
                  <c:x val="-2.0555555555555556E-2"/>
                  <c:y val="-6.3122899111295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52-41A8-A1C0-9F157BCD331F}"/>
                </c:ext>
              </c:extLst>
            </c:dLbl>
            <c:numFmt formatCode="0.0%" sourceLinked="0"/>
            <c:spPr>
              <a:solidFill>
                <a:schemeClr val="lt1"/>
              </a:solidFill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'CPI rr'!$B$4:$B$51</c:f>
              <c:numCache>
                <c:formatCode>m/d/yyyy</c:formatCode>
                <c:ptCount val="48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  <c:pt idx="26">
                  <c:v>44651</c:v>
                </c:pt>
                <c:pt idx="27">
                  <c:v>44681</c:v>
                </c:pt>
                <c:pt idx="28">
                  <c:v>44712</c:v>
                </c:pt>
                <c:pt idx="29">
                  <c:v>44742</c:v>
                </c:pt>
                <c:pt idx="30">
                  <c:v>44773</c:v>
                </c:pt>
                <c:pt idx="31">
                  <c:v>44804</c:v>
                </c:pt>
                <c:pt idx="32">
                  <c:v>44834</c:v>
                </c:pt>
                <c:pt idx="33">
                  <c:v>44865</c:v>
                </c:pt>
                <c:pt idx="34">
                  <c:v>44895</c:v>
                </c:pt>
                <c:pt idx="35">
                  <c:v>44926</c:v>
                </c:pt>
                <c:pt idx="36">
                  <c:v>44957</c:v>
                </c:pt>
                <c:pt idx="37">
                  <c:v>44985</c:v>
                </c:pt>
                <c:pt idx="38">
                  <c:v>45016</c:v>
                </c:pt>
                <c:pt idx="39">
                  <c:v>45046</c:v>
                </c:pt>
                <c:pt idx="40">
                  <c:v>45077</c:v>
                </c:pt>
                <c:pt idx="41">
                  <c:v>45107</c:v>
                </c:pt>
                <c:pt idx="42">
                  <c:v>45138</c:v>
                </c:pt>
                <c:pt idx="43">
                  <c:v>45169</c:v>
                </c:pt>
                <c:pt idx="44">
                  <c:v>45199</c:v>
                </c:pt>
                <c:pt idx="45">
                  <c:v>45230</c:v>
                </c:pt>
                <c:pt idx="46">
                  <c:v>45260</c:v>
                </c:pt>
                <c:pt idx="47">
                  <c:v>45291</c:v>
                </c:pt>
              </c:numCache>
            </c:numRef>
          </c:cat>
          <c:val>
            <c:numRef>
              <c:f>'CPI rr'!$C$4:$C$51</c:f>
              <c:numCache>
                <c:formatCode>General</c:formatCode>
                <c:ptCount val="48"/>
                <c:pt idx="0">
                  <c:v>3.5999999999999942E-2</c:v>
                </c:pt>
                <c:pt idx="1">
                  <c:v>3.7000000000000026E-2</c:v>
                </c:pt>
                <c:pt idx="2">
                  <c:v>3.4000000000000058E-2</c:v>
                </c:pt>
                <c:pt idx="3">
                  <c:v>3.2000000000000028E-2</c:v>
                </c:pt>
                <c:pt idx="4">
                  <c:v>2.9000000000000057E-2</c:v>
                </c:pt>
                <c:pt idx="5">
                  <c:v>3.2999999999999974E-2</c:v>
                </c:pt>
                <c:pt idx="6">
                  <c:v>3.4000000000000058E-2</c:v>
                </c:pt>
                <c:pt idx="7">
                  <c:v>3.2999999999999974E-2</c:v>
                </c:pt>
                <c:pt idx="8">
                  <c:v>3.2000000000000028E-2</c:v>
                </c:pt>
                <c:pt idx="9">
                  <c:v>2.9000000000000057E-2</c:v>
                </c:pt>
                <c:pt idx="10">
                  <c:v>2.7000000000000027E-2</c:v>
                </c:pt>
                <c:pt idx="11">
                  <c:v>2.2999999999999972E-2</c:v>
                </c:pt>
                <c:pt idx="12">
                  <c:v>2.200000000000003E-2</c:v>
                </c:pt>
                <c:pt idx="13">
                  <c:v>2.0999999999999942E-2</c:v>
                </c:pt>
                <c:pt idx="14">
                  <c:v>2.2999999999999972E-2</c:v>
                </c:pt>
                <c:pt idx="15">
                  <c:v>3.0999999999999944E-2</c:v>
                </c:pt>
                <c:pt idx="16">
                  <c:v>2.9000000000000057E-2</c:v>
                </c:pt>
                <c:pt idx="17">
                  <c:v>2.7999999999999973E-2</c:v>
                </c:pt>
                <c:pt idx="18">
                  <c:v>3.4000000000000058E-2</c:v>
                </c:pt>
                <c:pt idx="19">
                  <c:v>4.0999999999999946E-2</c:v>
                </c:pt>
                <c:pt idx="20">
                  <c:v>4.9000000000000057E-2</c:v>
                </c:pt>
                <c:pt idx="21">
                  <c:v>5.7999999999999968E-2</c:v>
                </c:pt>
                <c:pt idx="22">
                  <c:v>0.06</c:v>
                </c:pt>
                <c:pt idx="23">
                  <c:v>6.5999999999999948E-2</c:v>
                </c:pt>
                <c:pt idx="24">
                  <c:v>9.900000000000006E-2</c:v>
                </c:pt>
                <c:pt idx="25">
                  <c:v>0.11099999999999995</c:v>
                </c:pt>
                <c:pt idx="26">
                  <c:v>0.12700000000000003</c:v>
                </c:pt>
                <c:pt idx="27">
                  <c:v>0.14200000000000002</c:v>
                </c:pt>
                <c:pt idx="28">
                  <c:v>0.16</c:v>
                </c:pt>
                <c:pt idx="29">
                  <c:v>0.17200000000000004</c:v>
                </c:pt>
                <c:pt idx="30">
                  <c:v>0.17499999999999999</c:v>
                </c:pt>
                <c:pt idx="31">
                  <c:v>0.17200000000000004</c:v>
                </c:pt>
                <c:pt idx="32">
                  <c:v>0.18</c:v>
                </c:pt>
                <c:pt idx="33">
                  <c:v>0.15099999999999994</c:v>
                </c:pt>
                <c:pt idx="34">
                  <c:v>0.16200000000000003</c:v>
                </c:pt>
                <c:pt idx="35">
                  <c:v>0.15799999999999997</c:v>
                </c:pt>
                <c:pt idx="36">
                  <c:v>0.17499999999999999</c:v>
                </c:pt>
                <c:pt idx="37">
                  <c:v>0.16700000000000004</c:v>
                </c:pt>
                <c:pt idx="38">
                  <c:v>0.15</c:v>
                </c:pt>
                <c:pt idx="39">
                  <c:v>0.12700000000000003</c:v>
                </c:pt>
                <c:pt idx="40">
                  <c:v>0.11099999999999995</c:v>
                </c:pt>
                <c:pt idx="41">
                  <c:v>9.7000000000000031E-2</c:v>
                </c:pt>
                <c:pt idx="42">
                  <c:v>8.7999999999999967E-2</c:v>
                </c:pt>
                <c:pt idx="43">
                  <c:v>8.5000000000000006E-2</c:v>
                </c:pt>
                <c:pt idx="44">
                  <c:v>6.9000000000000006E-2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52-41A8-A1C0-9F157BCD331F}"/>
            </c:ext>
          </c:extLst>
        </c:ser>
        <c:ser>
          <c:idx val="1"/>
          <c:order val="1"/>
          <c:tx>
            <c:strRef>
              <c:f>'CPI rr'!$D$3</c:f>
              <c:strCache>
                <c:ptCount val="1"/>
                <c:pt idx="0">
                  <c:v>Inflační cíl ČNB (2 %)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'CPI rr'!$B$4:$B$51</c:f>
              <c:numCache>
                <c:formatCode>m/d/yyyy</c:formatCode>
                <c:ptCount val="48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  <c:pt idx="26">
                  <c:v>44651</c:v>
                </c:pt>
                <c:pt idx="27">
                  <c:v>44681</c:v>
                </c:pt>
                <c:pt idx="28">
                  <c:v>44712</c:v>
                </c:pt>
                <c:pt idx="29">
                  <c:v>44742</c:v>
                </c:pt>
                <c:pt idx="30">
                  <c:v>44773</c:v>
                </c:pt>
                <c:pt idx="31">
                  <c:v>44804</c:v>
                </c:pt>
                <c:pt idx="32">
                  <c:v>44834</c:v>
                </c:pt>
                <c:pt idx="33">
                  <c:v>44865</c:v>
                </c:pt>
                <c:pt idx="34">
                  <c:v>44895</c:v>
                </c:pt>
                <c:pt idx="35">
                  <c:v>44926</c:v>
                </c:pt>
                <c:pt idx="36">
                  <c:v>44957</c:v>
                </c:pt>
                <c:pt idx="37">
                  <c:v>44985</c:v>
                </c:pt>
                <c:pt idx="38">
                  <c:v>45016</c:v>
                </c:pt>
                <c:pt idx="39">
                  <c:v>45046</c:v>
                </c:pt>
                <c:pt idx="40">
                  <c:v>45077</c:v>
                </c:pt>
                <c:pt idx="41">
                  <c:v>45107</c:v>
                </c:pt>
                <c:pt idx="42">
                  <c:v>45138</c:v>
                </c:pt>
                <c:pt idx="43">
                  <c:v>45169</c:v>
                </c:pt>
                <c:pt idx="44">
                  <c:v>45199</c:v>
                </c:pt>
                <c:pt idx="45">
                  <c:v>45230</c:v>
                </c:pt>
                <c:pt idx="46">
                  <c:v>45260</c:v>
                </c:pt>
                <c:pt idx="47">
                  <c:v>45291</c:v>
                </c:pt>
              </c:numCache>
            </c:numRef>
          </c:cat>
          <c:val>
            <c:numRef>
              <c:f>'CPI rr'!$D$4:$D$51</c:f>
              <c:numCache>
                <c:formatCode>General</c:formatCode>
                <c:ptCount val="48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52-41A8-A1C0-9F157BCD3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0829072"/>
        <c:axId val="1852898255"/>
      </c:lineChart>
      <c:dateAx>
        <c:axId val="350829072"/>
        <c:scaling>
          <c:orientation val="minMax"/>
        </c:scaling>
        <c:delete val="0"/>
        <c:axPos val="b"/>
        <c:numFmt formatCode="m\/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52898255"/>
        <c:crosses val="autoZero"/>
        <c:auto val="1"/>
        <c:lblOffset val="100"/>
        <c:baseTimeUnit val="months"/>
      </c:dateAx>
      <c:valAx>
        <c:axId val="1852898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082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2. Spotřebitelské</a:t>
            </a:r>
            <a:r>
              <a:rPr lang="cs-CZ" b="1" baseline="0" dirty="0"/>
              <a:t> ceny (I/2020 = 0, %)</a:t>
            </a:r>
            <a:endParaRPr lang="cs-CZ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CPI_2020!$C$3</c:f>
              <c:strCache>
                <c:ptCount val="1"/>
                <c:pt idx="0">
                  <c:v>Spotřebitelské ceny (I/2020 = 0, 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4"/>
              <c:layout>
                <c:manualLayout>
                  <c:x val="-3.2444444444444547E-2"/>
                  <c:y val="-7.2479624257494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40-4624-921D-ABBC5306A962}"/>
                </c:ext>
              </c:extLst>
            </c:dLbl>
            <c:numFmt formatCode="0.0%" sourceLinked="0"/>
            <c:spPr>
              <a:solidFill>
                <a:schemeClr val="lt1"/>
              </a:solidFill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CPI_2020!$B$4:$B$51</c:f>
              <c:numCache>
                <c:formatCode>m/d/yyyy</c:formatCode>
                <c:ptCount val="48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  <c:pt idx="26">
                  <c:v>44651</c:v>
                </c:pt>
                <c:pt idx="27">
                  <c:v>44681</c:v>
                </c:pt>
                <c:pt idx="28">
                  <c:v>44712</c:v>
                </c:pt>
                <c:pt idx="29">
                  <c:v>44742</c:v>
                </c:pt>
                <c:pt idx="30">
                  <c:v>44773</c:v>
                </c:pt>
                <c:pt idx="31">
                  <c:v>44804</c:v>
                </c:pt>
                <c:pt idx="32">
                  <c:v>44834</c:v>
                </c:pt>
                <c:pt idx="33">
                  <c:v>44865</c:v>
                </c:pt>
                <c:pt idx="34">
                  <c:v>44895</c:v>
                </c:pt>
                <c:pt idx="35">
                  <c:v>44926</c:v>
                </c:pt>
                <c:pt idx="36">
                  <c:v>44957</c:v>
                </c:pt>
                <c:pt idx="37">
                  <c:v>44985</c:v>
                </c:pt>
                <c:pt idx="38">
                  <c:v>45016</c:v>
                </c:pt>
                <c:pt idx="39">
                  <c:v>45046</c:v>
                </c:pt>
                <c:pt idx="40">
                  <c:v>45077</c:v>
                </c:pt>
                <c:pt idx="41">
                  <c:v>45107</c:v>
                </c:pt>
                <c:pt idx="42">
                  <c:v>45138</c:v>
                </c:pt>
                <c:pt idx="43">
                  <c:v>45169</c:v>
                </c:pt>
                <c:pt idx="44">
                  <c:v>45199</c:v>
                </c:pt>
                <c:pt idx="45">
                  <c:v>45230</c:v>
                </c:pt>
                <c:pt idx="46">
                  <c:v>45260</c:v>
                </c:pt>
                <c:pt idx="47">
                  <c:v>45291</c:v>
                </c:pt>
              </c:numCache>
            </c:numRef>
          </c:cat>
          <c:val>
            <c:numRef>
              <c:f>CPI_2020!$C$4:$C$51</c:f>
              <c:numCache>
                <c:formatCode>General</c:formatCode>
                <c:ptCount val="48"/>
                <c:pt idx="0">
                  <c:v>0</c:v>
                </c:pt>
                <c:pt idx="1">
                  <c:v>2.7027027027026751E-3</c:v>
                </c:pt>
                <c:pt idx="2">
                  <c:v>1.8018018018017834E-3</c:v>
                </c:pt>
                <c:pt idx="3">
                  <c:v>0</c:v>
                </c:pt>
                <c:pt idx="4">
                  <c:v>3.6036036036035668E-3</c:v>
                </c:pt>
                <c:pt idx="5">
                  <c:v>9.9099099099098087E-3</c:v>
                </c:pt>
                <c:pt idx="6">
                  <c:v>1.4414414414414267E-2</c:v>
                </c:pt>
                <c:pt idx="7">
                  <c:v>1.4414414414414267E-2</c:v>
                </c:pt>
                <c:pt idx="8">
                  <c:v>8.1081081081082473E-3</c:v>
                </c:pt>
                <c:pt idx="9">
                  <c:v>9.9099099099098087E-3</c:v>
                </c:pt>
                <c:pt idx="10">
                  <c:v>9.9099099099098087E-3</c:v>
                </c:pt>
                <c:pt idx="11">
                  <c:v>8.1081081081082473E-3</c:v>
                </c:pt>
                <c:pt idx="12">
                  <c:v>2.1621621621621623E-2</c:v>
                </c:pt>
                <c:pt idx="13">
                  <c:v>2.3423423423423406E-2</c:v>
                </c:pt>
                <c:pt idx="14">
                  <c:v>2.522522522522519E-2</c:v>
                </c:pt>
                <c:pt idx="15">
                  <c:v>3.0630630630630762E-2</c:v>
                </c:pt>
                <c:pt idx="16">
                  <c:v>3.2432432432432323E-2</c:v>
                </c:pt>
                <c:pt idx="17">
                  <c:v>3.7837837837837895E-2</c:v>
                </c:pt>
                <c:pt idx="18">
                  <c:v>4.8648648648648596E-2</c:v>
                </c:pt>
                <c:pt idx="19">
                  <c:v>5.5855855855855951E-2</c:v>
                </c:pt>
                <c:pt idx="20">
                  <c:v>5.7657657657657735E-2</c:v>
                </c:pt>
                <c:pt idx="21">
                  <c:v>6.8468468468468435E-2</c:v>
                </c:pt>
                <c:pt idx="22">
                  <c:v>7.0270270270270219E-2</c:v>
                </c:pt>
                <c:pt idx="23">
                  <c:v>7.4774774774774677E-2</c:v>
                </c:pt>
                <c:pt idx="24">
                  <c:v>0.12252252252252238</c:v>
                </c:pt>
                <c:pt idx="25">
                  <c:v>0.13693693693693687</c:v>
                </c:pt>
                <c:pt idx="26">
                  <c:v>0.15585585585585604</c:v>
                </c:pt>
                <c:pt idx="27">
                  <c:v>0.17657657657657655</c:v>
                </c:pt>
                <c:pt idx="28">
                  <c:v>0.19729729729729728</c:v>
                </c:pt>
                <c:pt idx="29">
                  <c:v>0.21621621621621623</c:v>
                </c:pt>
                <c:pt idx="30">
                  <c:v>0.2324324324324325</c:v>
                </c:pt>
                <c:pt idx="31">
                  <c:v>0.23783783783783785</c:v>
                </c:pt>
                <c:pt idx="32">
                  <c:v>0.24774774774774766</c:v>
                </c:pt>
                <c:pt idx="33">
                  <c:v>0.22972972972972983</c:v>
                </c:pt>
                <c:pt idx="34">
                  <c:v>0.24414414414414409</c:v>
                </c:pt>
                <c:pt idx="35">
                  <c:v>0.24414414414414409</c:v>
                </c:pt>
                <c:pt idx="36">
                  <c:v>0.31891891891891899</c:v>
                </c:pt>
                <c:pt idx="37">
                  <c:v>0.32702702702702724</c:v>
                </c:pt>
                <c:pt idx="38">
                  <c:v>0.3288288288288288</c:v>
                </c:pt>
                <c:pt idx="39">
                  <c:v>0.32612612612612613</c:v>
                </c:pt>
                <c:pt idx="40">
                  <c:v>0.32972972972972969</c:v>
                </c:pt>
                <c:pt idx="41">
                  <c:v>0.33423423423423415</c:v>
                </c:pt>
                <c:pt idx="42">
                  <c:v>0.34054054054054061</c:v>
                </c:pt>
                <c:pt idx="43">
                  <c:v>0.34324324324324329</c:v>
                </c:pt>
                <c:pt idx="44">
                  <c:v>0.33333333333333326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40-4624-921D-ABBC5306A962}"/>
            </c:ext>
          </c:extLst>
        </c:ser>
        <c:ser>
          <c:idx val="1"/>
          <c:order val="1"/>
          <c:tx>
            <c:strRef>
              <c:f>CPI_2020!$D$3</c:f>
              <c:strCache>
                <c:ptCount val="1"/>
                <c:pt idx="0">
                  <c:v>Hypotetický růst CPI o 2 % ročně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4"/>
              <c:layout>
                <c:manualLayout>
                  <c:x val="-1.9444444444444445E-2"/>
                  <c:y val="-7.4853801169590645E-2"/>
                </c:manualLayout>
              </c:layout>
              <c:numFmt formatCode="0.0%" sourceLinked="0"/>
              <c:spPr>
                <a:solidFill>
                  <a:schemeClr val="lt1"/>
                </a:solidFill>
                <a:ln w="3175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40-4624-921D-ABBC5306A9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CPI_2020!$B$4:$B$51</c:f>
              <c:numCache>
                <c:formatCode>m/d/yyyy</c:formatCode>
                <c:ptCount val="48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  <c:pt idx="26">
                  <c:v>44651</c:v>
                </c:pt>
                <c:pt idx="27">
                  <c:v>44681</c:v>
                </c:pt>
                <c:pt idx="28">
                  <c:v>44712</c:v>
                </c:pt>
                <c:pt idx="29">
                  <c:v>44742</c:v>
                </c:pt>
                <c:pt idx="30">
                  <c:v>44773</c:v>
                </c:pt>
                <c:pt idx="31">
                  <c:v>44804</c:v>
                </c:pt>
                <c:pt idx="32">
                  <c:v>44834</c:v>
                </c:pt>
                <c:pt idx="33">
                  <c:v>44865</c:v>
                </c:pt>
                <c:pt idx="34">
                  <c:v>44895</c:v>
                </c:pt>
                <c:pt idx="35">
                  <c:v>44926</c:v>
                </c:pt>
                <c:pt idx="36">
                  <c:v>44957</c:v>
                </c:pt>
                <c:pt idx="37">
                  <c:v>44985</c:v>
                </c:pt>
                <c:pt idx="38">
                  <c:v>45016</c:v>
                </c:pt>
                <c:pt idx="39">
                  <c:v>45046</c:v>
                </c:pt>
                <c:pt idx="40">
                  <c:v>45077</c:v>
                </c:pt>
                <c:pt idx="41">
                  <c:v>45107</c:v>
                </c:pt>
                <c:pt idx="42">
                  <c:v>45138</c:v>
                </c:pt>
                <c:pt idx="43">
                  <c:v>45169</c:v>
                </c:pt>
                <c:pt idx="44">
                  <c:v>45199</c:v>
                </c:pt>
                <c:pt idx="45">
                  <c:v>45230</c:v>
                </c:pt>
                <c:pt idx="46">
                  <c:v>45260</c:v>
                </c:pt>
                <c:pt idx="47">
                  <c:v>45291</c:v>
                </c:pt>
              </c:numCache>
            </c:numRef>
          </c:cat>
          <c:val>
            <c:numRef>
              <c:f>CPI_2020!$D$4:$D$51</c:f>
              <c:numCache>
                <c:formatCode>General</c:formatCode>
                <c:ptCount val="48"/>
                <c:pt idx="0">
                  <c:v>0</c:v>
                </c:pt>
                <c:pt idx="1">
                  <c:v>1.6499999999999293E-3</c:v>
                </c:pt>
                <c:pt idx="2">
                  <c:v>3.302722499999966E-3</c:v>
                </c:pt>
                <c:pt idx="3">
                  <c:v>4.9581719921250045E-3</c:v>
                </c:pt>
                <c:pt idx="4">
                  <c:v>6.6163529759120099E-3</c:v>
                </c:pt>
                <c:pt idx="5">
                  <c:v>8.2772699583222309E-3</c:v>
                </c:pt>
                <c:pt idx="6">
                  <c:v>9.940927453753412E-3</c:v>
                </c:pt>
                <c:pt idx="7">
                  <c:v>1.1607329984052006E-2</c:v>
                </c:pt>
                <c:pt idx="8">
                  <c:v>1.3276482078525609E-2</c:v>
                </c:pt>
                <c:pt idx="9">
                  <c:v>1.4948388273955171E-2</c:v>
                </c:pt>
                <c:pt idx="10">
                  <c:v>1.6623053114607211E-2</c:v>
                </c:pt>
                <c:pt idx="11">
                  <c:v>1.8300481152246251E-2</c:v>
                </c:pt>
                <c:pt idx="12">
                  <c:v>1.9980676946147469E-2</c:v>
                </c:pt>
                <c:pt idx="13">
                  <c:v>2.1663645063108472E-2</c:v>
                </c:pt>
                <c:pt idx="14">
                  <c:v>2.3349390077462617E-2</c:v>
                </c:pt>
                <c:pt idx="15">
                  <c:v>2.5037916571090335E-2</c:v>
                </c:pt>
                <c:pt idx="16">
                  <c:v>2.6729229133432453E-2</c:v>
                </c:pt>
                <c:pt idx="17">
                  <c:v>2.8423332361502629E-2</c:v>
                </c:pt>
                <c:pt idx="18">
                  <c:v>3.0120230859899122E-2</c:v>
                </c:pt>
                <c:pt idx="19">
                  <c:v>3.181992924081789E-2</c:v>
                </c:pt>
                <c:pt idx="20">
                  <c:v>3.3522432124065249E-2</c:v>
                </c:pt>
                <c:pt idx="21">
                  <c:v>3.5227744137069861E-2</c:v>
                </c:pt>
                <c:pt idx="22">
                  <c:v>3.6935869914896058E-2</c:v>
                </c:pt>
                <c:pt idx="23">
                  <c:v>3.8646814100255611E-2</c:v>
                </c:pt>
                <c:pt idx="24">
                  <c:v>4.0360581343521051E-2</c:v>
                </c:pt>
                <c:pt idx="25">
                  <c:v>4.2077176302737884E-2</c:v>
                </c:pt>
                <c:pt idx="26">
                  <c:v>4.3796603643637244E-2</c:v>
                </c:pt>
                <c:pt idx="27">
                  <c:v>4.5518868039649218E-2</c:v>
                </c:pt>
                <c:pt idx="28">
                  <c:v>4.7243974171914616E-2</c:v>
                </c:pt>
                <c:pt idx="29">
                  <c:v>4.8971926729298287E-2</c:v>
                </c:pt>
                <c:pt idx="30">
                  <c:v>5.0702730408401564E-2</c:v>
                </c:pt>
                <c:pt idx="31">
                  <c:v>5.2436389913575354E-2</c:v>
                </c:pt>
                <c:pt idx="32">
                  <c:v>5.417290995693258E-2</c:v>
                </c:pt>
                <c:pt idx="33">
                  <c:v>5.59122952583615E-2</c:v>
                </c:pt>
                <c:pt idx="34">
                  <c:v>5.7654550545537697E-2</c:v>
                </c:pt>
                <c:pt idx="35">
                  <c:v>5.939968055393785E-2</c:v>
                </c:pt>
                <c:pt idx="36">
                  <c:v>6.114769002685172E-2</c:v>
                </c:pt>
                <c:pt idx="37">
                  <c:v>6.2898583715395917E-2</c:v>
                </c:pt>
                <c:pt idx="38">
                  <c:v>6.4652366378526338E-2</c:v>
                </c:pt>
                <c:pt idx="39">
                  <c:v>6.640904278305082E-2</c:v>
                </c:pt>
                <c:pt idx="40">
                  <c:v>6.8168617703642687E-2</c:v>
                </c:pt>
                <c:pt idx="41">
                  <c:v>6.9931095922853626E-2</c:v>
                </c:pt>
                <c:pt idx="42">
                  <c:v>7.1696482231126346E-2</c:v>
                </c:pt>
                <c:pt idx="43">
                  <c:v>7.3464781426807679E-2</c:v>
                </c:pt>
                <c:pt idx="44">
                  <c:v>7.5235998316161901E-2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940-4624-921D-ABBC5306A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0853664"/>
        <c:axId val="1854892735"/>
      </c:lineChart>
      <c:dateAx>
        <c:axId val="350853664"/>
        <c:scaling>
          <c:orientation val="minMax"/>
        </c:scaling>
        <c:delete val="0"/>
        <c:axPos val="b"/>
        <c:numFmt formatCode="m\/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54892735"/>
        <c:crosses val="autoZero"/>
        <c:auto val="1"/>
        <c:lblOffset val="100"/>
        <c:baseTimeUnit val="months"/>
      </c:dateAx>
      <c:valAx>
        <c:axId val="1854892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085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3. Spotřebitelská</a:t>
            </a:r>
            <a:r>
              <a:rPr lang="cs-CZ" b="1" baseline="0" dirty="0"/>
              <a:t> inflace (m/m, %)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'CPI mm'!$C$2</c:f>
              <c:strCache>
                <c:ptCount val="1"/>
                <c:pt idx="0">
                  <c:v>CPI inflace (m/m, %)</c:v>
                </c:pt>
              </c:strCache>
            </c:strRef>
          </c:tx>
          <c:spPr>
            <a:ln w="31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'CPI mm'!$B$3:$B$50</c:f>
              <c:numCache>
                <c:formatCode>m/d/yyyy</c:formatCode>
                <c:ptCount val="48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  <c:pt idx="26">
                  <c:v>44651</c:v>
                </c:pt>
                <c:pt idx="27">
                  <c:v>44681</c:v>
                </c:pt>
                <c:pt idx="28">
                  <c:v>44712</c:v>
                </c:pt>
                <c:pt idx="29">
                  <c:v>44742</c:v>
                </c:pt>
                <c:pt idx="30">
                  <c:v>44773</c:v>
                </c:pt>
                <c:pt idx="31">
                  <c:v>44804</c:v>
                </c:pt>
                <c:pt idx="32">
                  <c:v>44834</c:v>
                </c:pt>
                <c:pt idx="33">
                  <c:v>44865</c:v>
                </c:pt>
                <c:pt idx="34">
                  <c:v>44895</c:v>
                </c:pt>
                <c:pt idx="35">
                  <c:v>44926</c:v>
                </c:pt>
                <c:pt idx="36">
                  <c:v>44957</c:v>
                </c:pt>
                <c:pt idx="37">
                  <c:v>44985</c:v>
                </c:pt>
                <c:pt idx="38">
                  <c:v>45016</c:v>
                </c:pt>
                <c:pt idx="39">
                  <c:v>45046</c:v>
                </c:pt>
                <c:pt idx="40">
                  <c:v>45077</c:v>
                </c:pt>
                <c:pt idx="41">
                  <c:v>45107</c:v>
                </c:pt>
                <c:pt idx="42">
                  <c:v>45138</c:v>
                </c:pt>
                <c:pt idx="43">
                  <c:v>45169</c:v>
                </c:pt>
                <c:pt idx="44">
                  <c:v>45199</c:v>
                </c:pt>
                <c:pt idx="45">
                  <c:v>45230</c:v>
                </c:pt>
                <c:pt idx="46">
                  <c:v>45260</c:v>
                </c:pt>
                <c:pt idx="47">
                  <c:v>45291</c:v>
                </c:pt>
              </c:numCache>
            </c:numRef>
          </c:cat>
          <c:val>
            <c:numRef>
              <c:f>'CPI mm'!$C$3:$C$50</c:f>
              <c:numCache>
                <c:formatCode>General</c:formatCode>
                <c:ptCount val="48"/>
                <c:pt idx="0">
                  <c:v>1.4625228519195455E-2</c:v>
                </c:pt>
                <c:pt idx="1">
                  <c:v>2.7027027027026751E-3</c:v>
                </c:pt>
                <c:pt idx="2">
                  <c:v>-8.9847259658570877E-4</c:v>
                </c:pt>
                <c:pt idx="3">
                  <c:v>-1.7985611510791255E-3</c:v>
                </c:pt>
                <c:pt idx="4">
                  <c:v>3.6036036036035668E-3</c:v>
                </c:pt>
                <c:pt idx="5">
                  <c:v>6.2836624775581829E-3</c:v>
                </c:pt>
                <c:pt idx="6">
                  <c:v>4.4603033006245241E-3</c:v>
                </c:pt>
                <c:pt idx="7">
                  <c:v>0</c:v>
                </c:pt>
                <c:pt idx="8">
                  <c:v>-6.2166962699821138E-3</c:v>
                </c:pt>
                <c:pt idx="9">
                  <c:v>1.7873100983019086E-3</c:v>
                </c:pt>
                <c:pt idx="10">
                  <c:v>0</c:v>
                </c:pt>
                <c:pt idx="11">
                  <c:v>-1.784121320249632E-3</c:v>
                </c:pt>
                <c:pt idx="12">
                  <c:v>1.3404825737265424E-2</c:v>
                </c:pt>
                <c:pt idx="13">
                  <c:v>1.7636684303350414E-3</c:v>
                </c:pt>
                <c:pt idx="14">
                  <c:v>1.7605633802817433E-3</c:v>
                </c:pt>
                <c:pt idx="15">
                  <c:v>5.2724077328647478E-3</c:v>
                </c:pt>
                <c:pt idx="16">
                  <c:v>1.7482517482516613E-3</c:v>
                </c:pt>
                <c:pt idx="17">
                  <c:v>5.2356020942410098E-3</c:v>
                </c:pt>
                <c:pt idx="18">
                  <c:v>1.0416666666666741E-2</c:v>
                </c:pt>
                <c:pt idx="19">
                  <c:v>6.8728522336769515E-3</c:v>
                </c:pt>
                <c:pt idx="20">
                  <c:v>1.7064846416381396E-3</c:v>
                </c:pt>
                <c:pt idx="21">
                  <c:v>1.0221465076660996E-2</c:v>
                </c:pt>
                <c:pt idx="22">
                  <c:v>1.6863406408094139E-3</c:v>
                </c:pt>
                <c:pt idx="23">
                  <c:v>4.2087542087541063E-3</c:v>
                </c:pt>
                <c:pt idx="24">
                  <c:v>4.4425817267393031E-2</c:v>
                </c:pt>
                <c:pt idx="25">
                  <c:v>1.2841091492777013E-2</c:v>
                </c:pt>
                <c:pt idx="26">
                  <c:v>1.6640253565768592E-2</c:v>
                </c:pt>
                <c:pt idx="27">
                  <c:v>1.7926734216679563E-2</c:v>
                </c:pt>
                <c:pt idx="28">
                  <c:v>1.7611026033690802E-2</c:v>
                </c:pt>
                <c:pt idx="29">
                  <c:v>1.5801354401805856E-2</c:v>
                </c:pt>
                <c:pt idx="30">
                  <c:v>1.3333333333333419E-2</c:v>
                </c:pt>
                <c:pt idx="31">
                  <c:v>4.3859649122806044E-3</c:v>
                </c:pt>
                <c:pt idx="32">
                  <c:v>8.0058224163026548E-3</c:v>
                </c:pt>
                <c:pt idx="33">
                  <c:v>-1.4440433212996373E-2</c:v>
                </c:pt>
                <c:pt idx="34">
                  <c:v>1.172161172161168E-2</c:v>
                </c:pt>
                <c:pt idx="35">
                  <c:v>0</c:v>
                </c:pt>
                <c:pt idx="36">
                  <c:v>6.0101375814627156E-2</c:v>
                </c:pt>
                <c:pt idx="37">
                  <c:v>6.147540983606703E-3</c:v>
                </c:pt>
                <c:pt idx="38">
                  <c:v>1.3577732518668117E-3</c:v>
                </c:pt>
                <c:pt idx="39">
                  <c:v>-2.0338983050848247E-3</c:v>
                </c:pt>
                <c:pt idx="40">
                  <c:v>2.7173913043478937E-3</c:v>
                </c:pt>
                <c:pt idx="41">
                  <c:v>3.3875338753388551E-3</c:v>
                </c:pt>
                <c:pt idx="42">
                  <c:v>4.7265361242405657E-3</c:v>
                </c:pt>
                <c:pt idx="43">
                  <c:v>2E-3</c:v>
                </c:pt>
                <c:pt idx="44">
                  <c:v>-7.3775989268947129E-3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1C-489A-86F0-75C0829595D2}"/>
            </c:ext>
          </c:extLst>
        </c:ser>
        <c:ser>
          <c:idx val="1"/>
          <c:order val="1"/>
          <c:tx>
            <c:strRef>
              <c:f>'CPI mm'!$D$2</c:f>
              <c:strCache>
                <c:ptCount val="1"/>
                <c:pt idx="0">
                  <c:v>6M CPI Inflace (m/m, 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4"/>
              <c:layout>
                <c:manualLayout>
                  <c:x val="-1.6685435435435259E-2"/>
                  <c:y val="0.1033476631393298"/>
                </c:manualLayout>
              </c:layout>
              <c:numFmt formatCode="0.00%" sourceLinked="0"/>
              <c:spPr>
                <a:solidFill>
                  <a:schemeClr val="lt1"/>
                </a:solidFill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1C-489A-86F0-75C0829595D2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'CPI mm'!$B$3:$B$50</c:f>
              <c:numCache>
                <c:formatCode>m/d/yyyy</c:formatCode>
                <c:ptCount val="48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  <c:pt idx="26">
                  <c:v>44651</c:v>
                </c:pt>
                <c:pt idx="27">
                  <c:v>44681</c:v>
                </c:pt>
                <c:pt idx="28">
                  <c:v>44712</c:v>
                </c:pt>
                <c:pt idx="29">
                  <c:v>44742</c:v>
                </c:pt>
                <c:pt idx="30">
                  <c:v>44773</c:v>
                </c:pt>
                <c:pt idx="31">
                  <c:v>44804</c:v>
                </c:pt>
                <c:pt idx="32">
                  <c:v>44834</c:v>
                </c:pt>
                <c:pt idx="33">
                  <c:v>44865</c:v>
                </c:pt>
                <c:pt idx="34">
                  <c:v>44895</c:v>
                </c:pt>
                <c:pt idx="35">
                  <c:v>44926</c:v>
                </c:pt>
                <c:pt idx="36">
                  <c:v>44957</c:v>
                </c:pt>
                <c:pt idx="37">
                  <c:v>44985</c:v>
                </c:pt>
                <c:pt idx="38">
                  <c:v>45016</c:v>
                </c:pt>
                <c:pt idx="39">
                  <c:v>45046</c:v>
                </c:pt>
                <c:pt idx="40">
                  <c:v>45077</c:v>
                </c:pt>
                <c:pt idx="41">
                  <c:v>45107</c:v>
                </c:pt>
                <c:pt idx="42">
                  <c:v>45138</c:v>
                </c:pt>
                <c:pt idx="43">
                  <c:v>45169</c:v>
                </c:pt>
                <c:pt idx="44">
                  <c:v>45199</c:v>
                </c:pt>
                <c:pt idx="45">
                  <c:v>45230</c:v>
                </c:pt>
                <c:pt idx="46">
                  <c:v>45260</c:v>
                </c:pt>
                <c:pt idx="47">
                  <c:v>45291</c:v>
                </c:pt>
              </c:numCache>
            </c:numRef>
          </c:cat>
          <c:val>
            <c:numRef>
              <c:f>'CPI mm'!$D$3:$D$50</c:f>
              <c:numCache>
                <c:formatCode>General</c:formatCode>
                <c:ptCount val="48"/>
                <c:pt idx="5">
                  <c:v>4.0862126664222842E-3</c:v>
                </c:pt>
                <c:pt idx="6">
                  <c:v>2.392165244032185E-3</c:v>
                </c:pt>
                <c:pt idx="7">
                  <c:v>1.9417111197839176E-3</c:v>
                </c:pt>
                <c:pt idx="8">
                  <c:v>1.0552956900795607E-3</c:v>
                </c:pt>
                <c:pt idx="9">
                  <c:v>1.6529490248302636E-3</c:v>
                </c:pt>
                <c:pt idx="10">
                  <c:v>1.0523511217286341E-3</c:v>
                </c:pt>
                <c:pt idx="11">
                  <c:v>-2.9225437165791845E-4</c:v>
                </c:pt>
                <c:pt idx="12">
                  <c:v>1.1983729715154823E-3</c:v>
                </c:pt>
                <c:pt idx="13">
                  <c:v>1.4923190723550306E-3</c:v>
                </c:pt>
                <c:pt idx="14">
                  <c:v>2.8219206523374396E-3</c:v>
                </c:pt>
                <c:pt idx="15">
                  <c:v>3.4027678331085554E-3</c:v>
                </c:pt>
                <c:pt idx="16">
                  <c:v>3.6941509167718323E-3</c:v>
                </c:pt>
                <c:pt idx="17">
                  <c:v>4.8641346927809082E-3</c:v>
                </c:pt>
                <c:pt idx="18">
                  <c:v>4.3661445106977226E-3</c:v>
                </c:pt>
                <c:pt idx="19">
                  <c:v>5.2176791778748566E-3</c:v>
                </c:pt>
                <c:pt idx="20">
                  <c:v>5.2086657411507531E-3</c:v>
                </c:pt>
                <c:pt idx="21">
                  <c:v>6.0334910983073087E-3</c:v>
                </c:pt>
                <c:pt idx="22">
                  <c:v>6.0231721355847867E-3</c:v>
                </c:pt>
                <c:pt idx="23">
                  <c:v>5.8520287413443839E-3</c:v>
                </c:pt>
                <c:pt idx="24">
                  <c:v>1.1519158879863767E-2</c:v>
                </c:pt>
                <c:pt idx="25">
                  <c:v>1.2513886902411286E-2</c:v>
                </c:pt>
                <c:pt idx="26">
                  <c:v>1.5002962504070183E-2</c:v>
                </c:pt>
                <c:pt idx="27">
                  <c:v>1.6287194199861688E-2</c:v>
                </c:pt>
                <c:pt idx="28">
                  <c:v>1.8941519835152576E-2</c:v>
                </c:pt>
                <c:pt idx="29">
                  <c:v>2.0873811178645951E-2</c:v>
                </c:pt>
                <c:pt idx="30">
                  <c:v>1.5692279444593282E-2</c:v>
                </c:pt>
                <c:pt idx="31">
                  <c:v>1.4283001864882294E-2</c:v>
                </c:pt>
                <c:pt idx="32">
                  <c:v>1.2843912157450177E-2</c:v>
                </c:pt>
                <c:pt idx="33">
                  <c:v>7.4489308978229474E-3</c:v>
                </c:pt>
                <c:pt idx="34">
                  <c:v>6.4674374951039226E-3</c:v>
                </c:pt>
                <c:pt idx="35">
                  <c:v>3.8339508395068833E-3</c:v>
                </c:pt>
                <c:pt idx="36">
                  <c:v>1.1626366096322727E-2</c:v>
                </c:pt>
                <c:pt idx="37">
                  <c:v>1.1919981209814523E-2</c:v>
                </c:pt>
                <c:pt idx="38">
                  <c:v>1.0811898957967969E-2</c:v>
                </c:pt>
                <c:pt idx="39">
                  <c:v>1.2880070083241435E-2</c:v>
                </c:pt>
                <c:pt idx="40">
                  <c:v>1.1379292997460766E-2</c:v>
                </c:pt>
                <c:pt idx="41">
                  <c:v>1.1943938253153874E-2</c:v>
                </c:pt>
                <c:pt idx="42">
                  <c:v>2.7171123104636763E-3</c:v>
                </c:pt>
                <c:pt idx="43">
                  <c:v>2.0258672464166239E-3</c:v>
                </c:pt>
                <c:pt idx="44">
                  <c:v>5.6990916344545894E-4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1C-489A-86F0-75C0829595D2}"/>
            </c:ext>
          </c:extLst>
        </c:ser>
        <c:ser>
          <c:idx val="2"/>
          <c:order val="2"/>
          <c:tx>
            <c:strRef>
              <c:f>'CPI mm'!$E$2</c:f>
              <c:strCache>
                <c:ptCount val="1"/>
                <c:pt idx="0">
                  <c:v>Jádrová inflace (m/m, %)</c:v>
                </c:pt>
              </c:strCache>
            </c:strRef>
          </c:tx>
          <c:spPr>
            <a:ln w="31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'CPI mm'!$B$3:$B$50</c:f>
              <c:numCache>
                <c:formatCode>m/d/yyyy</c:formatCode>
                <c:ptCount val="48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  <c:pt idx="26">
                  <c:v>44651</c:v>
                </c:pt>
                <c:pt idx="27">
                  <c:v>44681</c:v>
                </c:pt>
                <c:pt idx="28">
                  <c:v>44712</c:v>
                </c:pt>
                <c:pt idx="29">
                  <c:v>44742</c:v>
                </c:pt>
                <c:pt idx="30">
                  <c:v>44773</c:v>
                </c:pt>
                <c:pt idx="31">
                  <c:v>44804</c:v>
                </c:pt>
                <c:pt idx="32">
                  <c:v>44834</c:v>
                </c:pt>
                <c:pt idx="33">
                  <c:v>44865</c:v>
                </c:pt>
                <c:pt idx="34">
                  <c:v>44895</c:v>
                </c:pt>
                <c:pt idx="35">
                  <c:v>44926</c:v>
                </c:pt>
                <c:pt idx="36">
                  <c:v>44957</c:v>
                </c:pt>
                <c:pt idx="37">
                  <c:v>44985</c:v>
                </c:pt>
                <c:pt idx="38">
                  <c:v>45016</c:v>
                </c:pt>
                <c:pt idx="39">
                  <c:v>45046</c:v>
                </c:pt>
                <c:pt idx="40">
                  <c:v>45077</c:v>
                </c:pt>
                <c:pt idx="41">
                  <c:v>45107</c:v>
                </c:pt>
                <c:pt idx="42">
                  <c:v>45138</c:v>
                </c:pt>
                <c:pt idx="43">
                  <c:v>45169</c:v>
                </c:pt>
                <c:pt idx="44">
                  <c:v>45199</c:v>
                </c:pt>
                <c:pt idx="45">
                  <c:v>45230</c:v>
                </c:pt>
                <c:pt idx="46">
                  <c:v>45260</c:v>
                </c:pt>
                <c:pt idx="47">
                  <c:v>45291</c:v>
                </c:pt>
              </c:numCache>
            </c:numRef>
          </c:cat>
          <c:val>
            <c:numRef>
              <c:f>'CPI mm'!$E$3:$E$50</c:f>
              <c:numCache>
                <c:formatCode>General</c:formatCode>
                <c:ptCount val="48"/>
                <c:pt idx="0">
                  <c:v>7.6897918000000676E-3</c:v>
                </c:pt>
                <c:pt idx="1">
                  <c:v>6.8983813933283233E-3</c:v>
                </c:pt>
                <c:pt idx="2">
                  <c:v>-3.184747460794779E-3</c:v>
                </c:pt>
                <c:pt idx="3">
                  <c:v>1.8567796829918048E-3</c:v>
                </c:pt>
                <c:pt idx="4">
                  <c:v>6.8904556682278508E-3</c:v>
                </c:pt>
                <c:pt idx="5">
                  <c:v>5.2151451176769559E-3</c:v>
                </c:pt>
                <c:pt idx="6">
                  <c:v>1.2062570150927527E-2</c:v>
                </c:pt>
                <c:pt idx="7">
                  <c:v>4.7961139374619322E-4</c:v>
                </c:pt>
                <c:pt idx="8">
                  <c:v>-7.6638570114522242E-3</c:v>
                </c:pt>
                <c:pt idx="9">
                  <c:v>5.4301797552933628E-3</c:v>
                </c:pt>
                <c:pt idx="10">
                  <c:v>1.619670196846279E-4</c:v>
                </c:pt>
                <c:pt idx="11">
                  <c:v>-1.0121411358821053E-4</c:v>
                </c:pt>
                <c:pt idx="12">
                  <c:v>7.3972569315916559E-3</c:v>
                </c:pt>
                <c:pt idx="13">
                  <c:v>2.8312804165910865E-3</c:v>
                </c:pt>
                <c:pt idx="14">
                  <c:v>-2.0948691746510706E-3</c:v>
                </c:pt>
                <c:pt idx="15">
                  <c:v>2.9975808957225514E-3</c:v>
                </c:pt>
                <c:pt idx="16">
                  <c:v>4.3671326246947917E-3</c:v>
                </c:pt>
                <c:pt idx="17">
                  <c:v>8.5303233644387078E-3</c:v>
                </c:pt>
                <c:pt idx="18">
                  <c:v>1.5286654892249008E-2</c:v>
                </c:pt>
                <c:pt idx="19">
                  <c:v>1.0101941746897269E-2</c:v>
                </c:pt>
                <c:pt idx="20">
                  <c:v>1.9308418899688373E-3</c:v>
                </c:pt>
                <c:pt idx="21">
                  <c:v>1.2716942286533639E-2</c:v>
                </c:pt>
                <c:pt idx="22">
                  <c:v>1.1337578128445491E-2</c:v>
                </c:pt>
                <c:pt idx="23">
                  <c:v>7.9528204119230228E-3</c:v>
                </c:pt>
                <c:pt idx="24">
                  <c:v>1.688168280000002E-2</c:v>
                </c:pt>
                <c:pt idx="25">
                  <c:v>9.2914727148825094E-3</c:v>
                </c:pt>
                <c:pt idx="26">
                  <c:v>7.3547862651903717E-3</c:v>
                </c:pt>
                <c:pt idx="27">
                  <c:v>1.5469632309515591E-2</c:v>
                </c:pt>
                <c:pt idx="28">
                  <c:v>1.3875574728548612E-2</c:v>
                </c:pt>
                <c:pt idx="29">
                  <c:v>1.5190730378379813E-2</c:v>
                </c:pt>
                <c:pt idx="30">
                  <c:v>1.6345007209881857E-2</c:v>
                </c:pt>
                <c:pt idx="31">
                  <c:v>9.4307269769817736E-3</c:v>
                </c:pt>
                <c:pt idx="32">
                  <c:v>2.5753845216469617E-3</c:v>
                </c:pt>
                <c:pt idx="33">
                  <c:v>1.1802016373662516E-2</c:v>
                </c:pt>
                <c:pt idx="34">
                  <c:v>3.8445386220526956E-3</c:v>
                </c:pt>
                <c:pt idx="35">
                  <c:v>3.5843613028829768E-3</c:v>
                </c:pt>
                <c:pt idx="36">
                  <c:v>8.0962490934777254E-3</c:v>
                </c:pt>
                <c:pt idx="37">
                  <c:v>6.953053857005731E-3</c:v>
                </c:pt>
                <c:pt idx="38">
                  <c:v>2.0021565819414722E-3</c:v>
                </c:pt>
                <c:pt idx="39">
                  <c:v>1.9854688764322503E-3</c:v>
                </c:pt>
                <c:pt idx="40">
                  <c:v>1.211418679208931E-3</c:v>
                </c:pt>
                <c:pt idx="41">
                  <c:v>4.9214080453576781E-3</c:v>
                </c:pt>
                <c:pt idx="42">
                  <c:v>9.6732166152884158E-3</c:v>
                </c:pt>
                <c:pt idx="43" formatCode="###\ ###\ ###\ ###\ ##0.00000;\-###\ ###\ ###\ ###\ ##0.00000">
                  <c:v>1.5200689671388545E-3</c:v>
                </c:pt>
                <c:pt idx="44">
                  <c:v>-6.2341896795136131E-3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C1C-489A-86F0-75C0829595D2}"/>
            </c:ext>
          </c:extLst>
        </c:ser>
        <c:ser>
          <c:idx val="3"/>
          <c:order val="3"/>
          <c:tx>
            <c:strRef>
              <c:f>'CPI mm'!$F$2</c:f>
              <c:strCache>
                <c:ptCount val="1"/>
                <c:pt idx="0">
                  <c:v>6M Jádrová inflace (m/m, 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4"/>
              <c:layout>
                <c:manualLayout>
                  <c:x val="-1.6685435435435259E-2"/>
                  <c:y val="-9.7714065255731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1C-489A-86F0-75C0829595D2}"/>
                </c:ext>
              </c:extLst>
            </c:dLbl>
            <c:numFmt formatCode="0.00%" sourceLinked="0"/>
            <c:spPr>
              <a:solidFill>
                <a:schemeClr val="lt1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'CPI mm'!$B$3:$B$50</c:f>
              <c:numCache>
                <c:formatCode>m/d/yyyy</c:formatCode>
                <c:ptCount val="48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  <c:pt idx="26">
                  <c:v>44651</c:v>
                </c:pt>
                <c:pt idx="27">
                  <c:v>44681</c:v>
                </c:pt>
                <c:pt idx="28">
                  <c:v>44712</c:v>
                </c:pt>
                <c:pt idx="29">
                  <c:v>44742</c:v>
                </c:pt>
                <c:pt idx="30">
                  <c:v>44773</c:v>
                </c:pt>
                <c:pt idx="31">
                  <c:v>44804</c:v>
                </c:pt>
                <c:pt idx="32">
                  <c:v>44834</c:v>
                </c:pt>
                <c:pt idx="33">
                  <c:v>44865</c:v>
                </c:pt>
                <c:pt idx="34">
                  <c:v>44895</c:v>
                </c:pt>
                <c:pt idx="35">
                  <c:v>44926</c:v>
                </c:pt>
                <c:pt idx="36">
                  <c:v>44957</c:v>
                </c:pt>
                <c:pt idx="37">
                  <c:v>44985</c:v>
                </c:pt>
                <c:pt idx="38">
                  <c:v>45016</c:v>
                </c:pt>
                <c:pt idx="39">
                  <c:v>45046</c:v>
                </c:pt>
                <c:pt idx="40">
                  <c:v>45077</c:v>
                </c:pt>
                <c:pt idx="41">
                  <c:v>45107</c:v>
                </c:pt>
                <c:pt idx="42">
                  <c:v>45138</c:v>
                </c:pt>
                <c:pt idx="43">
                  <c:v>45169</c:v>
                </c:pt>
                <c:pt idx="44">
                  <c:v>45199</c:v>
                </c:pt>
                <c:pt idx="45">
                  <c:v>45230</c:v>
                </c:pt>
                <c:pt idx="46">
                  <c:v>45260</c:v>
                </c:pt>
                <c:pt idx="47">
                  <c:v>45291</c:v>
                </c:pt>
              </c:numCache>
            </c:numRef>
          </c:cat>
          <c:val>
            <c:numRef>
              <c:f>'CPI mm'!$F$3:$F$50</c:f>
              <c:numCache>
                <c:formatCode>General</c:formatCode>
                <c:ptCount val="48"/>
                <c:pt idx="5">
                  <c:v>4.2275612434679033E-3</c:v>
                </c:pt>
                <c:pt idx="6">
                  <c:v>4.9563191278423346E-3</c:v>
                </c:pt>
                <c:pt idx="7">
                  <c:v>3.8865162924395236E-3</c:v>
                </c:pt>
                <c:pt idx="8">
                  <c:v>3.139931309988242E-3</c:v>
                </c:pt>
                <c:pt idx="9">
                  <c:v>3.7354967633262959E-3</c:v>
                </c:pt>
                <c:pt idx="10">
                  <c:v>2.614085928911436E-3</c:v>
                </c:pt>
                <c:pt idx="11">
                  <c:v>1.7280294761121695E-3</c:v>
                </c:pt>
                <c:pt idx="12">
                  <c:v>9.5054250792259154E-4</c:v>
                </c:pt>
                <c:pt idx="13">
                  <c:v>1.3424853503778422E-3</c:v>
                </c:pt>
                <c:pt idx="14">
                  <c:v>2.2707120498353106E-3</c:v>
                </c:pt>
                <c:pt idx="15">
                  <c:v>1.865287606293009E-3</c:v>
                </c:pt>
                <c:pt idx="16">
                  <c:v>2.5661481983263457E-3</c:v>
                </c:pt>
                <c:pt idx="17">
                  <c:v>4.0047244132352944E-3</c:v>
                </c:pt>
                <c:pt idx="18">
                  <c:v>5.3195362509654842E-3</c:v>
                </c:pt>
                <c:pt idx="19">
                  <c:v>6.5313065822891758E-3</c:v>
                </c:pt>
                <c:pt idx="20">
                  <c:v>7.2023050497449503E-3</c:v>
                </c:pt>
                <c:pt idx="21">
                  <c:v>8.8222011266196887E-3</c:v>
                </c:pt>
                <c:pt idx="22">
                  <c:v>9.9839600583635502E-3</c:v>
                </c:pt>
                <c:pt idx="23">
                  <c:v>9.8877079356753939E-3</c:v>
                </c:pt>
                <c:pt idx="24">
                  <c:v>1.0153529803673678E-2</c:v>
                </c:pt>
                <c:pt idx="25">
                  <c:v>1.0018451105892723E-2</c:v>
                </c:pt>
                <c:pt idx="26">
                  <c:v>1.0922494514360892E-2</c:v>
                </c:pt>
                <c:pt idx="27">
                  <c:v>1.1381262692140126E-2</c:v>
                </c:pt>
                <c:pt idx="28">
                  <c:v>1.1804257837610521E-2</c:v>
                </c:pt>
                <c:pt idx="29">
                  <c:v>1.3010586245258082E-2</c:v>
                </c:pt>
                <c:pt idx="30">
                  <c:v>1.2921143575553629E-2</c:v>
                </c:pt>
                <c:pt idx="31">
                  <c:v>1.2944353448105517E-2</c:v>
                </c:pt>
                <c:pt idx="32">
                  <c:v>1.2147726106320533E-2</c:v>
                </c:pt>
                <c:pt idx="33">
                  <c:v>1.1536467746623202E-2</c:v>
                </c:pt>
                <c:pt idx="34">
                  <c:v>9.8645976271001246E-3</c:v>
                </c:pt>
                <c:pt idx="35">
                  <c:v>7.9302122594526736E-3</c:v>
                </c:pt>
                <c:pt idx="36">
                  <c:v>6.5554876650821825E-3</c:v>
                </c:pt>
                <c:pt idx="37">
                  <c:v>6.1425497544860264E-3</c:v>
                </c:pt>
                <c:pt idx="38">
                  <c:v>6.0470081284336175E-3</c:v>
                </c:pt>
                <c:pt idx="39">
                  <c:v>4.4109441128341587E-3</c:v>
                </c:pt>
                <c:pt idx="40">
                  <c:v>3.9720834887191359E-3</c:v>
                </c:pt>
                <c:pt idx="41">
                  <c:v>4.1949242350369786E-3</c:v>
                </c:pt>
                <c:pt idx="42">
                  <c:v>4.4577401756527024E-3</c:v>
                </c:pt>
                <c:pt idx="43">
                  <c:v>3.552244790554937E-3</c:v>
                </c:pt>
                <c:pt idx="44">
                  <c:v>2.1794520241655846E-3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C1C-489A-86F0-75C082959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0846207"/>
        <c:axId val="1983423263"/>
      </c:lineChart>
      <c:dateAx>
        <c:axId val="1990846207"/>
        <c:scaling>
          <c:orientation val="minMax"/>
        </c:scaling>
        <c:delete val="0"/>
        <c:axPos val="b"/>
        <c:numFmt formatCode="m\/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83423263"/>
        <c:crosses val="autoZero"/>
        <c:auto val="1"/>
        <c:lblOffset val="100"/>
        <c:baseTimeUnit val="months"/>
      </c:dateAx>
      <c:valAx>
        <c:axId val="1983423263"/>
        <c:scaling>
          <c:orientation val="minMax"/>
          <c:max val="6.000000000000001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0846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4. </a:t>
            </a:r>
            <a:r>
              <a:rPr lang="en-US" b="1" dirty="0"/>
              <a:t>S</a:t>
            </a:r>
            <a:r>
              <a:rPr lang="cs-CZ" b="1" dirty="0" err="1"/>
              <a:t>potřebitelská</a:t>
            </a:r>
            <a:r>
              <a:rPr lang="cs-CZ" b="1" dirty="0"/>
              <a:t> inflace (%)</a:t>
            </a:r>
            <a:r>
              <a:rPr lang="cs-CZ" b="1" baseline="0" dirty="0"/>
              <a:t> - </a:t>
            </a:r>
            <a:r>
              <a:rPr lang="cs-CZ" b="1" baseline="0" dirty="0" err="1"/>
              <a:t>anualizovaně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'CPI mm'!$T$2</c:f>
              <c:strCache>
                <c:ptCount val="1"/>
                <c:pt idx="0">
                  <c:v>6M CPI Inflace (m/m, %) - anualizovaně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4"/>
              <c:layout>
                <c:manualLayout>
                  <c:x val="-3.8888888888888888E-3"/>
                  <c:y val="4.8679547440169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90-4102-974F-1F7D111FAD3E}"/>
                </c:ext>
              </c:extLst>
            </c:dLbl>
            <c:numFmt formatCode="0.0%" sourceLinked="0"/>
            <c:spPr>
              <a:solidFill>
                <a:schemeClr val="lt1"/>
              </a:solidFill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'CPI mm'!$R$3:$R$50</c:f>
              <c:numCache>
                <c:formatCode>m/d/yyyy</c:formatCode>
                <c:ptCount val="48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  <c:pt idx="26">
                  <c:v>44651</c:v>
                </c:pt>
                <c:pt idx="27">
                  <c:v>44681</c:v>
                </c:pt>
                <c:pt idx="28">
                  <c:v>44712</c:v>
                </c:pt>
                <c:pt idx="29">
                  <c:v>44742</c:v>
                </c:pt>
                <c:pt idx="30">
                  <c:v>44773</c:v>
                </c:pt>
                <c:pt idx="31">
                  <c:v>44804</c:v>
                </c:pt>
                <c:pt idx="32">
                  <c:v>44834</c:v>
                </c:pt>
                <c:pt idx="33">
                  <c:v>44865</c:v>
                </c:pt>
                <c:pt idx="34">
                  <c:v>44895</c:v>
                </c:pt>
                <c:pt idx="35">
                  <c:v>44926</c:v>
                </c:pt>
                <c:pt idx="36">
                  <c:v>44957</c:v>
                </c:pt>
                <c:pt idx="37">
                  <c:v>44985</c:v>
                </c:pt>
                <c:pt idx="38">
                  <c:v>45016</c:v>
                </c:pt>
                <c:pt idx="39">
                  <c:v>45046</c:v>
                </c:pt>
                <c:pt idx="40">
                  <c:v>45077</c:v>
                </c:pt>
                <c:pt idx="41">
                  <c:v>45107</c:v>
                </c:pt>
                <c:pt idx="42">
                  <c:v>45138</c:v>
                </c:pt>
                <c:pt idx="43">
                  <c:v>45169</c:v>
                </c:pt>
                <c:pt idx="44">
                  <c:v>45199</c:v>
                </c:pt>
                <c:pt idx="45">
                  <c:v>45230</c:v>
                </c:pt>
                <c:pt idx="46">
                  <c:v>45260</c:v>
                </c:pt>
                <c:pt idx="47">
                  <c:v>45291</c:v>
                </c:pt>
              </c:numCache>
            </c:numRef>
          </c:cat>
          <c:val>
            <c:numRef>
              <c:f>'CPI mm'!$T$3:$T$50</c:f>
              <c:numCache>
                <c:formatCode>General</c:formatCode>
                <c:ptCount val="48"/>
                <c:pt idx="5">
                  <c:v>5.0151711916712305E-2</c:v>
                </c:pt>
                <c:pt idx="6">
                  <c:v>2.9086692793242275E-2</c:v>
                </c:pt>
                <c:pt idx="7">
                  <c:v>2.3550987031014214E-2</c:v>
                </c:pt>
                <c:pt idx="8">
                  <c:v>1.2737308279845649E-2</c:v>
                </c:pt>
                <c:pt idx="9">
                  <c:v>2.001671345052336E-2</c:v>
                </c:pt>
                <c:pt idx="10">
                  <c:v>1.270156169128156E-2</c:v>
                </c:pt>
                <c:pt idx="11">
                  <c:v>-3.5014207152002097E-3</c:v>
                </c:pt>
                <c:pt idx="12">
                  <c:v>1.4475637750195114E-2</c:v>
                </c:pt>
                <c:pt idx="13">
                  <c:v>1.8055545551369123E-2</c:v>
                </c:pt>
                <c:pt idx="14">
                  <c:v>3.439359670336839E-2</c:v>
                </c:pt>
                <c:pt idx="15">
                  <c:v>4.1606151448124074E-2</c:v>
                </c:pt>
                <c:pt idx="16">
                  <c:v>4.524168019465491E-2</c:v>
                </c:pt>
                <c:pt idx="17">
                  <c:v>5.9956761379523549E-2</c:v>
                </c:pt>
                <c:pt idx="18">
                  <c:v>5.3670398866296321E-2</c:v>
                </c:pt>
                <c:pt idx="19">
                  <c:v>6.4440566047872183E-2</c:v>
                </c:pt>
                <c:pt idx="20">
                  <c:v>6.4326038083492021E-2</c:v>
                </c:pt>
                <c:pt idx="21">
                  <c:v>7.4853474698254097E-2</c:v>
                </c:pt>
                <c:pt idx="22">
                  <c:v>7.4721183906554689E-2</c:v>
                </c:pt>
                <c:pt idx="23">
                  <c:v>7.2529272969598324E-2</c:v>
                </c:pt>
                <c:pt idx="24">
                  <c:v>0.14733265976461185</c:v>
                </c:pt>
                <c:pt idx="25">
                  <c:v>0.16094557550937294</c:v>
                </c:pt>
                <c:pt idx="26">
                  <c:v>0.19566004827603711</c:v>
                </c:pt>
                <c:pt idx="27">
                  <c:v>0.21394060697425998</c:v>
                </c:pt>
                <c:pt idx="28">
                  <c:v>0.25253857763778709</c:v>
                </c:pt>
                <c:pt idx="29">
                  <c:v>0.28134109280603559</c:v>
                </c:pt>
                <c:pt idx="30">
                  <c:v>0.20544060163028877</c:v>
                </c:pt>
                <c:pt idx="31">
                  <c:v>0.18552240939179399</c:v>
                </c:pt>
                <c:pt idx="32">
                  <c:v>0.16549459715847026</c:v>
                </c:pt>
                <c:pt idx="33">
                  <c:v>9.3141756242551166E-2</c:v>
                </c:pt>
                <c:pt idx="34">
                  <c:v>8.0430270390715375E-2</c:v>
                </c:pt>
                <c:pt idx="35">
                  <c:v>4.6990061806895689E-2</c:v>
                </c:pt>
                <c:pt idx="36">
                  <c:v>0.14879272979319991</c:v>
                </c:pt>
                <c:pt idx="37">
                  <c:v>0.15280023950168964</c:v>
                </c:pt>
                <c:pt idx="38">
                  <c:v>0.13774293630584156</c:v>
                </c:pt>
                <c:pt idx="39">
                  <c:v>0.16599398477842864</c:v>
                </c:pt>
                <c:pt idx="40">
                  <c:v>0.14543036407538024</c:v>
                </c:pt>
                <c:pt idx="41">
                  <c:v>0.15312779048089276</c:v>
                </c:pt>
                <c:pt idx="42">
                  <c:v>3.3097046094235028E-2</c:v>
                </c:pt>
                <c:pt idx="43">
                  <c:v>2.4583117613020011E-2</c:v>
                </c:pt>
                <c:pt idx="44">
                  <c:v>6.8603873025989692E-3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90-4102-974F-1F7D111FAD3E}"/>
            </c:ext>
          </c:extLst>
        </c:ser>
        <c:ser>
          <c:idx val="3"/>
          <c:order val="3"/>
          <c:tx>
            <c:strRef>
              <c:f>'CPI mm'!$V$2</c:f>
              <c:strCache>
                <c:ptCount val="1"/>
                <c:pt idx="0">
                  <c:v>6M Jádrová inflace (m/m, %) - anualizovaně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4"/>
              <c:layout>
                <c:manualLayout>
                  <c:x val="-9.4444444444444445E-3"/>
                  <c:y val="-6.7141624670092048E-2"/>
                </c:manualLayout>
              </c:layout>
              <c:numFmt formatCode="0.0%" sourceLinked="0"/>
              <c:spPr>
                <a:solidFill>
                  <a:schemeClr val="lt1"/>
                </a:solidFill>
                <a:ln w="3175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90-4102-974F-1F7D111FAD3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'CPI mm'!$R$3:$R$50</c:f>
              <c:numCache>
                <c:formatCode>m/d/yyyy</c:formatCode>
                <c:ptCount val="48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  <c:pt idx="26">
                  <c:v>44651</c:v>
                </c:pt>
                <c:pt idx="27">
                  <c:v>44681</c:v>
                </c:pt>
                <c:pt idx="28">
                  <c:v>44712</c:v>
                </c:pt>
                <c:pt idx="29">
                  <c:v>44742</c:v>
                </c:pt>
                <c:pt idx="30">
                  <c:v>44773</c:v>
                </c:pt>
                <c:pt idx="31">
                  <c:v>44804</c:v>
                </c:pt>
                <c:pt idx="32">
                  <c:v>44834</c:v>
                </c:pt>
                <c:pt idx="33">
                  <c:v>44865</c:v>
                </c:pt>
                <c:pt idx="34">
                  <c:v>44895</c:v>
                </c:pt>
                <c:pt idx="35">
                  <c:v>44926</c:v>
                </c:pt>
                <c:pt idx="36">
                  <c:v>44957</c:v>
                </c:pt>
                <c:pt idx="37">
                  <c:v>44985</c:v>
                </c:pt>
                <c:pt idx="38">
                  <c:v>45016</c:v>
                </c:pt>
                <c:pt idx="39">
                  <c:v>45046</c:v>
                </c:pt>
                <c:pt idx="40">
                  <c:v>45077</c:v>
                </c:pt>
                <c:pt idx="41">
                  <c:v>45107</c:v>
                </c:pt>
                <c:pt idx="42">
                  <c:v>45138</c:v>
                </c:pt>
                <c:pt idx="43">
                  <c:v>45169</c:v>
                </c:pt>
                <c:pt idx="44">
                  <c:v>45199</c:v>
                </c:pt>
                <c:pt idx="45">
                  <c:v>45230</c:v>
                </c:pt>
                <c:pt idx="46">
                  <c:v>45260</c:v>
                </c:pt>
                <c:pt idx="47">
                  <c:v>45291</c:v>
                </c:pt>
              </c:numCache>
            </c:numRef>
          </c:cat>
          <c:val>
            <c:numRef>
              <c:f>'CPI mm'!$V$3:$V$50</c:f>
              <c:numCache>
                <c:formatCode>General</c:formatCode>
                <c:ptCount val="48"/>
                <c:pt idx="5">
                  <c:v>5.1927086546133205E-2</c:v>
                </c:pt>
                <c:pt idx="6">
                  <c:v>6.1124212718794979E-2</c:v>
                </c:pt>
                <c:pt idx="7">
                  <c:v>4.7648155031344341E-2</c:v>
                </c:pt>
                <c:pt idx="8">
                  <c:v>3.8336739772438122E-2</c:v>
                </c:pt>
                <c:pt idx="9">
                  <c:v>4.5758485375904545E-2</c:v>
                </c:pt>
                <c:pt idx="10">
                  <c:v>3.1823991651375616E-2</c:v>
                </c:pt>
                <c:pt idx="11">
                  <c:v>2.093457501655438E-2</c:v>
                </c:pt>
                <c:pt idx="12">
                  <c:v>1.1466332495535969E-2</c:v>
                </c:pt>
                <c:pt idx="13">
                  <c:v>1.6229307726015163E-2</c:v>
                </c:pt>
                <c:pt idx="14">
                  <c:v>2.7591438378604449E-2</c:v>
                </c:pt>
                <c:pt idx="15">
                  <c:v>2.2614518720101673E-2</c:v>
                </c:pt>
                <c:pt idx="16">
                  <c:v>3.1232135272083683E-2</c:v>
                </c:pt>
                <c:pt idx="17">
                  <c:v>4.9129447010261229E-2</c:v>
                </c:pt>
                <c:pt idx="18">
                  <c:v>6.573558399392665E-2</c:v>
                </c:pt>
                <c:pt idx="19">
                  <c:v>8.1253309654829131E-2</c:v>
                </c:pt>
                <c:pt idx="20">
                  <c:v>8.9934832557098332E-2</c:v>
                </c:pt>
                <c:pt idx="21">
                  <c:v>0.11115737761954736</c:v>
                </c:pt>
                <c:pt idx="22">
                  <c:v>0.12661030582597688</c:v>
                </c:pt>
                <c:pt idx="23">
                  <c:v>0.12532258066729773</c:v>
                </c:pt>
                <c:pt idx="24">
                  <c:v>0.12888220958414065</c:v>
                </c:pt>
                <c:pt idx="25">
                  <c:v>0.1270720787311872</c:v>
                </c:pt>
                <c:pt idx="26">
                  <c:v>0.13923763648942944</c:v>
                </c:pt>
                <c:pt idx="27">
                  <c:v>0.14545713352509493</c:v>
                </c:pt>
                <c:pt idx="28">
                  <c:v>0.15121922057722936</c:v>
                </c:pt>
                <c:pt idx="29">
                  <c:v>0.1677982136857008</c:v>
                </c:pt>
                <c:pt idx="30">
                  <c:v>0.16656150066661612</c:v>
                </c:pt>
                <c:pt idx="31">
                  <c:v>0.16688230537800219</c:v>
                </c:pt>
                <c:pt idx="32">
                  <c:v>0.15591751685723465</c:v>
                </c:pt>
                <c:pt idx="33">
                  <c:v>0.1475682764260775</c:v>
                </c:pt>
                <c:pt idx="34">
                  <c:v>0.125013596463738</c:v>
                </c:pt>
                <c:pt idx="35">
                  <c:v>9.9424873271121372E-2</c:v>
                </c:pt>
                <c:pt idx="36">
                  <c:v>8.1565065451854046E-2</c:v>
                </c:pt>
                <c:pt idx="37">
                  <c:v>7.6252537364907669E-2</c:v>
                </c:pt>
                <c:pt idx="38">
                  <c:v>7.5026787821014684E-2</c:v>
                </c:pt>
                <c:pt idx="39">
                  <c:v>5.4234522980232791E-2</c:v>
                </c:pt>
                <c:pt idx="40">
                  <c:v>4.8720224642871512E-2</c:v>
                </c:pt>
                <c:pt idx="41">
                  <c:v>5.1516913173637047E-2</c:v>
                </c:pt>
                <c:pt idx="42">
                  <c:v>5.4824082490272152E-2</c:v>
                </c:pt>
                <c:pt idx="43">
                  <c:v>4.3469695230033523E-2</c:v>
                </c:pt>
                <c:pt idx="44">
                  <c:v>2.6469213764513499E-2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E90-4102-974F-1F7D111FA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523967"/>
        <c:axId val="18327535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'CPI mm'!$S$2</c15:sqref>
                        </c15:formulaRef>
                      </c:ext>
                    </c:extLst>
                    <c:strCache>
                      <c:ptCount val="1"/>
                      <c:pt idx="0">
                        <c:v>6M CPI inflace (m/m, %)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'CPI mm'!$R$3:$R$50</c15:sqref>
                        </c15:formulaRef>
                      </c:ext>
                    </c:extLst>
                    <c:numCache>
                      <c:formatCode>m/d/yyyy</c:formatCode>
                      <c:ptCount val="48"/>
                      <c:pt idx="0">
                        <c:v>43861</c:v>
                      </c:pt>
                      <c:pt idx="1">
                        <c:v>43890</c:v>
                      </c:pt>
                      <c:pt idx="2">
                        <c:v>43921</c:v>
                      </c:pt>
                      <c:pt idx="3">
                        <c:v>43951</c:v>
                      </c:pt>
                      <c:pt idx="4">
                        <c:v>43982</c:v>
                      </c:pt>
                      <c:pt idx="5">
                        <c:v>44012</c:v>
                      </c:pt>
                      <c:pt idx="6">
                        <c:v>44043</c:v>
                      </c:pt>
                      <c:pt idx="7">
                        <c:v>44074</c:v>
                      </c:pt>
                      <c:pt idx="8">
                        <c:v>44104</c:v>
                      </c:pt>
                      <c:pt idx="9">
                        <c:v>44135</c:v>
                      </c:pt>
                      <c:pt idx="10">
                        <c:v>44165</c:v>
                      </c:pt>
                      <c:pt idx="11">
                        <c:v>44196</c:v>
                      </c:pt>
                      <c:pt idx="12">
                        <c:v>44227</c:v>
                      </c:pt>
                      <c:pt idx="13">
                        <c:v>44255</c:v>
                      </c:pt>
                      <c:pt idx="14">
                        <c:v>44286</c:v>
                      </c:pt>
                      <c:pt idx="15">
                        <c:v>44316</c:v>
                      </c:pt>
                      <c:pt idx="16">
                        <c:v>44347</c:v>
                      </c:pt>
                      <c:pt idx="17">
                        <c:v>44377</c:v>
                      </c:pt>
                      <c:pt idx="18">
                        <c:v>44408</c:v>
                      </c:pt>
                      <c:pt idx="19">
                        <c:v>44439</c:v>
                      </c:pt>
                      <c:pt idx="20">
                        <c:v>44469</c:v>
                      </c:pt>
                      <c:pt idx="21">
                        <c:v>44500</c:v>
                      </c:pt>
                      <c:pt idx="22">
                        <c:v>44530</c:v>
                      </c:pt>
                      <c:pt idx="23">
                        <c:v>44561</c:v>
                      </c:pt>
                      <c:pt idx="24">
                        <c:v>44592</c:v>
                      </c:pt>
                      <c:pt idx="25">
                        <c:v>44620</c:v>
                      </c:pt>
                      <c:pt idx="26">
                        <c:v>44651</c:v>
                      </c:pt>
                      <c:pt idx="27">
                        <c:v>44681</c:v>
                      </c:pt>
                      <c:pt idx="28">
                        <c:v>44712</c:v>
                      </c:pt>
                      <c:pt idx="29">
                        <c:v>44742</c:v>
                      </c:pt>
                      <c:pt idx="30">
                        <c:v>44773</c:v>
                      </c:pt>
                      <c:pt idx="31">
                        <c:v>44804</c:v>
                      </c:pt>
                      <c:pt idx="32">
                        <c:v>44834</c:v>
                      </c:pt>
                      <c:pt idx="33">
                        <c:v>44865</c:v>
                      </c:pt>
                      <c:pt idx="34">
                        <c:v>44895</c:v>
                      </c:pt>
                      <c:pt idx="35">
                        <c:v>44926</c:v>
                      </c:pt>
                      <c:pt idx="36">
                        <c:v>44957</c:v>
                      </c:pt>
                      <c:pt idx="37">
                        <c:v>44985</c:v>
                      </c:pt>
                      <c:pt idx="38">
                        <c:v>45016</c:v>
                      </c:pt>
                      <c:pt idx="39">
                        <c:v>45046</c:v>
                      </c:pt>
                      <c:pt idx="40">
                        <c:v>45077</c:v>
                      </c:pt>
                      <c:pt idx="41">
                        <c:v>45107</c:v>
                      </c:pt>
                      <c:pt idx="42">
                        <c:v>45138</c:v>
                      </c:pt>
                      <c:pt idx="43">
                        <c:v>45169</c:v>
                      </c:pt>
                      <c:pt idx="44">
                        <c:v>45199</c:v>
                      </c:pt>
                      <c:pt idx="45">
                        <c:v>45230</c:v>
                      </c:pt>
                      <c:pt idx="46">
                        <c:v>45260</c:v>
                      </c:pt>
                      <c:pt idx="47">
                        <c:v>45291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'CPI mm'!$S$3:$S$50</c15:sqref>
                        </c15:formulaRef>
                      </c:ext>
                    </c:extLst>
                    <c:numCache>
                      <c:formatCode>General</c:formatCode>
                      <c:ptCount val="48"/>
                      <c:pt idx="5">
                        <c:v>1.0040862126664223</c:v>
                      </c:pt>
                      <c:pt idx="6">
                        <c:v>1.0023921652440322</c:v>
                      </c:pt>
                      <c:pt idx="7">
                        <c:v>1.0019417111197839</c:v>
                      </c:pt>
                      <c:pt idx="8">
                        <c:v>1.0010552956900796</c:v>
                      </c:pt>
                      <c:pt idx="9">
                        <c:v>1.0016529490248303</c:v>
                      </c:pt>
                      <c:pt idx="10">
                        <c:v>1.0010523511217286</c:v>
                      </c:pt>
                      <c:pt idx="11">
                        <c:v>0.99970774562834208</c:v>
                      </c:pt>
                      <c:pt idx="12">
                        <c:v>1.0011983729715155</c:v>
                      </c:pt>
                      <c:pt idx="13">
                        <c:v>1.001492319072355</c:v>
                      </c:pt>
                      <c:pt idx="14">
                        <c:v>1.0028219206523374</c:v>
                      </c:pt>
                      <c:pt idx="15">
                        <c:v>1.0034027678331086</c:v>
                      </c:pt>
                      <c:pt idx="16">
                        <c:v>1.0036941509167718</c:v>
                      </c:pt>
                      <c:pt idx="17">
                        <c:v>1.0048641346927809</c:v>
                      </c:pt>
                      <c:pt idx="18">
                        <c:v>1.0043661445106977</c:v>
                      </c:pt>
                      <c:pt idx="19">
                        <c:v>1.0052176791778749</c:v>
                      </c:pt>
                      <c:pt idx="20">
                        <c:v>1.0052086657411508</c:v>
                      </c:pt>
                      <c:pt idx="21">
                        <c:v>1.0060334910983073</c:v>
                      </c:pt>
                      <c:pt idx="22">
                        <c:v>1.0060231721355848</c:v>
                      </c:pt>
                      <c:pt idx="23">
                        <c:v>1.0058520287413444</c:v>
                      </c:pt>
                      <c:pt idx="24">
                        <c:v>1.0115191588798638</c:v>
                      </c:pt>
                      <c:pt idx="25">
                        <c:v>1.0125138869024113</c:v>
                      </c:pt>
                      <c:pt idx="26">
                        <c:v>1.0150029625040702</c:v>
                      </c:pt>
                      <c:pt idx="27">
                        <c:v>1.0162871941998617</c:v>
                      </c:pt>
                      <c:pt idx="28">
                        <c:v>1.0189415198351526</c:v>
                      </c:pt>
                      <c:pt idx="29">
                        <c:v>1.020873811178646</c:v>
                      </c:pt>
                      <c:pt idx="30">
                        <c:v>1.0156922794445933</c:v>
                      </c:pt>
                      <c:pt idx="31">
                        <c:v>1.0142830018648823</c:v>
                      </c:pt>
                      <c:pt idx="32">
                        <c:v>1.0128439121574502</c:v>
                      </c:pt>
                      <c:pt idx="33">
                        <c:v>1.0074489308978229</c:v>
                      </c:pt>
                      <c:pt idx="34">
                        <c:v>1.0064674374951039</c:v>
                      </c:pt>
                      <c:pt idx="35">
                        <c:v>1.0038339508395069</c:v>
                      </c:pt>
                      <c:pt idx="36">
                        <c:v>1.0116263660963227</c:v>
                      </c:pt>
                      <c:pt idx="37">
                        <c:v>1.0119199812098145</c:v>
                      </c:pt>
                      <c:pt idx="38">
                        <c:v>1.010811898957968</c:v>
                      </c:pt>
                      <c:pt idx="39">
                        <c:v>1.0128800700832414</c:v>
                      </c:pt>
                      <c:pt idx="40">
                        <c:v>1.0113792929974608</c:v>
                      </c:pt>
                      <c:pt idx="41">
                        <c:v>1.0119439382531539</c:v>
                      </c:pt>
                      <c:pt idx="42">
                        <c:v>1.0027171123104637</c:v>
                      </c:pt>
                      <c:pt idx="43">
                        <c:v>1.0020258672464166</c:v>
                      </c:pt>
                      <c:pt idx="44">
                        <c:v>1.0005699091634455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4E90-4102-974F-1F7D111FAD3E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'CPI mm'!$U$2</c15:sqref>
                        </c15:formulaRef>
                      </c:ext>
                    </c:extLst>
                    <c:strCache>
                      <c:ptCount val="1"/>
                      <c:pt idx="0">
                        <c:v>6M Jádrová inflace (m/m, %)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'CPI mm'!$R$3:$R$50</c15:sqref>
                        </c15:formulaRef>
                      </c:ext>
                    </c:extLst>
                    <c:numCache>
                      <c:formatCode>m/d/yyyy</c:formatCode>
                      <c:ptCount val="48"/>
                      <c:pt idx="0">
                        <c:v>43861</c:v>
                      </c:pt>
                      <c:pt idx="1">
                        <c:v>43890</c:v>
                      </c:pt>
                      <c:pt idx="2">
                        <c:v>43921</c:v>
                      </c:pt>
                      <c:pt idx="3">
                        <c:v>43951</c:v>
                      </c:pt>
                      <c:pt idx="4">
                        <c:v>43982</c:v>
                      </c:pt>
                      <c:pt idx="5">
                        <c:v>44012</c:v>
                      </c:pt>
                      <c:pt idx="6">
                        <c:v>44043</c:v>
                      </c:pt>
                      <c:pt idx="7">
                        <c:v>44074</c:v>
                      </c:pt>
                      <c:pt idx="8">
                        <c:v>44104</c:v>
                      </c:pt>
                      <c:pt idx="9">
                        <c:v>44135</c:v>
                      </c:pt>
                      <c:pt idx="10">
                        <c:v>44165</c:v>
                      </c:pt>
                      <c:pt idx="11">
                        <c:v>44196</c:v>
                      </c:pt>
                      <c:pt idx="12">
                        <c:v>44227</c:v>
                      </c:pt>
                      <c:pt idx="13">
                        <c:v>44255</c:v>
                      </c:pt>
                      <c:pt idx="14">
                        <c:v>44286</c:v>
                      </c:pt>
                      <c:pt idx="15">
                        <c:v>44316</c:v>
                      </c:pt>
                      <c:pt idx="16">
                        <c:v>44347</c:v>
                      </c:pt>
                      <c:pt idx="17">
                        <c:v>44377</c:v>
                      </c:pt>
                      <c:pt idx="18">
                        <c:v>44408</c:v>
                      </c:pt>
                      <c:pt idx="19">
                        <c:v>44439</c:v>
                      </c:pt>
                      <c:pt idx="20">
                        <c:v>44469</c:v>
                      </c:pt>
                      <c:pt idx="21">
                        <c:v>44500</c:v>
                      </c:pt>
                      <c:pt idx="22">
                        <c:v>44530</c:v>
                      </c:pt>
                      <c:pt idx="23">
                        <c:v>44561</c:v>
                      </c:pt>
                      <c:pt idx="24">
                        <c:v>44592</c:v>
                      </c:pt>
                      <c:pt idx="25">
                        <c:v>44620</c:v>
                      </c:pt>
                      <c:pt idx="26">
                        <c:v>44651</c:v>
                      </c:pt>
                      <c:pt idx="27">
                        <c:v>44681</c:v>
                      </c:pt>
                      <c:pt idx="28">
                        <c:v>44712</c:v>
                      </c:pt>
                      <c:pt idx="29">
                        <c:v>44742</c:v>
                      </c:pt>
                      <c:pt idx="30">
                        <c:v>44773</c:v>
                      </c:pt>
                      <c:pt idx="31">
                        <c:v>44804</c:v>
                      </c:pt>
                      <c:pt idx="32">
                        <c:v>44834</c:v>
                      </c:pt>
                      <c:pt idx="33">
                        <c:v>44865</c:v>
                      </c:pt>
                      <c:pt idx="34">
                        <c:v>44895</c:v>
                      </c:pt>
                      <c:pt idx="35">
                        <c:v>44926</c:v>
                      </c:pt>
                      <c:pt idx="36">
                        <c:v>44957</c:v>
                      </c:pt>
                      <c:pt idx="37">
                        <c:v>44985</c:v>
                      </c:pt>
                      <c:pt idx="38">
                        <c:v>45016</c:v>
                      </c:pt>
                      <c:pt idx="39">
                        <c:v>45046</c:v>
                      </c:pt>
                      <c:pt idx="40">
                        <c:v>45077</c:v>
                      </c:pt>
                      <c:pt idx="41">
                        <c:v>45107</c:v>
                      </c:pt>
                      <c:pt idx="42">
                        <c:v>45138</c:v>
                      </c:pt>
                      <c:pt idx="43">
                        <c:v>45169</c:v>
                      </c:pt>
                      <c:pt idx="44">
                        <c:v>45199</c:v>
                      </c:pt>
                      <c:pt idx="45">
                        <c:v>45230</c:v>
                      </c:pt>
                      <c:pt idx="46">
                        <c:v>45260</c:v>
                      </c:pt>
                      <c:pt idx="47">
                        <c:v>45291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'CPI mm'!$U$3:$U$50</c15:sqref>
                        </c15:formulaRef>
                      </c:ext>
                    </c:extLst>
                    <c:numCache>
                      <c:formatCode>General</c:formatCode>
                      <c:ptCount val="48"/>
                      <c:pt idx="5">
                        <c:v>1.0042275612434679</c:v>
                      </c:pt>
                      <c:pt idx="6">
                        <c:v>1.0049563191278423</c:v>
                      </c:pt>
                      <c:pt idx="7">
                        <c:v>1.0038865162924395</c:v>
                      </c:pt>
                      <c:pt idx="8">
                        <c:v>1.0031399313099882</c:v>
                      </c:pt>
                      <c:pt idx="9">
                        <c:v>1.0037354967633263</c:v>
                      </c:pt>
                      <c:pt idx="10">
                        <c:v>1.0026140859289114</c:v>
                      </c:pt>
                      <c:pt idx="11">
                        <c:v>1.0017280294761122</c:v>
                      </c:pt>
                      <c:pt idx="12">
                        <c:v>1.0009505425079226</c:v>
                      </c:pt>
                      <c:pt idx="13">
                        <c:v>1.0013424853503778</c:v>
                      </c:pt>
                      <c:pt idx="14">
                        <c:v>1.0022707120498353</c:v>
                      </c:pt>
                      <c:pt idx="15">
                        <c:v>1.001865287606293</c:v>
                      </c:pt>
                      <c:pt idx="16">
                        <c:v>1.0025661481983263</c:v>
                      </c:pt>
                      <c:pt idx="17">
                        <c:v>1.0040047244132353</c:v>
                      </c:pt>
                      <c:pt idx="18">
                        <c:v>1.0053195362509655</c:v>
                      </c:pt>
                      <c:pt idx="19">
                        <c:v>1.0065313065822892</c:v>
                      </c:pt>
                      <c:pt idx="20">
                        <c:v>1.007202305049745</c:v>
                      </c:pt>
                      <c:pt idx="21">
                        <c:v>1.0088222011266197</c:v>
                      </c:pt>
                      <c:pt idx="22">
                        <c:v>1.0099839600583636</c:v>
                      </c:pt>
                      <c:pt idx="23">
                        <c:v>1.0098877079356754</c:v>
                      </c:pt>
                      <c:pt idx="24">
                        <c:v>1.0101535298036737</c:v>
                      </c:pt>
                      <c:pt idx="25">
                        <c:v>1.0100184511058927</c:v>
                      </c:pt>
                      <c:pt idx="26">
                        <c:v>1.0109224945143609</c:v>
                      </c:pt>
                      <c:pt idx="27">
                        <c:v>1.0113812626921401</c:v>
                      </c:pt>
                      <c:pt idx="28">
                        <c:v>1.0118042578376105</c:v>
                      </c:pt>
                      <c:pt idx="29">
                        <c:v>1.0130105862452581</c:v>
                      </c:pt>
                      <c:pt idx="30">
                        <c:v>1.0129211435755536</c:v>
                      </c:pt>
                      <c:pt idx="31">
                        <c:v>1.0129443534481055</c:v>
                      </c:pt>
                      <c:pt idx="32">
                        <c:v>1.0121477261063205</c:v>
                      </c:pt>
                      <c:pt idx="33">
                        <c:v>1.0115364677466232</c:v>
                      </c:pt>
                      <c:pt idx="34">
                        <c:v>1.0098645976271001</c:v>
                      </c:pt>
                      <c:pt idx="35">
                        <c:v>1.0079302122594527</c:v>
                      </c:pt>
                      <c:pt idx="36">
                        <c:v>1.0065554876650822</c:v>
                      </c:pt>
                      <c:pt idx="37">
                        <c:v>1.006142549754486</c:v>
                      </c:pt>
                      <c:pt idx="38">
                        <c:v>1.0060470081284336</c:v>
                      </c:pt>
                      <c:pt idx="39">
                        <c:v>1.0044109441128342</c:v>
                      </c:pt>
                      <c:pt idx="40">
                        <c:v>1.0039720834887191</c:v>
                      </c:pt>
                      <c:pt idx="41">
                        <c:v>1.004194924235037</c:v>
                      </c:pt>
                      <c:pt idx="42">
                        <c:v>1.0044577401756527</c:v>
                      </c:pt>
                      <c:pt idx="43">
                        <c:v>1.0035522447905549</c:v>
                      </c:pt>
                      <c:pt idx="44">
                        <c:v>1.0021794520241656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E90-4102-974F-1F7D111FAD3E}"/>
                  </c:ext>
                </c:extLst>
              </c15:ser>
            </c15:filteredLineSeries>
          </c:ext>
        </c:extLst>
      </c:lineChart>
      <c:dateAx>
        <c:axId val="34523967"/>
        <c:scaling>
          <c:orientation val="minMax"/>
        </c:scaling>
        <c:delete val="0"/>
        <c:axPos val="b"/>
        <c:numFmt formatCode="m\/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327535"/>
        <c:crosses val="autoZero"/>
        <c:auto val="1"/>
        <c:lblOffset val="100"/>
        <c:baseTimeUnit val="months"/>
      </c:dateAx>
      <c:valAx>
        <c:axId val="18327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523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/>
              <a:t>Nominální</a:t>
            </a:r>
            <a:r>
              <a:rPr lang="cs-CZ" sz="1600" b="1" baseline="0"/>
              <a:t> vs. reálný růst HDP (%)</a:t>
            </a:r>
            <a:endParaRPr lang="cs-CZ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'Nominální vs reálný HDP'!$D$3</c:f>
              <c:strCache>
                <c:ptCount val="1"/>
                <c:pt idx="0">
                  <c:v>HDP ve stálých cenách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'Nominální vs reálný HDP'!$C$4:$C$31</c:f>
              <c:strCache>
                <c:ptCount val="2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2023*</c:v>
                </c:pt>
              </c:strCache>
            </c:strRef>
          </c:cat>
          <c:val>
            <c:numRef>
              <c:f>'Nominální vs reálný HDP'!$D$4:$D$31</c:f>
              <c:numCache>
                <c:formatCode>###\ ###\ ##0.0</c:formatCode>
                <c:ptCount val="28"/>
                <c:pt idx="0">
                  <c:v>4.2999999999999972</c:v>
                </c:pt>
                <c:pt idx="1">
                  <c:v>-0.5</c:v>
                </c:pt>
                <c:pt idx="2">
                  <c:v>-0.29999999999999716</c:v>
                </c:pt>
                <c:pt idx="3">
                  <c:v>1.2000000000000028</c:v>
                </c:pt>
                <c:pt idx="4">
                  <c:v>4.2999999999999972</c:v>
                </c:pt>
                <c:pt idx="5">
                  <c:v>3</c:v>
                </c:pt>
                <c:pt idx="6">
                  <c:v>1.5</c:v>
                </c:pt>
                <c:pt idx="7">
                  <c:v>3.5999999999999943</c:v>
                </c:pt>
                <c:pt idx="8">
                  <c:v>4.7000000000000028</c:v>
                </c:pt>
                <c:pt idx="9">
                  <c:v>6.7000000000000028</c:v>
                </c:pt>
                <c:pt idx="10">
                  <c:v>6.9000000000000057</c:v>
                </c:pt>
                <c:pt idx="11">
                  <c:v>5.5999999999999943</c:v>
                </c:pt>
                <c:pt idx="12">
                  <c:v>2.5</c:v>
                </c:pt>
                <c:pt idx="13">
                  <c:v>-4.5</c:v>
                </c:pt>
                <c:pt idx="14">
                  <c:v>2.2999999999999972</c:v>
                </c:pt>
                <c:pt idx="15">
                  <c:v>1.7999999999999972</c:v>
                </c:pt>
                <c:pt idx="16">
                  <c:v>-0.70000000000000284</c:v>
                </c:pt>
                <c:pt idx="17">
                  <c:v>0</c:v>
                </c:pt>
                <c:pt idx="18">
                  <c:v>2.2999999999999972</c:v>
                </c:pt>
                <c:pt idx="19">
                  <c:v>5.5</c:v>
                </c:pt>
                <c:pt idx="20">
                  <c:v>2.5</c:v>
                </c:pt>
                <c:pt idx="21">
                  <c:v>5.2999999999999972</c:v>
                </c:pt>
                <c:pt idx="22">
                  <c:v>3.2000000000000028</c:v>
                </c:pt>
                <c:pt idx="23">
                  <c:v>3</c:v>
                </c:pt>
                <c:pt idx="24">
                  <c:v>-5.5</c:v>
                </c:pt>
                <c:pt idx="25">
                  <c:v>3.5</c:v>
                </c:pt>
                <c:pt idx="26">
                  <c:v>2.4000000000000057</c:v>
                </c:pt>
                <c:pt idx="27" formatCode="General">
                  <c:v>-0.6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4C-4389-8BAB-B07FC1A885BB}"/>
            </c:ext>
          </c:extLst>
        </c:ser>
        <c:ser>
          <c:idx val="1"/>
          <c:order val="1"/>
          <c:tx>
            <c:strRef>
              <c:f>'Nominální vs reálný HDP'!$E$3</c:f>
              <c:strCache>
                <c:ptCount val="1"/>
                <c:pt idx="0">
                  <c:v>HDP v běžných cenách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'Nominální vs reálný HDP'!$C$4:$C$31</c:f>
              <c:strCache>
                <c:ptCount val="2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2023*</c:v>
                </c:pt>
              </c:strCache>
            </c:strRef>
          </c:cat>
          <c:val>
            <c:numRef>
              <c:f>'Nominální vs reálný HDP'!$E$4:$E$31</c:f>
              <c:numCache>
                <c:formatCode>###\ ###\ ##0.0</c:formatCode>
                <c:ptCount val="28"/>
                <c:pt idx="0">
                  <c:v>14.599999999999994</c:v>
                </c:pt>
                <c:pt idx="1">
                  <c:v>7.7000000000000028</c:v>
                </c:pt>
                <c:pt idx="2">
                  <c:v>9.4000000000000057</c:v>
                </c:pt>
                <c:pt idx="3">
                  <c:v>4.2999999999999972</c:v>
                </c:pt>
                <c:pt idx="4">
                  <c:v>6.2000000000000028</c:v>
                </c:pt>
                <c:pt idx="5">
                  <c:v>8.0999999999999943</c:v>
                </c:pt>
                <c:pt idx="6">
                  <c:v>4.2999999999999972</c:v>
                </c:pt>
                <c:pt idx="7">
                  <c:v>4.9000000000000057</c:v>
                </c:pt>
                <c:pt idx="8">
                  <c:v>8.9000000000000057</c:v>
                </c:pt>
                <c:pt idx="9">
                  <c:v>6.7999999999999972</c:v>
                </c:pt>
                <c:pt idx="10">
                  <c:v>7.5999999999999943</c:v>
                </c:pt>
                <c:pt idx="11">
                  <c:v>9.2999999999999972</c:v>
                </c:pt>
                <c:pt idx="12">
                  <c:v>4.5999999999999943</c:v>
                </c:pt>
                <c:pt idx="13">
                  <c:v>-2.0999999999999943</c:v>
                </c:pt>
                <c:pt idx="14">
                  <c:v>0.79999999999999716</c:v>
                </c:pt>
                <c:pt idx="15">
                  <c:v>1.7000000000000028</c:v>
                </c:pt>
                <c:pt idx="16">
                  <c:v>0.70000000000000284</c:v>
                </c:pt>
                <c:pt idx="17">
                  <c:v>1.2999999999999972</c:v>
                </c:pt>
                <c:pt idx="18">
                  <c:v>4.9000000000000057</c:v>
                </c:pt>
                <c:pt idx="19">
                  <c:v>6.5</c:v>
                </c:pt>
                <c:pt idx="20">
                  <c:v>3.5999999999999943</c:v>
                </c:pt>
                <c:pt idx="21">
                  <c:v>6.7000000000000028</c:v>
                </c:pt>
                <c:pt idx="22">
                  <c:v>5.9000000000000057</c:v>
                </c:pt>
                <c:pt idx="23">
                  <c:v>7</c:v>
                </c:pt>
                <c:pt idx="24">
                  <c:v>-1.4000000000000057</c:v>
                </c:pt>
                <c:pt idx="25">
                  <c:v>6.9000000000000057</c:v>
                </c:pt>
                <c:pt idx="26">
                  <c:v>11.099999999999994</c:v>
                </c:pt>
                <c:pt idx="27" formatCode="General">
                  <c:v>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4C-4389-8BAB-B07FC1A88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1884896"/>
        <c:axId val="1856466640"/>
      </c:lineChart>
      <c:catAx>
        <c:axId val="129188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56466640"/>
        <c:crosses val="autoZero"/>
        <c:auto val="1"/>
        <c:lblAlgn val="ctr"/>
        <c:lblOffset val="100"/>
        <c:noMultiLvlLbl val="0"/>
      </c:catAx>
      <c:valAx>
        <c:axId val="185646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9188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/>
              <a:t>Růst</a:t>
            </a:r>
            <a:r>
              <a:rPr lang="cs-CZ" sz="1600" b="1" baseline="0"/>
              <a:t> cenové hladiny (HICP) mezi srpnem 2023 a lednem 2020 (leden 2020 = 100)</a:t>
            </a:r>
            <a:endParaRPr lang="en-US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List1!$C$39</c:f>
              <c:strCache>
                <c:ptCount val="1"/>
                <c:pt idx="0">
                  <c:v>2023-08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List1!$B$40:$B$67</c:f>
              <c:strCache>
                <c:ptCount val="28"/>
                <c:pt idx="0">
                  <c:v>Finland</c:v>
                </c:pt>
                <c:pt idx="1">
                  <c:v>Greece</c:v>
                </c:pt>
                <c:pt idx="2">
                  <c:v>Denmark</c:v>
                </c:pt>
                <c:pt idx="3">
                  <c:v>France</c:v>
                </c:pt>
                <c:pt idx="4">
                  <c:v>Luxembourg</c:v>
                </c:pt>
                <c:pt idx="5">
                  <c:v>Spain</c:v>
                </c:pt>
                <c:pt idx="6">
                  <c:v>Portugal</c:v>
                </c:pt>
                <c:pt idx="7">
                  <c:v>Italy</c:v>
                </c:pt>
                <c:pt idx="8">
                  <c:v>Ireland</c:v>
                </c:pt>
                <c:pt idx="9">
                  <c:v>Cyprus</c:v>
                </c:pt>
                <c:pt idx="10">
                  <c:v>Belgium</c:v>
                </c:pt>
                <c:pt idx="11">
                  <c:v>Sweden</c:v>
                </c:pt>
                <c:pt idx="12">
                  <c:v>Euro area – 20</c:v>
                </c:pt>
                <c:pt idx="13">
                  <c:v>Slovenia</c:v>
                </c:pt>
                <c:pt idx="14">
                  <c:v>Austria</c:v>
                </c:pt>
                <c:pt idx="15">
                  <c:v>Germany</c:v>
                </c:pt>
                <c:pt idx="16">
                  <c:v>Malta</c:v>
                </c:pt>
                <c:pt idx="17">
                  <c:v>Netherlands</c:v>
                </c:pt>
                <c:pt idx="18">
                  <c:v>Croatia</c:v>
                </c:pt>
                <c:pt idx="19">
                  <c:v>Bulgaria</c:v>
                </c:pt>
                <c:pt idx="20">
                  <c:v>Slovakia</c:v>
                </c:pt>
                <c:pt idx="21">
                  <c:v>Romania</c:v>
                </c:pt>
                <c:pt idx="22">
                  <c:v>Latvia</c:v>
                </c:pt>
                <c:pt idx="23">
                  <c:v>Lithuania</c:v>
                </c:pt>
                <c:pt idx="24">
                  <c:v>Poland</c:v>
                </c:pt>
                <c:pt idx="25">
                  <c:v>Czechia</c:v>
                </c:pt>
                <c:pt idx="26">
                  <c:v>Estonia</c:v>
                </c:pt>
                <c:pt idx="27">
                  <c:v>Hungary</c:v>
                </c:pt>
              </c:strCache>
            </c:strRef>
          </c:cat>
          <c:val>
            <c:numRef>
              <c:f>List1!$C$40:$C$67</c:f>
              <c:numCache>
                <c:formatCode>General</c:formatCode>
                <c:ptCount val="28"/>
                <c:pt idx="0">
                  <c:v>113.72927111453915</c:v>
                </c:pt>
                <c:pt idx="1">
                  <c:v>114.01161074485881</c:v>
                </c:pt>
                <c:pt idx="2">
                  <c:v>115.10721247563353</c:v>
                </c:pt>
                <c:pt idx="3">
                  <c:v>116.02052451539339</c:v>
                </c:pt>
                <c:pt idx="4">
                  <c:v>116.51445249976462</c:v>
                </c:pt>
                <c:pt idx="5">
                  <c:v>116.68922838909302</c:v>
                </c:pt>
                <c:pt idx="6">
                  <c:v>117.22725943258263</c:v>
                </c:pt>
                <c:pt idx="7">
                  <c:v>117.86064769381746</c:v>
                </c:pt>
                <c:pt idx="8">
                  <c:v>117.90306627101882</c:v>
                </c:pt>
                <c:pt idx="9">
                  <c:v>118.20197540818384</c:v>
                </c:pt>
                <c:pt idx="10">
                  <c:v>118.68993188392274</c:v>
                </c:pt>
                <c:pt idx="11">
                  <c:v>118.72950435678815</c:v>
                </c:pt>
                <c:pt idx="12">
                  <c:v>118.84641180415829</c:v>
                </c:pt>
                <c:pt idx="13">
                  <c:v>120.54208273894436</c:v>
                </c:pt>
                <c:pt idx="14">
                  <c:v>121.01751459549625</c:v>
                </c:pt>
                <c:pt idx="15">
                  <c:v>121.02759276879162</c:v>
                </c:pt>
                <c:pt idx="16">
                  <c:v>122.08492693929587</c:v>
                </c:pt>
                <c:pt idx="17">
                  <c:v>123.89127324749643</c:v>
                </c:pt>
                <c:pt idx="18">
                  <c:v>126.066718386346</c:v>
                </c:pt>
                <c:pt idx="19">
                  <c:v>126.80942584626895</c:v>
                </c:pt>
                <c:pt idx="20">
                  <c:v>128.59650743786381</c:v>
                </c:pt>
                <c:pt idx="21">
                  <c:v>129.76655463711509</c:v>
                </c:pt>
                <c:pt idx="22">
                  <c:v>132.47588424437296</c:v>
                </c:pt>
                <c:pt idx="23">
                  <c:v>134.58171645158379</c:v>
                </c:pt>
                <c:pt idx="24">
                  <c:v>134.61178671655753</c:v>
                </c:pt>
                <c:pt idx="25">
                  <c:v>135.11312217194572</c:v>
                </c:pt>
                <c:pt idx="26">
                  <c:v>137.57504093141713</c:v>
                </c:pt>
                <c:pt idx="27">
                  <c:v>145.07684060042888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42-43CD-AEC9-A258EDF59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5309840"/>
        <c:axId val="1144160784"/>
      </c:barChart>
      <c:catAx>
        <c:axId val="28530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44160784"/>
        <c:crosses val="autoZero"/>
        <c:auto val="1"/>
        <c:lblAlgn val="ctr"/>
        <c:lblOffset val="100"/>
        <c:noMultiLvlLbl val="0"/>
      </c:catAx>
      <c:valAx>
        <c:axId val="1144160784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530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 dirty="0"/>
              <a:t>ČR</a:t>
            </a:r>
            <a:r>
              <a:rPr lang="cs-CZ" sz="1600" b="1" baseline="0" dirty="0"/>
              <a:t> - nejhlubší propad spotřeby domácností v zemích EU (4.Q 2019 = 100) </a:t>
            </a:r>
            <a:endParaRPr lang="cs-CZ" sz="1600" b="1" dirty="0"/>
          </a:p>
        </c:rich>
      </c:tx>
      <c:layout>
        <c:manualLayout>
          <c:xMode val="edge"/>
          <c:yMode val="edge"/>
          <c:x val="0.23693424557919687"/>
          <c:y val="1.6033568653657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List1!$B$37</c:f>
              <c:strCache>
                <c:ptCount val="1"/>
                <c:pt idx="0">
                  <c:v>BE</c:v>
                </c:pt>
              </c:strCache>
            </c:strRef>
          </c:tx>
          <c:spPr>
            <a:ln w="31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List1!$C$36:$Q$36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List1!$C$37:$Q$37</c:f>
              <c:numCache>
                <c:formatCode>General</c:formatCode>
                <c:ptCount val="15"/>
                <c:pt idx="0">
                  <c:v>100</c:v>
                </c:pt>
                <c:pt idx="1">
                  <c:v>94.059196617336156</c:v>
                </c:pt>
                <c:pt idx="2">
                  <c:v>82.429527836504576</c:v>
                </c:pt>
                <c:pt idx="3">
                  <c:v>96.913319238900627</c:v>
                </c:pt>
                <c:pt idx="4">
                  <c:v>89.270613107822399</c:v>
                </c:pt>
                <c:pt idx="5">
                  <c:v>90.89323467230443</c:v>
                </c:pt>
                <c:pt idx="6">
                  <c:v>94.083861874559545</c:v>
                </c:pt>
                <c:pt idx="7">
                  <c:v>98.90944326990838</c:v>
                </c:pt>
                <c:pt idx="8">
                  <c:v>98.895348837209312</c:v>
                </c:pt>
                <c:pt idx="9">
                  <c:v>98.227625088090207</c:v>
                </c:pt>
                <c:pt idx="10">
                  <c:v>99.240662438336855</c:v>
                </c:pt>
                <c:pt idx="11">
                  <c:v>99.883720930232556</c:v>
                </c:pt>
                <c:pt idx="12">
                  <c:v>100.84918957011982</c:v>
                </c:pt>
                <c:pt idx="13">
                  <c:v>101.4200140944327</c:v>
                </c:pt>
                <c:pt idx="14">
                  <c:v>101.91331923890064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0F-420B-9A04-600D4E90AF0F}"/>
            </c:ext>
          </c:extLst>
        </c:ser>
        <c:ser>
          <c:idx val="1"/>
          <c:order val="1"/>
          <c:tx>
            <c:strRef>
              <c:f>List1!$B$38</c:f>
              <c:strCache>
                <c:ptCount val="1"/>
                <c:pt idx="0">
                  <c:v>BG</c:v>
                </c:pt>
              </c:strCache>
            </c:strRef>
          </c:tx>
          <c:spPr>
            <a:ln w="31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List1!$C$36:$Q$36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List1!$C$38:$Q$38</c:f>
              <c:numCache>
                <c:formatCode>General</c:formatCode>
                <c:ptCount val="15"/>
                <c:pt idx="0">
                  <c:v>100</c:v>
                </c:pt>
                <c:pt idx="1">
                  <c:v>98.950972001467179</c:v>
                </c:pt>
                <c:pt idx="2">
                  <c:v>95.330725027509473</c:v>
                </c:pt>
                <c:pt idx="3">
                  <c:v>98.866609609976777</c:v>
                </c:pt>
                <c:pt idx="4">
                  <c:v>100.42181195745201</c:v>
                </c:pt>
                <c:pt idx="5">
                  <c:v>104.09585523902678</c:v>
                </c:pt>
                <c:pt idx="6">
                  <c:v>106.04963932021028</c:v>
                </c:pt>
                <c:pt idx="7">
                  <c:v>107.42144516444554</c:v>
                </c:pt>
                <c:pt idx="8">
                  <c:v>108.43623914904022</c:v>
                </c:pt>
                <c:pt idx="9">
                  <c:v>109.98532827974081</c:v>
                </c:pt>
                <c:pt idx="10">
                  <c:v>110.25920039124588</c:v>
                </c:pt>
                <c:pt idx="11">
                  <c:v>111.73370827729552</c:v>
                </c:pt>
                <c:pt idx="12">
                  <c:v>113.12752170191955</c:v>
                </c:pt>
                <c:pt idx="13">
                  <c:v>113.15931042914782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0F-420B-9A04-600D4E90AF0F}"/>
            </c:ext>
          </c:extLst>
        </c:ser>
        <c:ser>
          <c:idx val="2"/>
          <c:order val="2"/>
          <c:tx>
            <c:strRef>
              <c:f>List1!$B$39</c:f>
              <c:strCache>
                <c:ptCount val="1"/>
                <c:pt idx="0">
                  <c:v>CZ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3.8573491834240641E-3"/>
                  <c:y val="9.372904405212467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0F-420B-9A04-600D4E90AF0F}"/>
                </c:ext>
              </c:extLst>
            </c:dLbl>
            <c:numFmt formatCode="#,##0.0" sourceLinked="0"/>
            <c:spPr>
              <a:solidFill>
                <a:schemeClr val="lt1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List1!$C$36:$Q$36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List1!$C$39:$Q$39</c:f>
              <c:numCache>
                <c:formatCode>General</c:formatCode>
                <c:ptCount val="15"/>
                <c:pt idx="0">
                  <c:v>100</c:v>
                </c:pt>
                <c:pt idx="1">
                  <c:v>94.562026069720545</c:v>
                </c:pt>
                <c:pt idx="2">
                  <c:v>87.521276269903439</c:v>
                </c:pt>
                <c:pt idx="3">
                  <c:v>93.174091300904422</c:v>
                </c:pt>
                <c:pt idx="4">
                  <c:v>90.031110391570877</c:v>
                </c:pt>
                <c:pt idx="5">
                  <c:v>89.044854096201561</c:v>
                </c:pt>
                <c:pt idx="6">
                  <c:v>95.622229709330057</c:v>
                </c:pt>
                <c:pt idx="7">
                  <c:v>98.024862059761716</c:v>
                </c:pt>
                <c:pt idx="8">
                  <c:v>97.437658888339513</c:v>
                </c:pt>
                <c:pt idx="9">
                  <c:v>96.135047978262108</c:v>
                </c:pt>
                <c:pt idx="10">
                  <c:v>95.324690099369477</c:v>
                </c:pt>
                <c:pt idx="11">
                  <c:v>93.358303324130034</c:v>
                </c:pt>
                <c:pt idx="12">
                  <c:v>92.134452899042202</c:v>
                </c:pt>
                <c:pt idx="13">
                  <c:v>90.930730153451691</c:v>
                </c:pt>
                <c:pt idx="14">
                  <c:v>91.076437050682387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0F-420B-9A04-600D4E90AF0F}"/>
            </c:ext>
          </c:extLst>
        </c:ser>
        <c:ser>
          <c:idx val="3"/>
          <c:order val="3"/>
          <c:tx>
            <c:strRef>
              <c:f>List1!$B$40</c:f>
              <c:strCache>
                <c:ptCount val="1"/>
                <c:pt idx="0">
                  <c:v>DK</c:v>
                </c:pt>
              </c:strCache>
            </c:strRef>
          </c:tx>
          <c:spPr>
            <a:ln w="31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List1!$C$36:$Q$36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List1!$C$40:$Q$40</c:f>
              <c:numCache>
                <c:formatCode>General</c:formatCode>
                <c:ptCount val="15"/>
                <c:pt idx="0">
                  <c:v>100</c:v>
                </c:pt>
                <c:pt idx="1">
                  <c:v>98.195565652449133</c:v>
                </c:pt>
                <c:pt idx="2">
                  <c:v>93.574213612886268</c:v>
                </c:pt>
                <c:pt idx="3">
                  <c:v>98.575066260864034</c:v>
                </c:pt>
                <c:pt idx="4">
                  <c:v>101.3723296944052</c:v>
                </c:pt>
                <c:pt idx="5">
                  <c:v>98.261465224969001</c:v>
                </c:pt>
                <c:pt idx="6">
                  <c:v>103.72101358167068</c:v>
                </c:pt>
                <c:pt idx="7">
                  <c:v>105.20346493015514</c:v>
                </c:pt>
                <c:pt idx="8">
                  <c:v>106.71019506851532</c:v>
                </c:pt>
                <c:pt idx="9">
                  <c:v>102.57875432465946</c:v>
                </c:pt>
                <c:pt idx="10">
                  <c:v>102.06832167084319</c:v>
                </c:pt>
                <c:pt idx="11">
                  <c:v>101.47840488350516</c:v>
                </c:pt>
                <c:pt idx="12">
                  <c:v>101.15208638624664</c:v>
                </c:pt>
                <c:pt idx="13">
                  <c:v>101.33446634352754</c:v>
                </c:pt>
                <c:pt idx="14">
                  <c:v>101.72986377864682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E0F-420B-9A04-600D4E90AF0F}"/>
            </c:ext>
          </c:extLst>
        </c:ser>
        <c:ser>
          <c:idx val="4"/>
          <c:order val="4"/>
          <c:tx>
            <c:strRef>
              <c:f>List1!$B$41</c:f>
              <c:strCache>
                <c:ptCount val="1"/>
                <c:pt idx="0">
                  <c:v>DE</c:v>
                </c:pt>
              </c:strCache>
            </c:strRef>
          </c:tx>
          <c:spPr>
            <a:ln w="31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List1!$C$36:$Q$36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List1!$C$41:$Q$41</c:f>
              <c:numCache>
                <c:formatCode>General</c:formatCode>
                <c:ptCount val="15"/>
                <c:pt idx="0">
                  <c:v>100</c:v>
                </c:pt>
                <c:pt idx="1">
                  <c:v>97.341036320052183</c:v>
                </c:pt>
                <c:pt idx="2">
                  <c:v>87.106853261447284</c:v>
                </c:pt>
                <c:pt idx="3">
                  <c:v>95.944203112328324</c:v>
                </c:pt>
                <c:pt idx="4">
                  <c:v>94.016561341819838</c:v>
                </c:pt>
                <c:pt idx="5">
                  <c:v>90.594146797077585</c:v>
                </c:pt>
                <c:pt idx="6">
                  <c:v>93.853623345926124</c:v>
                </c:pt>
                <c:pt idx="7">
                  <c:v>97.904642693768054</c:v>
                </c:pt>
                <c:pt idx="8">
                  <c:v>97.988440742381911</c:v>
                </c:pt>
                <c:pt idx="9">
                  <c:v>98.512297984714252</c:v>
                </c:pt>
                <c:pt idx="10">
                  <c:v>98.903411282876945</c:v>
                </c:pt>
                <c:pt idx="11">
                  <c:v>99.406319013055821</c:v>
                </c:pt>
                <c:pt idx="12">
                  <c:v>98.409843643065216</c:v>
                </c:pt>
                <c:pt idx="13">
                  <c:v>98.037338862539428</c:v>
                </c:pt>
                <c:pt idx="14">
                  <c:v>98.260832175775249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E0F-420B-9A04-600D4E90AF0F}"/>
            </c:ext>
          </c:extLst>
        </c:ser>
        <c:ser>
          <c:idx val="5"/>
          <c:order val="5"/>
          <c:tx>
            <c:strRef>
              <c:f>List1!$B$42</c:f>
              <c:strCache>
                <c:ptCount val="1"/>
                <c:pt idx="0">
                  <c:v>EE</c:v>
                </c:pt>
              </c:strCache>
            </c:strRef>
          </c:tx>
          <c:spPr>
            <a:ln w="31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List1!$C$36:$Q$36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List1!$C$42:$Q$42</c:f>
              <c:numCache>
                <c:formatCode>General</c:formatCode>
                <c:ptCount val="15"/>
                <c:pt idx="0">
                  <c:v>100</c:v>
                </c:pt>
                <c:pt idx="1">
                  <c:v>102.45127188635612</c:v>
                </c:pt>
                <c:pt idx="2">
                  <c:v>91.37099438387844</c:v>
                </c:pt>
                <c:pt idx="3">
                  <c:v>96.686488272216707</c:v>
                </c:pt>
                <c:pt idx="4">
                  <c:v>99.554013875123886</c:v>
                </c:pt>
                <c:pt idx="5">
                  <c:v>100.46911133135117</c:v>
                </c:pt>
                <c:pt idx="6">
                  <c:v>104.10967955071028</c:v>
                </c:pt>
                <c:pt idx="7">
                  <c:v>106.03567888999008</c:v>
                </c:pt>
                <c:pt idx="8">
                  <c:v>106.74595308886686</c:v>
                </c:pt>
                <c:pt idx="9">
                  <c:v>108.22266270234554</c:v>
                </c:pt>
                <c:pt idx="10">
                  <c:v>107.96167822926989</c:v>
                </c:pt>
                <c:pt idx="11">
                  <c:v>106.59068384539148</c:v>
                </c:pt>
                <c:pt idx="12">
                  <c:v>106.25041295011562</c:v>
                </c:pt>
                <c:pt idx="13">
                  <c:v>105.24942186983812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E0F-420B-9A04-600D4E90AF0F}"/>
            </c:ext>
          </c:extLst>
        </c:ser>
        <c:ser>
          <c:idx val="6"/>
          <c:order val="6"/>
          <c:tx>
            <c:strRef>
              <c:f>List1!$B$43</c:f>
              <c:strCache>
                <c:ptCount val="1"/>
                <c:pt idx="0">
                  <c:v>IE</c:v>
                </c:pt>
              </c:strCache>
            </c:strRef>
          </c:tx>
          <c:spPr>
            <a:ln w="31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List1!$C$36:$Q$36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List1!$C$43:$Q$43</c:f>
              <c:numCache>
                <c:formatCode>General</c:formatCode>
                <c:ptCount val="15"/>
                <c:pt idx="0">
                  <c:v>100</c:v>
                </c:pt>
                <c:pt idx="1">
                  <c:v>94.992283407878787</c:v>
                </c:pt>
                <c:pt idx="2">
                  <c:v>81.17441153227108</c:v>
                </c:pt>
                <c:pt idx="3">
                  <c:v>91.667735542250924</c:v>
                </c:pt>
                <c:pt idx="4">
                  <c:v>89.312623351690405</c:v>
                </c:pt>
                <c:pt idx="5">
                  <c:v>86.07910231001253</c:v>
                </c:pt>
                <c:pt idx="6">
                  <c:v>98.450888959687518</c:v>
                </c:pt>
                <c:pt idx="7">
                  <c:v>101.2627903031607</c:v>
                </c:pt>
                <c:pt idx="8">
                  <c:v>101.8180539292556</c:v>
                </c:pt>
                <c:pt idx="9">
                  <c:v>102.77135303098635</c:v>
                </c:pt>
                <c:pt idx="10">
                  <c:v>106.8423208530041</c:v>
                </c:pt>
                <c:pt idx="11">
                  <c:v>107.18036137649108</c:v>
                </c:pt>
                <c:pt idx="12">
                  <c:v>108.25323662422886</c:v>
                </c:pt>
                <c:pt idx="13">
                  <c:v>108.38936310186315</c:v>
                </c:pt>
                <c:pt idx="14">
                  <c:v>109.33935213726846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E0F-420B-9A04-600D4E90AF0F}"/>
            </c:ext>
          </c:extLst>
        </c:ser>
        <c:ser>
          <c:idx val="7"/>
          <c:order val="7"/>
          <c:tx>
            <c:strRef>
              <c:f>List1!$B$44</c:f>
              <c:strCache>
                <c:ptCount val="1"/>
                <c:pt idx="0">
                  <c:v>GR</c:v>
                </c:pt>
              </c:strCache>
            </c:strRef>
          </c:tx>
          <c:spPr>
            <a:ln w="31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List1!$C$36:$Q$36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List1!$C$44:$Q$44</c:f>
              <c:numCache>
                <c:formatCode>General</c:formatCode>
                <c:ptCount val="15"/>
                <c:pt idx="0">
                  <c:v>100</c:v>
                </c:pt>
                <c:pt idx="1">
                  <c:v>99.117193239086006</c:v>
                </c:pt>
                <c:pt idx="2">
                  <c:v>85.258217769693928</c:v>
                </c:pt>
                <c:pt idx="3">
                  <c:v>91.877664539846606</c:v>
                </c:pt>
                <c:pt idx="4">
                  <c:v>91.045542178723466</c:v>
                </c:pt>
                <c:pt idx="5">
                  <c:v>92.474328993080618</c:v>
                </c:pt>
                <c:pt idx="6">
                  <c:v>96.320248417716442</c:v>
                </c:pt>
                <c:pt idx="7">
                  <c:v>99.166915276855519</c:v>
                </c:pt>
                <c:pt idx="8">
                  <c:v>102.25898445143761</c:v>
                </c:pt>
                <c:pt idx="9">
                  <c:v>104.60361912277494</c:v>
                </c:pt>
                <c:pt idx="10">
                  <c:v>105.10500973589578</c:v>
                </c:pt>
                <c:pt idx="11">
                  <c:v>104.72712224884756</c:v>
                </c:pt>
                <c:pt idx="12">
                  <c:v>106.2723548677875</c:v>
                </c:pt>
                <c:pt idx="13">
                  <c:v>107.55518344224065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E0F-420B-9A04-600D4E90AF0F}"/>
            </c:ext>
          </c:extLst>
        </c:ser>
        <c:ser>
          <c:idx val="8"/>
          <c:order val="8"/>
          <c:tx>
            <c:strRef>
              <c:f>List1!$B$45</c:f>
              <c:strCache>
                <c:ptCount val="1"/>
                <c:pt idx="0">
                  <c:v>ES</c:v>
                </c:pt>
              </c:strCache>
            </c:strRef>
          </c:tx>
          <c:spPr>
            <a:ln w="31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List1!$C$36:$Q$36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List1!$C$45:$Q$45</c:f>
              <c:numCache>
                <c:formatCode>General</c:formatCode>
                <c:ptCount val="15"/>
                <c:pt idx="0">
                  <c:v>100</c:v>
                </c:pt>
                <c:pt idx="1">
                  <c:v>93.656980030143174</c:v>
                </c:pt>
                <c:pt idx="2">
                  <c:v>73.741875470987182</c:v>
                </c:pt>
                <c:pt idx="3">
                  <c:v>89.685969291635274</c:v>
                </c:pt>
                <c:pt idx="4">
                  <c:v>89.498163149962323</c:v>
                </c:pt>
                <c:pt idx="5">
                  <c:v>89.369819140919375</c:v>
                </c:pt>
                <c:pt idx="6">
                  <c:v>91.326182177844757</c:v>
                </c:pt>
                <c:pt idx="7">
                  <c:v>93.268415599095704</c:v>
                </c:pt>
                <c:pt idx="8">
                  <c:v>93.571024868123587</c:v>
                </c:pt>
                <c:pt idx="9">
                  <c:v>93.531579691032405</c:v>
                </c:pt>
                <c:pt idx="10">
                  <c:v>96.13790504898266</c:v>
                </c:pt>
                <c:pt idx="11">
                  <c:v>97.995360776186885</c:v>
                </c:pt>
                <c:pt idx="12">
                  <c:v>96.392238131122838</c:v>
                </c:pt>
                <c:pt idx="13">
                  <c:v>95.077006405425763</c:v>
                </c:pt>
                <c:pt idx="14">
                  <c:v>96.603593632253208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E0F-420B-9A04-600D4E90AF0F}"/>
            </c:ext>
          </c:extLst>
        </c:ser>
        <c:ser>
          <c:idx val="9"/>
          <c:order val="9"/>
          <c:tx>
            <c:strRef>
              <c:f>List1!$B$46</c:f>
              <c:strCache>
                <c:ptCount val="1"/>
                <c:pt idx="0">
                  <c:v>FR</c:v>
                </c:pt>
              </c:strCache>
            </c:strRef>
          </c:tx>
          <c:spPr>
            <a:ln w="31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List1!$C$36:$Q$36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List1!$C$46:$Q$46</c:f>
              <c:numCache>
                <c:formatCode>General</c:formatCode>
                <c:ptCount val="15"/>
                <c:pt idx="0">
                  <c:v>100</c:v>
                </c:pt>
                <c:pt idx="1">
                  <c:v>94.977335896688288</c:v>
                </c:pt>
                <c:pt idx="2">
                  <c:v>84.221545476624087</c:v>
                </c:pt>
                <c:pt idx="3">
                  <c:v>99.457371279937718</c:v>
                </c:pt>
                <c:pt idx="4">
                  <c:v>94.030722085505573</c:v>
                </c:pt>
                <c:pt idx="5">
                  <c:v>94.601323054464288</c:v>
                </c:pt>
                <c:pt idx="6">
                  <c:v>95.803043775582282</c:v>
                </c:pt>
                <c:pt idx="7">
                  <c:v>100.52285069466613</c:v>
                </c:pt>
                <c:pt idx="8">
                  <c:v>100.82287774547622</c:v>
                </c:pt>
                <c:pt idx="9">
                  <c:v>99.59150644052805</c:v>
                </c:pt>
                <c:pt idx="10">
                  <c:v>100.15358410070536</c:v>
                </c:pt>
                <c:pt idx="11">
                  <c:v>100.32921691524672</c:v>
                </c:pt>
                <c:pt idx="12">
                  <c:v>99.812585932394043</c:v>
                </c:pt>
                <c:pt idx="13">
                  <c:v>99.935598010482039</c:v>
                </c:pt>
                <c:pt idx="14">
                  <c:v>99.424495660352392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E0F-420B-9A04-600D4E90AF0F}"/>
            </c:ext>
          </c:extLst>
        </c:ser>
        <c:ser>
          <c:idx val="10"/>
          <c:order val="10"/>
          <c:tx>
            <c:strRef>
              <c:f>List1!$B$47</c:f>
              <c:strCache>
                <c:ptCount val="1"/>
                <c:pt idx="0">
                  <c:v>HR</c:v>
                </c:pt>
              </c:strCache>
            </c:strRef>
          </c:tx>
          <c:spPr>
            <a:ln w="31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List1!$C$36:$Q$36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List1!$C$47:$Q$47</c:f>
              <c:numCache>
                <c:formatCode>General</c:formatCode>
                <c:ptCount val="15"/>
                <c:pt idx="0">
                  <c:v>100</c:v>
                </c:pt>
                <c:pt idx="1">
                  <c:v>99.44581035284736</c:v>
                </c:pt>
                <c:pt idx="2">
                  <c:v>85.228254369061062</c:v>
                </c:pt>
                <c:pt idx="3">
                  <c:v>89.912951026646297</c:v>
                </c:pt>
                <c:pt idx="4">
                  <c:v>96.981859259751474</c:v>
                </c:pt>
                <c:pt idx="5">
                  <c:v>99.56010366137285</c:v>
                </c:pt>
                <c:pt idx="6">
                  <c:v>100.58608545418302</c:v>
                </c:pt>
                <c:pt idx="7">
                  <c:v>103.20818659047113</c:v>
                </c:pt>
                <c:pt idx="8">
                  <c:v>104.8109508937471</c:v>
                </c:pt>
                <c:pt idx="9">
                  <c:v>106.41637318094226</c:v>
                </c:pt>
                <c:pt idx="10">
                  <c:v>107.99521562894545</c:v>
                </c:pt>
                <c:pt idx="11">
                  <c:v>108.33145059472389</c:v>
                </c:pt>
                <c:pt idx="12">
                  <c:v>106.70343544421557</c:v>
                </c:pt>
                <c:pt idx="13">
                  <c:v>108.21051232640042</c:v>
                </c:pt>
                <c:pt idx="14">
                  <c:v>110.14153764369725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E0F-420B-9A04-600D4E90AF0F}"/>
            </c:ext>
          </c:extLst>
        </c:ser>
        <c:ser>
          <c:idx val="11"/>
          <c:order val="11"/>
          <c:tx>
            <c:strRef>
              <c:f>List1!$B$48</c:f>
              <c:strCache>
                <c:ptCount val="1"/>
                <c:pt idx="0">
                  <c:v>IT</c:v>
                </c:pt>
              </c:strCache>
            </c:strRef>
          </c:tx>
          <c:spPr>
            <a:ln w="31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List1!$C$36:$Q$36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List1!$C$48:$Q$48</c:f>
              <c:numCache>
                <c:formatCode>General</c:formatCode>
                <c:ptCount val="15"/>
                <c:pt idx="0">
                  <c:v>100</c:v>
                </c:pt>
                <c:pt idx="1">
                  <c:v>91.895472395472382</c:v>
                </c:pt>
                <c:pt idx="2">
                  <c:v>82.015977515977511</c:v>
                </c:pt>
                <c:pt idx="3">
                  <c:v>93.326326326326324</c:v>
                </c:pt>
                <c:pt idx="4">
                  <c:v>90.556325556325561</c:v>
                </c:pt>
                <c:pt idx="5">
                  <c:v>88.74547624547624</c:v>
                </c:pt>
                <c:pt idx="6">
                  <c:v>92.630322630322624</c:v>
                </c:pt>
                <c:pt idx="7">
                  <c:v>96.441248941248929</c:v>
                </c:pt>
                <c:pt idx="8">
                  <c:v>96.760183260183268</c:v>
                </c:pt>
                <c:pt idx="9">
                  <c:v>95.645299145299148</c:v>
                </c:pt>
                <c:pt idx="10">
                  <c:v>97.812389312389314</c:v>
                </c:pt>
                <c:pt idx="11">
                  <c:v>100.07114807114807</c:v>
                </c:pt>
                <c:pt idx="12">
                  <c:v>98.291599291599297</c:v>
                </c:pt>
                <c:pt idx="13">
                  <c:v>99.06822206822207</c:v>
                </c:pt>
                <c:pt idx="14">
                  <c:v>99.110764610764605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7E0F-420B-9A04-600D4E90AF0F}"/>
            </c:ext>
          </c:extLst>
        </c:ser>
        <c:ser>
          <c:idx val="12"/>
          <c:order val="12"/>
          <c:tx>
            <c:strRef>
              <c:f>List1!$B$49</c:f>
              <c:strCache>
                <c:ptCount val="1"/>
                <c:pt idx="0">
                  <c:v>CY</c:v>
                </c:pt>
              </c:strCache>
            </c:strRef>
          </c:tx>
          <c:spPr>
            <a:ln w="31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List1!$C$36:$Q$36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List1!$C$49:$Q$49</c:f>
              <c:numCache>
                <c:formatCode>General</c:formatCode>
                <c:ptCount val="15"/>
                <c:pt idx="0">
                  <c:v>100</c:v>
                </c:pt>
                <c:pt idx="1">
                  <c:v>99.821433632833546</c:v>
                </c:pt>
                <c:pt idx="2">
                  <c:v>82.293585782715923</c:v>
                </c:pt>
                <c:pt idx="3">
                  <c:v>100.05952212238883</c:v>
                </c:pt>
                <c:pt idx="4">
                  <c:v>95.263739689918097</c:v>
                </c:pt>
                <c:pt idx="5">
                  <c:v>94.920778889487266</c:v>
                </c:pt>
                <c:pt idx="6">
                  <c:v>97.579433689521267</c:v>
                </c:pt>
                <c:pt idx="7">
                  <c:v>100.88149428871063</c:v>
                </c:pt>
                <c:pt idx="8">
                  <c:v>101.18193928743517</c:v>
                </c:pt>
                <c:pt idx="9">
                  <c:v>100.96652589212323</c:v>
                </c:pt>
                <c:pt idx="10">
                  <c:v>103.90578498341884</c:v>
                </c:pt>
                <c:pt idx="11">
                  <c:v>111.05410844363821</c:v>
                </c:pt>
                <c:pt idx="12">
                  <c:v>109.42433604489669</c:v>
                </c:pt>
                <c:pt idx="13">
                  <c:v>105.56106686318417</c:v>
                </c:pt>
                <c:pt idx="14">
                  <c:v>108.8036053399847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7E0F-420B-9A04-600D4E90AF0F}"/>
            </c:ext>
          </c:extLst>
        </c:ser>
        <c:ser>
          <c:idx val="13"/>
          <c:order val="13"/>
          <c:tx>
            <c:strRef>
              <c:f>List1!$B$50</c:f>
              <c:strCache>
                <c:ptCount val="1"/>
                <c:pt idx="0">
                  <c:v>LV</c:v>
                </c:pt>
              </c:strCache>
            </c:strRef>
          </c:tx>
          <c:spPr>
            <a:ln w="31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List1!$C$36:$Q$36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List1!$C$50:$Q$50</c:f>
              <c:numCache>
                <c:formatCode>General</c:formatCode>
                <c:ptCount val="15"/>
                <c:pt idx="0">
                  <c:v>100</c:v>
                </c:pt>
                <c:pt idx="1">
                  <c:v>102.4674857348481</c:v>
                </c:pt>
                <c:pt idx="2">
                  <c:v>84.660463681694338</c:v>
                </c:pt>
                <c:pt idx="3">
                  <c:v>100.76851899449957</c:v>
                </c:pt>
                <c:pt idx="4">
                  <c:v>98.056854983807128</c:v>
                </c:pt>
                <c:pt idx="5">
                  <c:v>98.388423379427351</c:v>
                </c:pt>
                <c:pt idx="6">
                  <c:v>102.20788567316094</c:v>
                </c:pt>
                <c:pt idx="7">
                  <c:v>107.46928494319643</c:v>
                </c:pt>
                <c:pt idx="8">
                  <c:v>109.79283401017838</c:v>
                </c:pt>
                <c:pt idx="9">
                  <c:v>113.05711201357119</c:v>
                </c:pt>
                <c:pt idx="10">
                  <c:v>112.45309206806149</c:v>
                </c:pt>
                <c:pt idx="11">
                  <c:v>111.81822855086618</c:v>
                </c:pt>
                <c:pt idx="12">
                  <c:v>114.98226494628079</c:v>
                </c:pt>
                <c:pt idx="13">
                  <c:v>113.09566647817819</c:v>
                </c:pt>
                <c:pt idx="14">
                  <c:v>111.48923045288646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7E0F-420B-9A04-600D4E90AF0F}"/>
            </c:ext>
          </c:extLst>
        </c:ser>
        <c:ser>
          <c:idx val="14"/>
          <c:order val="14"/>
          <c:tx>
            <c:strRef>
              <c:f>List1!$B$51</c:f>
              <c:strCache>
                <c:ptCount val="1"/>
                <c:pt idx="0">
                  <c:v>LT</c:v>
                </c:pt>
              </c:strCache>
            </c:strRef>
          </c:tx>
          <c:spPr>
            <a:ln w="31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List1!$C$36:$Q$36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List1!$C$51:$Q$51</c:f>
              <c:numCache>
                <c:formatCode>General</c:formatCode>
                <c:ptCount val="15"/>
                <c:pt idx="0">
                  <c:v>100</c:v>
                </c:pt>
                <c:pt idx="1">
                  <c:v>100.13172305597489</c:v>
                </c:pt>
                <c:pt idx="2">
                  <c:v>90.280614510256626</c:v>
                </c:pt>
                <c:pt idx="3">
                  <c:v>98.047834709765255</c:v>
                </c:pt>
                <c:pt idx="4">
                  <c:v>97.793268803836241</c:v>
                </c:pt>
                <c:pt idx="5">
                  <c:v>100.8673001213628</c:v>
                </c:pt>
                <c:pt idx="6">
                  <c:v>104.0656543231803</c:v>
                </c:pt>
                <c:pt idx="7">
                  <c:v>105.25560192996477</c:v>
                </c:pt>
                <c:pt idx="8">
                  <c:v>106.32566675546873</c:v>
                </c:pt>
                <c:pt idx="9">
                  <c:v>107.45641298878132</c:v>
                </c:pt>
                <c:pt idx="10">
                  <c:v>104.43122280436906</c:v>
                </c:pt>
                <c:pt idx="11">
                  <c:v>103.33451736080276</c:v>
                </c:pt>
                <c:pt idx="12">
                  <c:v>103.22203475120621</c:v>
                </c:pt>
                <c:pt idx="13">
                  <c:v>105.67149157860463</c:v>
                </c:pt>
                <c:pt idx="14">
                  <c:v>102.40801586596808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7E0F-420B-9A04-600D4E90AF0F}"/>
            </c:ext>
          </c:extLst>
        </c:ser>
        <c:ser>
          <c:idx val="15"/>
          <c:order val="15"/>
          <c:tx>
            <c:strRef>
              <c:f>List1!$B$52</c:f>
              <c:strCache>
                <c:ptCount val="1"/>
                <c:pt idx="0">
                  <c:v>LU</c:v>
                </c:pt>
              </c:strCache>
            </c:strRef>
          </c:tx>
          <c:spPr>
            <a:ln w="31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List1!$C$36:$Q$36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List1!$C$52:$Q$52</c:f>
              <c:numCache>
                <c:formatCode>General</c:formatCode>
                <c:ptCount val="15"/>
                <c:pt idx="0">
                  <c:v>100</c:v>
                </c:pt>
                <c:pt idx="1">
                  <c:v>95.656815852408613</c:v>
                </c:pt>
                <c:pt idx="2">
                  <c:v>81.730440724291086</c:v>
                </c:pt>
                <c:pt idx="3">
                  <c:v>97.038349846258981</c:v>
                </c:pt>
                <c:pt idx="4">
                  <c:v>92.174154424325252</c:v>
                </c:pt>
                <c:pt idx="5">
                  <c:v>96.899555859241545</c:v>
                </c:pt>
                <c:pt idx="6">
                  <c:v>99.387171165015374</c:v>
                </c:pt>
                <c:pt idx="7">
                  <c:v>100.74521694567818</c:v>
                </c:pt>
                <c:pt idx="8">
                  <c:v>101.36872224120262</c:v>
                </c:pt>
                <c:pt idx="9">
                  <c:v>101.39434574649813</c:v>
                </c:pt>
                <c:pt idx="10">
                  <c:v>102.50896822685343</c:v>
                </c:pt>
                <c:pt idx="11">
                  <c:v>104.23428425008541</c:v>
                </c:pt>
                <c:pt idx="12">
                  <c:v>100.73454048513837</c:v>
                </c:pt>
                <c:pt idx="13">
                  <c:v>103.98659036556201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7E0F-420B-9A04-600D4E90AF0F}"/>
            </c:ext>
          </c:extLst>
        </c:ser>
        <c:ser>
          <c:idx val="16"/>
          <c:order val="16"/>
          <c:tx>
            <c:strRef>
              <c:f>List1!$B$53</c:f>
              <c:strCache>
                <c:ptCount val="1"/>
                <c:pt idx="0">
                  <c:v>HU</c:v>
                </c:pt>
              </c:strCache>
            </c:strRef>
          </c:tx>
          <c:spPr>
            <a:ln w="31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List1!$C$36:$Q$36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List1!$C$53:$Q$53</c:f>
              <c:numCache>
                <c:formatCode>General</c:formatCode>
                <c:ptCount val="15"/>
                <c:pt idx="0">
                  <c:v>100</c:v>
                </c:pt>
                <c:pt idx="1">
                  <c:v>100.72879150146787</c:v>
                </c:pt>
                <c:pt idx="2">
                  <c:v>90.631639478224031</c:v>
                </c:pt>
                <c:pt idx="3">
                  <c:v>96.176871160073844</c:v>
                </c:pt>
                <c:pt idx="4">
                  <c:v>97.869919191307773</c:v>
                </c:pt>
                <c:pt idx="5">
                  <c:v>95.430525710480921</c:v>
                </c:pt>
                <c:pt idx="6">
                  <c:v>99.903755939590198</c:v>
                </c:pt>
                <c:pt idx="7">
                  <c:v>103.01625253472957</c:v>
                </c:pt>
                <c:pt idx="8">
                  <c:v>105.60031476044915</c:v>
                </c:pt>
                <c:pt idx="9">
                  <c:v>107.74855482582247</c:v>
                </c:pt>
                <c:pt idx="10">
                  <c:v>108.08994885142702</c:v>
                </c:pt>
                <c:pt idx="11">
                  <c:v>107.61054447504614</c:v>
                </c:pt>
                <c:pt idx="12">
                  <c:v>106.93017765806121</c:v>
                </c:pt>
                <c:pt idx="13">
                  <c:v>104.69840501195485</c:v>
                </c:pt>
                <c:pt idx="14">
                  <c:v>104.68387760660995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7E0F-420B-9A04-600D4E90AF0F}"/>
            </c:ext>
          </c:extLst>
        </c:ser>
        <c:ser>
          <c:idx val="17"/>
          <c:order val="17"/>
          <c:tx>
            <c:strRef>
              <c:f>List1!$B$54</c:f>
              <c:strCache>
                <c:ptCount val="1"/>
                <c:pt idx="0">
                  <c:v>MT</c:v>
                </c:pt>
              </c:strCache>
            </c:strRef>
          </c:tx>
          <c:spPr>
            <a:ln w="31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List1!$C$36:$Q$36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List1!$C$54:$Q$54</c:f>
              <c:numCache>
                <c:formatCode>General</c:formatCode>
                <c:ptCount val="15"/>
                <c:pt idx="0">
                  <c:v>100</c:v>
                </c:pt>
                <c:pt idx="1">
                  <c:v>94.419508273598183</c:v>
                </c:pt>
                <c:pt idx="2">
                  <c:v>77.396663763649755</c:v>
                </c:pt>
                <c:pt idx="3">
                  <c:v>89.26107054331078</c:v>
                </c:pt>
                <c:pt idx="4">
                  <c:v>92.074763850740268</c:v>
                </c:pt>
                <c:pt idx="5">
                  <c:v>90.748308434380647</c:v>
                </c:pt>
                <c:pt idx="6">
                  <c:v>91.713003282642191</c:v>
                </c:pt>
                <c:pt idx="7">
                  <c:v>98.057211763917735</c:v>
                </c:pt>
                <c:pt idx="8">
                  <c:v>101.74181014269446</c:v>
                </c:pt>
                <c:pt idx="9">
                  <c:v>101.01158973671869</c:v>
                </c:pt>
                <c:pt idx="10">
                  <c:v>104.16024653312788</c:v>
                </c:pt>
                <c:pt idx="11">
                  <c:v>105.41970925169156</c:v>
                </c:pt>
                <c:pt idx="12">
                  <c:v>108.88323172774167</c:v>
                </c:pt>
                <c:pt idx="13">
                  <c:v>109.31868426341529</c:v>
                </c:pt>
                <c:pt idx="14">
                  <c:v>110.19628860454212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7E0F-420B-9A04-600D4E90AF0F}"/>
            </c:ext>
          </c:extLst>
        </c:ser>
        <c:ser>
          <c:idx val="18"/>
          <c:order val="18"/>
          <c:tx>
            <c:strRef>
              <c:f>List1!$B$55</c:f>
              <c:strCache>
                <c:ptCount val="1"/>
                <c:pt idx="0">
                  <c:v>NL</c:v>
                </c:pt>
              </c:strCache>
            </c:strRef>
          </c:tx>
          <c:spPr>
            <a:ln w="31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List1!$C$36:$Q$36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List1!$C$55:$Q$55</c:f>
              <c:numCache>
                <c:formatCode>General</c:formatCode>
                <c:ptCount val="15"/>
                <c:pt idx="0">
                  <c:v>100</c:v>
                </c:pt>
                <c:pt idx="1">
                  <c:v>97.650315209066491</c:v>
                </c:pt>
                <c:pt idx="2">
                  <c:v>86.544524425801583</c:v>
                </c:pt>
                <c:pt idx="3">
                  <c:v>93.984826479271675</c:v>
                </c:pt>
                <c:pt idx="4">
                  <c:v>93.749320538487751</c:v>
                </c:pt>
                <c:pt idx="5">
                  <c:v>90.314207433339462</c:v>
                </c:pt>
                <c:pt idx="6">
                  <c:v>96.251449008932852</c:v>
                </c:pt>
                <c:pt idx="7">
                  <c:v>100.65338240521436</c:v>
                </c:pt>
                <c:pt idx="8">
                  <c:v>101.01409248982793</c:v>
                </c:pt>
                <c:pt idx="9">
                  <c:v>101.83506522219766</c:v>
                </c:pt>
                <c:pt idx="10">
                  <c:v>103.15343431912764</c:v>
                </c:pt>
                <c:pt idx="11">
                  <c:v>103.66780958709505</c:v>
                </c:pt>
                <c:pt idx="12">
                  <c:v>105.33894899366408</c:v>
                </c:pt>
                <c:pt idx="13">
                  <c:v>105.04676527460015</c:v>
                </c:pt>
                <c:pt idx="14">
                  <c:v>103.37208350688867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7E0F-420B-9A04-600D4E90AF0F}"/>
            </c:ext>
          </c:extLst>
        </c:ser>
        <c:ser>
          <c:idx val="19"/>
          <c:order val="19"/>
          <c:tx>
            <c:strRef>
              <c:f>List1!$B$56</c:f>
              <c:strCache>
                <c:ptCount val="1"/>
                <c:pt idx="0">
                  <c:v>AT</c:v>
                </c:pt>
              </c:strCache>
            </c:strRef>
          </c:tx>
          <c:spPr>
            <a:ln w="31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List1!$C$36:$Q$36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List1!$C$56:$Q$56</c:f>
              <c:numCache>
                <c:formatCode>General</c:formatCode>
                <c:ptCount val="15"/>
                <c:pt idx="0">
                  <c:v>100</c:v>
                </c:pt>
                <c:pt idx="1">
                  <c:v>97.01817404598799</c:v>
                </c:pt>
                <c:pt idx="2">
                  <c:v>84.09591045798247</c:v>
                </c:pt>
                <c:pt idx="3">
                  <c:v>94.330125122407111</c:v>
                </c:pt>
                <c:pt idx="4">
                  <c:v>91.058665986203167</c:v>
                </c:pt>
                <c:pt idx="5">
                  <c:v>87.945545472191512</c:v>
                </c:pt>
                <c:pt idx="6">
                  <c:v>92.483931683209349</c:v>
                </c:pt>
                <c:pt idx="7">
                  <c:v>100.88220348039634</c:v>
                </c:pt>
                <c:pt idx="8">
                  <c:v>97.561236262597845</c:v>
                </c:pt>
                <c:pt idx="9">
                  <c:v>100.46367480823797</c:v>
                </c:pt>
                <c:pt idx="10">
                  <c:v>101.064314705645</c:v>
                </c:pt>
                <c:pt idx="11">
                  <c:v>100.47763303388577</c:v>
                </c:pt>
                <c:pt idx="12">
                  <c:v>99.715819249701767</c:v>
                </c:pt>
                <c:pt idx="13">
                  <c:v>101.91554837288528</c:v>
                </c:pt>
                <c:pt idx="14">
                  <c:v>100.45189755534764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7E0F-420B-9A04-600D4E90AF0F}"/>
            </c:ext>
          </c:extLst>
        </c:ser>
        <c:ser>
          <c:idx val="20"/>
          <c:order val="20"/>
          <c:tx>
            <c:strRef>
              <c:f>List1!$B$57</c:f>
              <c:strCache>
                <c:ptCount val="1"/>
                <c:pt idx="0">
                  <c:v>PL</c:v>
                </c:pt>
              </c:strCache>
            </c:strRef>
          </c:tx>
          <c:spPr>
            <a:ln w="31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List1!$C$36:$Q$36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List1!$C$57:$Q$57</c:f>
              <c:numCache>
                <c:formatCode>General</c:formatCode>
                <c:ptCount val="15"/>
                <c:pt idx="0">
                  <c:v>100</c:v>
                </c:pt>
                <c:pt idx="1">
                  <c:v>98.811772122499093</c:v>
                </c:pt>
                <c:pt idx="2">
                  <c:v>87.434221440658291</c:v>
                </c:pt>
                <c:pt idx="3">
                  <c:v>97.516705929194728</c:v>
                </c:pt>
                <c:pt idx="4">
                  <c:v>96.20531537210924</c:v>
                </c:pt>
                <c:pt idx="5">
                  <c:v>98.483957662828885</c:v>
                </c:pt>
                <c:pt idx="6">
                  <c:v>99.385911941338463</c:v>
                </c:pt>
                <c:pt idx="7">
                  <c:v>102.3055841268788</c:v>
                </c:pt>
                <c:pt idx="8">
                  <c:v>103.4524038621056</c:v>
                </c:pt>
                <c:pt idx="9">
                  <c:v>104.75171704436113</c:v>
                </c:pt>
                <c:pt idx="10">
                  <c:v>105.81240253492152</c:v>
                </c:pt>
                <c:pt idx="11">
                  <c:v>104.65589435614984</c:v>
                </c:pt>
                <c:pt idx="12">
                  <c:v>101.84757291217362</c:v>
                </c:pt>
                <c:pt idx="13">
                  <c:v>102.01055111317561</c:v>
                </c:pt>
                <c:pt idx="14">
                  <c:v>102.59411393875047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7E0F-420B-9A04-600D4E90AF0F}"/>
            </c:ext>
          </c:extLst>
        </c:ser>
        <c:ser>
          <c:idx val="21"/>
          <c:order val="21"/>
          <c:tx>
            <c:strRef>
              <c:f>List1!$B$58</c:f>
              <c:strCache>
                <c:ptCount val="1"/>
                <c:pt idx="0">
                  <c:v>PT</c:v>
                </c:pt>
              </c:strCache>
            </c:strRef>
          </c:tx>
          <c:spPr>
            <a:ln w="31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List1!$C$36:$Q$36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List1!$C$58:$Q$58</c:f>
              <c:numCache>
                <c:formatCode>General</c:formatCode>
                <c:ptCount val="15"/>
                <c:pt idx="0">
                  <c:v>100</c:v>
                </c:pt>
                <c:pt idx="1">
                  <c:v>97.410261381902785</c:v>
                </c:pt>
                <c:pt idx="2">
                  <c:v>81.966274916969496</c:v>
                </c:pt>
                <c:pt idx="3">
                  <c:v>94.793627760646984</c:v>
                </c:pt>
                <c:pt idx="4">
                  <c:v>94.493404469574244</c:v>
                </c:pt>
                <c:pt idx="5">
                  <c:v>90.433509923005246</c:v>
                </c:pt>
                <c:pt idx="6">
                  <c:v>97.368667946785408</c:v>
                </c:pt>
                <c:pt idx="7">
                  <c:v>98.610216348409125</c:v>
                </c:pt>
                <c:pt idx="8">
                  <c:v>99.725420781706404</c:v>
                </c:pt>
                <c:pt idx="9">
                  <c:v>101.22466084150086</c:v>
                </c:pt>
                <c:pt idx="10">
                  <c:v>101.95833150905986</c:v>
                </c:pt>
                <c:pt idx="11">
                  <c:v>103.04382634584472</c:v>
                </c:pt>
                <c:pt idx="12">
                  <c:v>102.54189053108249</c:v>
                </c:pt>
                <c:pt idx="13">
                  <c:v>102.7404757288233</c:v>
                </c:pt>
                <c:pt idx="14">
                  <c:v>103.36124992963516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7E0F-420B-9A04-600D4E90AF0F}"/>
            </c:ext>
          </c:extLst>
        </c:ser>
        <c:ser>
          <c:idx val="22"/>
          <c:order val="22"/>
          <c:tx>
            <c:strRef>
              <c:f>List1!$B$59</c:f>
              <c:strCache>
                <c:ptCount val="1"/>
                <c:pt idx="0">
                  <c:v>RO</c:v>
                </c:pt>
              </c:strCache>
            </c:strRef>
          </c:tx>
          <c:spPr>
            <a:ln w="31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List1!$C$36:$Q$36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List1!$C$59:$Q$59</c:f>
              <c:numCache>
                <c:formatCode>General</c:formatCode>
                <c:ptCount val="15"/>
                <c:pt idx="0">
                  <c:v>100</c:v>
                </c:pt>
                <c:pt idx="1">
                  <c:v>99.892553602472461</c:v>
                </c:pt>
                <c:pt idx="2">
                  <c:v>87.636118891249751</c:v>
                </c:pt>
                <c:pt idx="3">
                  <c:v>93.806439540274283</c:v>
                </c:pt>
                <c:pt idx="4">
                  <c:v>95.514112903225794</c:v>
                </c:pt>
                <c:pt idx="5">
                  <c:v>98.935495943596663</c:v>
                </c:pt>
                <c:pt idx="6">
                  <c:v>97.844432103534857</c:v>
                </c:pt>
                <c:pt idx="7">
                  <c:v>103.0797276414912</c:v>
                </c:pt>
                <c:pt idx="8">
                  <c:v>103.80649990341897</c:v>
                </c:pt>
                <c:pt idx="9">
                  <c:v>105.55703109909214</c:v>
                </c:pt>
                <c:pt idx="10">
                  <c:v>105.89355563067413</c:v>
                </c:pt>
                <c:pt idx="11">
                  <c:v>107.48804809735368</c:v>
                </c:pt>
                <c:pt idx="12">
                  <c:v>111.06184807803747</c:v>
                </c:pt>
                <c:pt idx="13">
                  <c:v>112.14415926212091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7E0F-420B-9A04-600D4E90AF0F}"/>
            </c:ext>
          </c:extLst>
        </c:ser>
        <c:ser>
          <c:idx val="23"/>
          <c:order val="23"/>
          <c:tx>
            <c:strRef>
              <c:f>List1!$B$60</c:f>
              <c:strCache>
                <c:ptCount val="1"/>
                <c:pt idx="0">
                  <c:v>SL</c:v>
                </c:pt>
              </c:strCache>
            </c:strRef>
          </c:tx>
          <c:spPr>
            <a:ln w="31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List1!$C$36:$Q$36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List1!$C$60:$Q$60</c:f>
              <c:numCache>
                <c:formatCode>General</c:formatCode>
                <c:ptCount val="15"/>
                <c:pt idx="0">
                  <c:v>100</c:v>
                </c:pt>
                <c:pt idx="1">
                  <c:v>92.980253395731083</c:v>
                </c:pt>
                <c:pt idx="2">
                  <c:v>83.493404210217363</c:v>
                </c:pt>
                <c:pt idx="3">
                  <c:v>99.395046227599593</c:v>
                </c:pt>
                <c:pt idx="4">
                  <c:v>87.830808616107092</c:v>
                </c:pt>
                <c:pt idx="5">
                  <c:v>90.229425864627331</c:v>
                </c:pt>
                <c:pt idx="6">
                  <c:v>94.907626330979824</c:v>
                </c:pt>
                <c:pt idx="7">
                  <c:v>105.04671678053712</c:v>
                </c:pt>
                <c:pt idx="8">
                  <c:v>106.34304629282371</c:v>
                </c:pt>
                <c:pt idx="9">
                  <c:v>107.66546545567206</c:v>
                </c:pt>
                <c:pt idx="10">
                  <c:v>108.26552741859214</c:v>
                </c:pt>
                <c:pt idx="11">
                  <c:v>108.93570531739691</c:v>
                </c:pt>
                <c:pt idx="12">
                  <c:v>109.81460042069561</c:v>
                </c:pt>
                <c:pt idx="13">
                  <c:v>110.28910594028731</c:v>
                </c:pt>
                <c:pt idx="14">
                  <c:v>108.16116881634517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7E0F-420B-9A04-600D4E90AF0F}"/>
            </c:ext>
          </c:extLst>
        </c:ser>
        <c:ser>
          <c:idx val="24"/>
          <c:order val="24"/>
          <c:tx>
            <c:strRef>
              <c:f>List1!$B$61</c:f>
              <c:strCache>
                <c:ptCount val="1"/>
                <c:pt idx="0">
                  <c:v>SK</c:v>
                </c:pt>
              </c:strCache>
            </c:strRef>
          </c:tx>
          <c:spPr>
            <a:ln w="31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List1!$C$36:$Q$36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List1!$C$61:$Q$61</c:f>
              <c:numCache>
                <c:formatCode>General</c:formatCode>
                <c:ptCount val="15"/>
                <c:pt idx="0">
                  <c:v>100</c:v>
                </c:pt>
                <c:pt idx="1">
                  <c:v>99.407192622125564</c:v>
                </c:pt>
                <c:pt idx="2">
                  <c:v>95.178607385928885</c:v>
                </c:pt>
                <c:pt idx="3">
                  <c:v>99.558616245821767</c:v>
                </c:pt>
                <c:pt idx="4">
                  <c:v>98.108010148604578</c:v>
                </c:pt>
                <c:pt idx="5">
                  <c:v>95.640932705086385</c:v>
                </c:pt>
                <c:pt idx="6">
                  <c:v>101.44094075953444</c:v>
                </c:pt>
                <c:pt idx="7">
                  <c:v>102.99142201280658</c:v>
                </c:pt>
                <c:pt idx="8">
                  <c:v>103.30635093230237</c:v>
                </c:pt>
                <c:pt idx="9">
                  <c:v>105.87330353187548</c:v>
                </c:pt>
                <c:pt idx="10">
                  <c:v>106.43389311747411</c:v>
                </c:pt>
                <c:pt idx="11">
                  <c:v>106.75848737465266</c:v>
                </c:pt>
                <c:pt idx="12">
                  <c:v>107.34485119407194</c:v>
                </c:pt>
                <c:pt idx="13">
                  <c:v>106.09882807780598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7E0F-420B-9A04-600D4E90AF0F}"/>
            </c:ext>
          </c:extLst>
        </c:ser>
        <c:ser>
          <c:idx val="25"/>
          <c:order val="25"/>
          <c:tx>
            <c:strRef>
              <c:f>List1!$B$62</c:f>
              <c:strCache>
                <c:ptCount val="1"/>
                <c:pt idx="0">
                  <c:v>FI</c:v>
                </c:pt>
              </c:strCache>
            </c:strRef>
          </c:tx>
          <c:spPr>
            <a:ln w="31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List1!$C$36:$Q$36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List1!$C$62:$Q$62</c:f>
              <c:numCache>
                <c:formatCode>General</c:formatCode>
                <c:ptCount val="15"/>
                <c:pt idx="0">
                  <c:v>100</c:v>
                </c:pt>
                <c:pt idx="1">
                  <c:v>100.08203445447089</c:v>
                </c:pt>
                <c:pt idx="2">
                  <c:v>89.427809680065621</c:v>
                </c:pt>
                <c:pt idx="3">
                  <c:v>97.050177741318024</c:v>
                </c:pt>
                <c:pt idx="4">
                  <c:v>96.534044298605409</c:v>
                </c:pt>
                <c:pt idx="5">
                  <c:v>97.491112934098993</c:v>
                </c:pt>
                <c:pt idx="6">
                  <c:v>98.725047853431775</c:v>
                </c:pt>
                <c:pt idx="7">
                  <c:v>100.43409898824174</c:v>
                </c:pt>
                <c:pt idx="8">
                  <c:v>100.75198249931638</c:v>
                </c:pt>
                <c:pt idx="9">
                  <c:v>100.20850423844681</c:v>
                </c:pt>
                <c:pt idx="10">
                  <c:v>102.24569319114028</c:v>
                </c:pt>
                <c:pt idx="11">
                  <c:v>101.54840032813782</c:v>
                </c:pt>
                <c:pt idx="12">
                  <c:v>100.60842220399235</c:v>
                </c:pt>
                <c:pt idx="13">
                  <c:v>100.82376264697839</c:v>
                </c:pt>
                <c:pt idx="14">
                  <c:v>100.95023243095433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7E0F-420B-9A04-600D4E90AF0F}"/>
            </c:ext>
          </c:extLst>
        </c:ser>
        <c:ser>
          <c:idx val="26"/>
          <c:order val="26"/>
          <c:tx>
            <c:strRef>
              <c:f>List1!$B$63</c:f>
              <c:strCache>
                <c:ptCount val="1"/>
                <c:pt idx="0">
                  <c:v>SE</c:v>
                </c:pt>
              </c:strCache>
            </c:strRef>
          </c:tx>
          <c:spPr>
            <a:ln w="31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List1!$C$36:$Q$36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List1!$C$63:$Q$63</c:f>
              <c:numCache>
                <c:formatCode>General</c:formatCode>
                <c:ptCount val="15"/>
                <c:pt idx="0">
                  <c:v>100</c:v>
                </c:pt>
                <c:pt idx="1">
                  <c:v>100.06877046686506</c:v>
                </c:pt>
                <c:pt idx="2">
                  <c:v>90.880351989572816</c:v>
                </c:pt>
                <c:pt idx="3">
                  <c:v>96.044257936057875</c:v>
                </c:pt>
                <c:pt idx="4">
                  <c:v>96.494866518684148</c:v>
                </c:pt>
                <c:pt idx="5">
                  <c:v>98.908493872767451</c:v>
                </c:pt>
                <c:pt idx="6">
                  <c:v>100.04752723364496</c:v>
                </c:pt>
                <c:pt idx="7">
                  <c:v>103.52313622133289</c:v>
                </c:pt>
                <c:pt idx="8">
                  <c:v>105.14932372707126</c:v>
                </c:pt>
                <c:pt idx="9">
                  <c:v>104.01281074979612</c:v>
                </c:pt>
                <c:pt idx="10">
                  <c:v>105.20153167312066</c:v>
                </c:pt>
                <c:pt idx="11">
                  <c:v>103.21852986024473</c:v>
                </c:pt>
                <c:pt idx="12">
                  <c:v>102.81652867566444</c:v>
                </c:pt>
                <c:pt idx="13">
                  <c:v>101.99128307328375</c:v>
                </c:pt>
                <c:pt idx="14">
                  <c:v>101.73510408284142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7E0F-420B-9A04-600D4E90A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728800"/>
        <c:axId val="91291936"/>
      </c:lineChart>
      <c:catAx>
        <c:axId val="13972880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2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291936"/>
        <c:crosses val="autoZero"/>
        <c:auto val="1"/>
        <c:lblAlgn val="ctr"/>
        <c:lblOffset val="100"/>
        <c:noMultiLvlLbl val="0"/>
      </c:catAx>
      <c:valAx>
        <c:axId val="91291936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972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 b="1"/>
              <a:t>Slabá</a:t>
            </a:r>
            <a:r>
              <a:rPr lang="cs-CZ" sz="1400" b="1" baseline="0"/>
              <a:t> spotřeba domácností jde ruku v ruce s poklesem reálných mezd (4. čtvrtletí 2019 = 100)</a:t>
            </a:r>
            <a:endParaRPr lang="cs-CZ" sz="14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 1'!$A$51</c:f>
              <c:strCache>
                <c:ptCount val="1"/>
                <c:pt idx="0">
                  <c:v>EU_27</c:v>
                </c:pt>
              </c:strCache>
            </c:strRef>
          </c:tx>
          <c:spPr>
            <a:ln w="31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'Sheet 1'!$B$50:$R$50</c:f>
              <c:strCache>
                <c:ptCount val="17"/>
                <c:pt idx="0">
                  <c:v>2019-12</c:v>
                </c:pt>
                <c:pt idx="1">
                  <c:v>2020-03</c:v>
                </c:pt>
                <c:pt idx="2">
                  <c:v>2020-06</c:v>
                </c:pt>
                <c:pt idx="3">
                  <c:v>2020-09</c:v>
                </c:pt>
                <c:pt idx="4">
                  <c:v>2020-12</c:v>
                </c:pt>
                <c:pt idx="5">
                  <c:v>2021-03</c:v>
                </c:pt>
                <c:pt idx="6">
                  <c:v>2021-06</c:v>
                </c:pt>
                <c:pt idx="7">
                  <c:v>2021-09</c:v>
                </c:pt>
                <c:pt idx="8">
                  <c:v>2021-12</c:v>
                </c:pt>
                <c:pt idx="9">
                  <c:v>2022-03</c:v>
                </c:pt>
                <c:pt idx="10">
                  <c:v>2022-06</c:v>
                </c:pt>
                <c:pt idx="11">
                  <c:v>2022-09</c:v>
                </c:pt>
                <c:pt idx="12">
                  <c:v>2022-12</c:v>
                </c:pt>
                <c:pt idx="13">
                  <c:v>2023-03</c:v>
                </c:pt>
                <c:pt idx="14">
                  <c:v>2023-06</c:v>
                </c:pt>
                <c:pt idx="15">
                  <c:v>2023-09</c:v>
                </c:pt>
                <c:pt idx="16">
                  <c:v>2023-12</c:v>
                </c:pt>
              </c:strCache>
            </c:strRef>
          </c:cat>
          <c:val>
            <c:numRef>
              <c:f>'Sheet 1'!$B$51:$R$51</c:f>
              <c:numCache>
                <c:formatCode>General</c:formatCode>
                <c:ptCount val="17"/>
                <c:pt idx="0">
                  <c:v>100</c:v>
                </c:pt>
                <c:pt idx="1">
                  <c:v>102.31909620296733</c:v>
                </c:pt>
                <c:pt idx="2">
                  <c:v>102.03872538987233</c:v>
                </c:pt>
                <c:pt idx="3">
                  <c:v>102.80408444049101</c:v>
                </c:pt>
                <c:pt idx="4">
                  <c:v>103.0841108533791</c:v>
                </c:pt>
                <c:pt idx="5">
                  <c:v>102.059381449136</c:v>
                </c:pt>
                <c:pt idx="6">
                  <c:v>99.941153907457178</c:v>
                </c:pt>
                <c:pt idx="7">
                  <c:v>101.68123340412927</c:v>
                </c:pt>
                <c:pt idx="8">
                  <c:v>100.42503449393136</c:v>
                </c:pt>
                <c:pt idx="9">
                  <c:v>97.559807385939763</c:v>
                </c:pt>
                <c:pt idx="10">
                  <c:v>95.882967657630587</c:v>
                </c:pt>
                <c:pt idx="11">
                  <c:v>94.870959810913078</c:v>
                </c:pt>
                <c:pt idx="12">
                  <c:v>96.09400225974673</c:v>
                </c:pt>
                <c:pt idx="13">
                  <c:v>94.389170444578525</c:v>
                </c:pt>
                <c:pt idx="14">
                  <c:v>94.632819166675404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AD-439E-9EA6-65EBDF023C5B}"/>
            </c:ext>
          </c:extLst>
        </c:ser>
        <c:ser>
          <c:idx val="1"/>
          <c:order val="1"/>
          <c:tx>
            <c:strRef>
              <c:f>'Sheet 1'!$A$52</c:f>
              <c:strCache>
                <c:ptCount val="1"/>
                <c:pt idx="0">
                  <c:v>CZ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'Sheet 1'!$B$50:$R$50</c:f>
              <c:strCache>
                <c:ptCount val="17"/>
                <c:pt idx="0">
                  <c:v>2019-12</c:v>
                </c:pt>
                <c:pt idx="1">
                  <c:v>2020-03</c:v>
                </c:pt>
                <c:pt idx="2">
                  <c:v>2020-06</c:v>
                </c:pt>
                <c:pt idx="3">
                  <c:v>2020-09</c:v>
                </c:pt>
                <c:pt idx="4">
                  <c:v>2020-12</c:v>
                </c:pt>
                <c:pt idx="5">
                  <c:v>2021-03</c:v>
                </c:pt>
                <c:pt idx="6">
                  <c:v>2021-06</c:v>
                </c:pt>
                <c:pt idx="7">
                  <c:v>2021-09</c:v>
                </c:pt>
                <c:pt idx="8">
                  <c:v>2021-12</c:v>
                </c:pt>
                <c:pt idx="9">
                  <c:v>2022-03</c:v>
                </c:pt>
                <c:pt idx="10">
                  <c:v>2022-06</c:v>
                </c:pt>
                <c:pt idx="11">
                  <c:v>2022-09</c:v>
                </c:pt>
                <c:pt idx="12">
                  <c:v>2022-12</c:v>
                </c:pt>
                <c:pt idx="13">
                  <c:v>2023-03</c:v>
                </c:pt>
                <c:pt idx="14">
                  <c:v>2023-06</c:v>
                </c:pt>
                <c:pt idx="15">
                  <c:v>2023-09</c:v>
                </c:pt>
                <c:pt idx="16">
                  <c:v>2023-12</c:v>
                </c:pt>
              </c:strCache>
            </c:strRef>
          </c:cat>
          <c:val>
            <c:numRef>
              <c:f>'Sheet 1'!$B$52:$R$52</c:f>
              <c:numCache>
                <c:formatCode>General</c:formatCode>
                <c:ptCount val="17"/>
                <c:pt idx="0">
                  <c:v>100</c:v>
                </c:pt>
                <c:pt idx="1">
                  <c:v>100.9138687366159</c:v>
                </c:pt>
                <c:pt idx="2">
                  <c:v>103.83510525206819</c:v>
                </c:pt>
                <c:pt idx="3">
                  <c:v>103.20137719910984</c:v>
                </c:pt>
                <c:pt idx="4">
                  <c:v>108.06714045080234</c:v>
                </c:pt>
                <c:pt idx="5">
                  <c:v>105.94809411149868</c:v>
                </c:pt>
                <c:pt idx="6">
                  <c:v>104.93891578423575</c:v>
                </c:pt>
                <c:pt idx="7">
                  <c:v>104.09152992306767</c:v>
                </c:pt>
                <c:pt idx="8">
                  <c:v>103.82715310245231</c:v>
                </c:pt>
                <c:pt idx="9">
                  <c:v>96.769837030467329</c:v>
                </c:pt>
                <c:pt idx="10">
                  <c:v>92.781148165432185</c:v>
                </c:pt>
                <c:pt idx="11">
                  <c:v>92.067584652081024</c:v>
                </c:pt>
                <c:pt idx="12">
                  <c:v>93.471879468901292</c:v>
                </c:pt>
                <c:pt idx="13">
                  <c:v>88.254189370128984</c:v>
                </c:pt>
                <c:pt idx="14">
                  <c:v>89.24330236042816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AD-439E-9EA6-65EBDF023C5B}"/>
            </c:ext>
          </c:extLst>
        </c:ser>
        <c:ser>
          <c:idx val="2"/>
          <c:order val="2"/>
          <c:tx>
            <c:strRef>
              <c:f>'Sheet 1'!$A$53</c:f>
              <c:strCache>
                <c:ptCount val="1"/>
                <c:pt idx="0">
                  <c:v>DE</c:v>
                </c:pt>
              </c:strCache>
            </c:strRef>
          </c:tx>
          <c:spPr>
            <a:ln w="31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'Sheet 1'!$B$50:$R$50</c:f>
              <c:strCache>
                <c:ptCount val="17"/>
                <c:pt idx="0">
                  <c:v>2019-12</c:v>
                </c:pt>
                <c:pt idx="1">
                  <c:v>2020-03</c:v>
                </c:pt>
                <c:pt idx="2">
                  <c:v>2020-06</c:v>
                </c:pt>
                <c:pt idx="3">
                  <c:v>2020-09</c:v>
                </c:pt>
                <c:pt idx="4">
                  <c:v>2020-12</c:v>
                </c:pt>
                <c:pt idx="5">
                  <c:v>2021-03</c:v>
                </c:pt>
                <c:pt idx="6">
                  <c:v>2021-06</c:v>
                </c:pt>
                <c:pt idx="7">
                  <c:v>2021-09</c:v>
                </c:pt>
                <c:pt idx="8">
                  <c:v>2021-12</c:v>
                </c:pt>
                <c:pt idx="9">
                  <c:v>2022-03</c:v>
                </c:pt>
                <c:pt idx="10">
                  <c:v>2022-06</c:v>
                </c:pt>
                <c:pt idx="11">
                  <c:v>2022-09</c:v>
                </c:pt>
                <c:pt idx="12">
                  <c:v>2022-12</c:v>
                </c:pt>
                <c:pt idx="13">
                  <c:v>2023-03</c:v>
                </c:pt>
                <c:pt idx="14">
                  <c:v>2023-06</c:v>
                </c:pt>
                <c:pt idx="15">
                  <c:v>2023-09</c:v>
                </c:pt>
                <c:pt idx="16">
                  <c:v>2023-12</c:v>
                </c:pt>
              </c:strCache>
            </c:strRef>
          </c:cat>
          <c:val>
            <c:numRef>
              <c:f>'Sheet 1'!$B$53:$R$53</c:f>
              <c:numCache>
                <c:formatCode>General</c:formatCode>
                <c:ptCount val="17"/>
                <c:pt idx="0">
                  <c:v>100</c:v>
                </c:pt>
                <c:pt idx="1">
                  <c:v>101.417093558297</c:v>
                </c:pt>
                <c:pt idx="2">
                  <c:v>100.47479769261123</c:v>
                </c:pt>
                <c:pt idx="3">
                  <c:v>104.38489952518965</c:v>
                </c:pt>
                <c:pt idx="4">
                  <c:v>102.51560064294148</c:v>
                </c:pt>
                <c:pt idx="5">
                  <c:v>99.643959668326787</c:v>
                </c:pt>
                <c:pt idx="6">
                  <c:v>98.250239446338298</c:v>
                </c:pt>
                <c:pt idx="7">
                  <c:v>101.97990683555386</c:v>
                </c:pt>
                <c:pt idx="8">
                  <c:v>99.90758305365047</c:v>
                </c:pt>
                <c:pt idx="9">
                  <c:v>95.217482727281492</c:v>
                </c:pt>
                <c:pt idx="10">
                  <c:v>96.355385188881854</c:v>
                </c:pt>
                <c:pt idx="11">
                  <c:v>92.489369302443848</c:v>
                </c:pt>
                <c:pt idx="12">
                  <c:v>96.292637184145732</c:v>
                </c:pt>
                <c:pt idx="13">
                  <c:v>92.954441349882302</c:v>
                </c:pt>
                <c:pt idx="14">
                  <c:v>93.762833945852591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AD-439E-9EA6-65EBDF023C5B}"/>
            </c:ext>
          </c:extLst>
        </c:ser>
        <c:ser>
          <c:idx val="3"/>
          <c:order val="3"/>
          <c:tx>
            <c:strRef>
              <c:f>'Sheet 1'!$A$54</c:f>
              <c:strCache>
                <c:ptCount val="1"/>
                <c:pt idx="0">
                  <c:v>HU</c:v>
                </c:pt>
              </c:strCache>
            </c:strRef>
          </c:tx>
          <c:spPr>
            <a:ln w="31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'Sheet 1'!$B$50:$R$50</c:f>
              <c:strCache>
                <c:ptCount val="17"/>
                <c:pt idx="0">
                  <c:v>2019-12</c:v>
                </c:pt>
                <c:pt idx="1">
                  <c:v>2020-03</c:v>
                </c:pt>
                <c:pt idx="2">
                  <c:v>2020-06</c:v>
                </c:pt>
                <c:pt idx="3">
                  <c:v>2020-09</c:v>
                </c:pt>
                <c:pt idx="4">
                  <c:v>2020-12</c:v>
                </c:pt>
                <c:pt idx="5">
                  <c:v>2021-03</c:v>
                </c:pt>
                <c:pt idx="6">
                  <c:v>2021-06</c:v>
                </c:pt>
                <c:pt idx="7">
                  <c:v>2021-09</c:v>
                </c:pt>
                <c:pt idx="8">
                  <c:v>2021-12</c:v>
                </c:pt>
                <c:pt idx="9">
                  <c:v>2022-03</c:v>
                </c:pt>
                <c:pt idx="10">
                  <c:v>2022-06</c:v>
                </c:pt>
                <c:pt idx="11">
                  <c:v>2022-09</c:v>
                </c:pt>
                <c:pt idx="12">
                  <c:v>2022-12</c:v>
                </c:pt>
                <c:pt idx="13">
                  <c:v>2023-03</c:v>
                </c:pt>
                <c:pt idx="14">
                  <c:v>2023-06</c:v>
                </c:pt>
                <c:pt idx="15">
                  <c:v>2023-09</c:v>
                </c:pt>
                <c:pt idx="16">
                  <c:v>2023-12</c:v>
                </c:pt>
              </c:strCache>
            </c:strRef>
          </c:cat>
          <c:val>
            <c:numRef>
              <c:f>'Sheet 1'!$B$54:$R$54</c:f>
              <c:numCache>
                <c:formatCode>General</c:formatCode>
                <c:ptCount val="17"/>
                <c:pt idx="0">
                  <c:v>100</c:v>
                </c:pt>
                <c:pt idx="1">
                  <c:v>100.1085652248443</c:v>
                </c:pt>
                <c:pt idx="2">
                  <c:v>106.05476458477965</c:v>
                </c:pt>
                <c:pt idx="3">
                  <c:v>102.64503041087687</c:v>
                </c:pt>
                <c:pt idx="4">
                  <c:v>105.28481922852254</c:v>
                </c:pt>
                <c:pt idx="5">
                  <c:v>104.31253086512469</c:v>
                </c:pt>
                <c:pt idx="6">
                  <c:v>105.13349387926773</c:v>
                </c:pt>
                <c:pt idx="7">
                  <c:v>107.7058941353196</c:v>
                </c:pt>
                <c:pt idx="8">
                  <c:v>109.24194305750248</c:v>
                </c:pt>
                <c:pt idx="9">
                  <c:v>116.36956735422844</c:v>
                </c:pt>
                <c:pt idx="10">
                  <c:v>107.57047874230081</c:v>
                </c:pt>
                <c:pt idx="11">
                  <c:v>103.67086881637422</c:v>
                </c:pt>
                <c:pt idx="12">
                  <c:v>101.40856892544818</c:v>
                </c:pt>
                <c:pt idx="13">
                  <c:v>101.75474891407357</c:v>
                </c:pt>
                <c:pt idx="14">
                  <c:v>105.20284724220321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7AD-439E-9EA6-65EBDF023C5B}"/>
            </c:ext>
          </c:extLst>
        </c:ser>
        <c:ser>
          <c:idx val="4"/>
          <c:order val="4"/>
          <c:tx>
            <c:strRef>
              <c:f>'Sheet 1'!$A$55</c:f>
              <c:strCache>
                <c:ptCount val="1"/>
                <c:pt idx="0">
                  <c:v>AT</c:v>
                </c:pt>
              </c:strCache>
            </c:strRef>
          </c:tx>
          <c:spPr>
            <a:ln w="31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'Sheet 1'!$B$50:$R$50</c:f>
              <c:strCache>
                <c:ptCount val="17"/>
                <c:pt idx="0">
                  <c:v>2019-12</c:v>
                </c:pt>
                <c:pt idx="1">
                  <c:v>2020-03</c:v>
                </c:pt>
                <c:pt idx="2">
                  <c:v>2020-06</c:v>
                </c:pt>
                <c:pt idx="3">
                  <c:v>2020-09</c:v>
                </c:pt>
                <c:pt idx="4">
                  <c:v>2020-12</c:v>
                </c:pt>
                <c:pt idx="5">
                  <c:v>2021-03</c:v>
                </c:pt>
                <c:pt idx="6">
                  <c:v>2021-06</c:v>
                </c:pt>
                <c:pt idx="7">
                  <c:v>2021-09</c:v>
                </c:pt>
                <c:pt idx="8">
                  <c:v>2021-12</c:v>
                </c:pt>
                <c:pt idx="9">
                  <c:v>2022-03</c:v>
                </c:pt>
                <c:pt idx="10">
                  <c:v>2022-06</c:v>
                </c:pt>
                <c:pt idx="11">
                  <c:v>2022-09</c:v>
                </c:pt>
                <c:pt idx="12">
                  <c:v>2022-12</c:v>
                </c:pt>
                <c:pt idx="13">
                  <c:v>2023-03</c:v>
                </c:pt>
                <c:pt idx="14">
                  <c:v>2023-06</c:v>
                </c:pt>
                <c:pt idx="15">
                  <c:v>2023-09</c:v>
                </c:pt>
                <c:pt idx="16">
                  <c:v>2023-12</c:v>
                </c:pt>
              </c:strCache>
            </c:strRef>
          </c:cat>
          <c:val>
            <c:numRef>
              <c:f>'Sheet 1'!$B$55:$R$55</c:f>
              <c:numCache>
                <c:formatCode>General</c:formatCode>
                <c:ptCount val="17"/>
                <c:pt idx="0">
                  <c:v>100</c:v>
                </c:pt>
                <c:pt idx="1">
                  <c:v>107.11688758315074</c:v>
                </c:pt>
                <c:pt idx="2">
                  <c:v>108.00652954298124</c:v>
                </c:pt>
                <c:pt idx="3">
                  <c:v>102.04436349323855</c:v>
                </c:pt>
                <c:pt idx="4">
                  <c:v>108.70792097571034</c:v>
                </c:pt>
                <c:pt idx="5">
                  <c:v>102.79922740876624</c:v>
                </c:pt>
                <c:pt idx="6">
                  <c:v>102.77483449038058</c:v>
                </c:pt>
                <c:pt idx="7">
                  <c:v>104.07305892350595</c:v>
                </c:pt>
                <c:pt idx="8">
                  <c:v>106.67137889191289</c:v>
                </c:pt>
                <c:pt idx="9">
                  <c:v>101.73362003541612</c:v>
                </c:pt>
                <c:pt idx="10">
                  <c:v>100.4645311573971</c:v>
                </c:pt>
                <c:pt idx="11">
                  <c:v>99.708735637456158</c:v>
                </c:pt>
                <c:pt idx="12">
                  <c:v>100.27221218229501</c:v>
                </c:pt>
                <c:pt idx="13">
                  <c:v>98.809548625587169</c:v>
                </c:pt>
                <c:pt idx="14">
                  <c:v>100.66360150525662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7AD-439E-9EA6-65EBDF023C5B}"/>
            </c:ext>
          </c:extLst>
        </c:ser>
        <c:ser>
          <c:idx val="5"/>
          <c:order val="5"/>
          <c:tx>
            <c:strRef>
              <c:f>'Sheet 1'!$A$56</c:f>
              <c:strCache>
                <c:ptCount val="1"/>
                <c:pt idx="0">
                  <c:v>PL</c:v>
                </c:pt>
              </c:strCache>
            </c:strRef>
          </c:tx>
          <c:spPr>
            <a:ln w="31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'Sheet 1'!$B$50:$R$50</c:f>
              <c:strCache>
                <c:ptCount val="17"/>
                <c:pt idx="0">
                  <c:v>2019-12</c:v>
                </c:pt>
                <c:pt idx="1">
                  <c:v>2020-03</c:v>
                </c:pt>
                <c:pt idx="2">
                  <c:v>2020-06</c:v>
                </c:pt>
                <c:pt idx="3">
                  <c:v>2020-09</c:v>
                </c:pt>
                <c:pt idx="4">
                  <c:v>2020-12</c:v>
                </c:pt>
                <c:pt idx="5">
                  <c:v>2021-03</c:v>
                </c:pt>
                <c:pt idx="6">
                  <c:v>2021-06</c:v>
                </c:pt>
                <c:pt idx="7">
                  <c:v>2021-09</c:v>
                </c:pt>
                <c:pt idx="8">
                  <c:v>2021-12</c:v>
                </c:pt>
                <c:pt idx="9">
                  <c:v>2022-03</c:v>
                </c:pt>
                <c:pt idx="10">
                  <c:v>2022-06</c:v>
                </c:pt>
                <c:pt idx="11">
                  <c:v>2022-09</c:v>
                </c:pt>
                <c:pt idx="12">
                  <c:v>2022-12</c:v>
                </c:pt>
                <c:pt idx="13">
                  <c:v>2023-03</c:v>
                </c:pt>
                <c:pt idx="14">
                  <c:v>2023-06</c:v>
                </c:pt>
                <c:pt idx="15">
                  <c:v>2023-09</c:v>
                </c:pt>
                <c:pt idx="16">
                  <c:v>2023-12</c:v>
                </c:pt>
              </c:strCache>
            </c:strRef>
          </c:cat>
          <c:val>
            <c:numRef>
              <c:f>'Sheet 1'!$B$56:$R$56</c:f>
              <c:numCache>
                <c:formatCode>General</c:formatCode>
                <c:ptCount val="17"/>
                <c:pt idx="0">
                  <c:v>100</c:v>
                </c:pt>
                <c:pt idx="1">
                  <c:v>101.06729828178295</c:v>
                </c:pt>
                <c:pt idx="2">
                  <c:v>99.982294213063412</c:v>
                </c:pt>
                <c:pt idx="3">
                  <c:v>100.89214319983549</c:v>
                </c:pt>
                <c:pt idx="4">
                  <c:v>103.25653522374833</c:v>
                </c:pt>
                <c:pt idx="5">
                  <c:v>102.34128187864843</c:v>
                </c:pt>
                <c:pt idx="6">
                  <c:v>103.88976352037037</c:v>
                </c:pt>
                <c:pt idx="7">
                  <c:v>104.17152758870019</c:v>
                </c:pt>
                <c:pt idx="8">
                  <c:v>104.43777543271642</c:v>
                </c:pt>
                <c:pt idx="9">
                  <c:v>102.9106029106029</c:v>
                </c:pt>
                <c:pt idx="10">
                  <c:v>100.70676467905106</c:v>
                </c:pt>
                <c:pt idx="11">
                  <c:v>101.87125771833416</c:v>
                </c:pt>
                <c:pt idx="12">
                  <c:v>99.823558376189951</c:v>
                </c:pt>
                <c:pt idx="13">
                  <c:v>99.177577663912615</c:v>
                </c:pt>
                <c:pt idx="14">
                  <c:v>102.73932312767262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7AD-439E-9EA6-65EBDF023C5B}"/>
            </c:ext>
          </c:extLst>
        </c:ser>
        <c:ser>
          <c:idx val="6"/>
          <c:order val="6"/>
          <c:tx>
            <c:strRef>
              <c:f>'Sheet 1'!$A$57</c:f>
              <c:strCache>
                <c:ptCount val="1"/>
                <c:pt idx="0">
                  <c:v>SK</c:v>
                </c:pt>
              </c:strCache>
            </c:strRef>
          </c:tx>
          <c:spPr>
            <a:ln w="31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'Sheet 1'!$B$50:$R$50</c:f>
              <c:strCache>
                <c:ptCount val="17"/>
                <c:pt idx="0">
                  <c:v>2019-12</c:v>
                </c:pt>
                <c:pt idx="1">
                  <c:v>2020-03</c:v>
                </c:pt>
                <c:pt idx="2">
                  <c:v>2020-06</c:v>
                </c:pt>
                <c:pt idx="3">
                  <c:v>2020-09</c:v>
                </c:pt>
                <c:pt idx="4">
                  <c:v>2020-12</c:v>
                </c:pt>
                <c:pt idx="5">
                  <c:v>2021-03</c:v>
                </c:pt>
                <c:pt idx="6">
                  <c:v>2021-06</c:v>
                </c:pt>
                <c:pt idx="7">
                  <c:v>2021-09</c:v>
                </c:pt>
                <c:pt idx="8">
                  <c:v>2021-12</c:v>
                </c:pt>
                <c:pt idx="9">
                  <c:v>2022-03</c:v>
                </c:pt>
                <c:pt idx="10">
                  <c:v>2022-06</c:v>
                </c:pt>
                <c:pt idx="11">
                  <c:v>2022-09</c:v>
                </c:pt>
                <c:pt idx="12">
                  <c:v>2022-12</c:v>
                </c:pt>
                <c:pt idx="13">
                  <c:v>2023-03</c:v>
                </c:pt>
                <c:pt idx="14">
                  <c:v>2023-06</c:v>
                </c:pt>
                <c:pt idx="15">
                  <c:v>2023-09</c:v>
                </c:pt>
                <c:pt idx="16">
                  <c:v>2023-12</c:v>
                </c:pt>
              </c:strCache>
            </c:strRef>
          </c:cat>
          <c:val>
            <c:numRef>
              <c:f>'Sheet 1'!$B$57:$R$57</c:f>
              <c:numCache>
                <c:formatCode>General</c:formatCode>
                <c:ptCount val="17"/>
                <c:pt idx="0">
                  <c:v>100</c:v>
                </c:pt>
                <c:pt idx="1">
                  <c:v>103.24309997603737</c:v>
                </c:pt>
                <c:pt idx="2">
                  <c:v>109.30170432391593</c:v>
                </c:pt>
                <c:pt idx="3">
                  <c:v>104.94782658051255</c:v>
                </c:pt>
                <c:pt idx="4">
                  <c:v>108.15438639736247</c:v>
                </c:pt>
                <c:pt idx="5">
                  <c:v>109.20517061809805</c:v>
                </c:pt>
                <c:pt idx="6">
                  <c:v>107.76003249356027</c:v>
                </c:pt>
                <c:pt idx="7">
                  <c:v>107.32860463522431</c:v>
                </c:pt>
                <c:pt idx="8">
                  <c:v>111.43760483392602</c:v>
                </c:pt>
                <c:pt idx="9">
                  <c:v>104.18877890582505</c:v>
                </c:pt>
                <c:pt idx="10">
                  <c:v>101.40976119083224</c:v>
                </c:pt>
                <c:pt idx="11">
                  <c:v>102.78435505712065</c:v>
                </c:pt>
                <c:pt idx="12">
                  <c:v>100.9183583339378</c:v>
                </c:pt>
                <c:pt idx="13">
                  <c:v>97.813797627734857</c:v>
                </c:pt>
                <c:pt idx="14">
                  <c:v>99.871547689198721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7AD-439E-9EA6-65EBDF023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9413856"/>
        <c:axId val="1998285984"/>
      </c:lineChart>
      <c:catAx>
        <c:axId val="182941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8285984"/>
        <c:crosses val="autoZero"/>
        <c:auto val="1"/>
        <c:lblAlgn val="ctr"/>
        <c:lblOffset val="100"/>
        <c:noMultiLvlLbl val="0"/>
      </c:catAx>
      <c:valAx>
        <c:axId val="1998285984"/>
        <c:scaling>
          <c:orientation val="minMax"/>
          <c:min val="8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941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Spořivý</a:t>
            </a:r>
            <a:r>
              <a:rPr lang="cs-CZ" b="1" baseline="0" dirty="0"/>
              <a:t> český národ (míra hrubých úspor domácností %) </a:t>
            </a:r>
            <a:endParaRPr lang="cs-CZ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 1'!$A$12</c:f>
              <c:strCache>
                <c:ptCount val="1"/>
                <c:pt idx="0">
                  <c:v>EU_27</c:v>
                </c:pt>
              </c:strCache>
            </c:strRef>
          </c:tx>
          <c:spPr>
            <a:ln w="31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'Sheet 1'!$B$11:$P$11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'Sheet 1'!$B$12:$P$12</c:f>
              <c:numCache>
                <c:formatCode>0.0</c:formatCode>
                <c:ptCount val="15"/>
                <c:pt idx="0">
                  <c:v>11.66</c:v>
                </c:pt>
                <c:pt idx="1">
                  <c:v>16.27</c:v>
                </c:pt>
                <c:pt idx="2">
                  <c:v>24.48</c:v>
                </c:pt>
                <c:pt idx="3">
                  <c:v>15.8</c:v>
                </c:pt>
                <c:pt idx="4">
                  <c:v>17.899999999999999</c:v>
                </c:pt>
                <c:pt idx="5">
                  <c:v>20.58</c:v>
                </c:pt>
                <c:pt idx="6">
                  <c:v>18.5</c:v>
                </c:pt>
                <c:pt idx="7">
                  <c:v>13.6</c:v>
                </c:pt>
                <c:pt idx="8">
                  <c:v>13.67</c:v>
                </c:pt>
                <c:pt idx="9">
                  <c:v>14.3</c:v>
                </c:pt>
                <c:pt idx="10">
                  <c:v>12.82</c:v>
                </c:pt>
                <c:pt idx="11">
                  <c:v>11.25</c:v>
                </c:pt>
                <c:pt idx="12">
                  <c:v>12.27</c:v>
                </c:pt>
                <c:pt idx="13">
                  <c:v>13.68</c:v>
                </c:pt>
                <c:pt idx="14">
                  <c:v>14.2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26-44BB-8BB3-B461826DA530}"/>
            </c:ext>
          </c:extLst>
        </c:ser>
        <c:ser>
          <c:idx val="1"/>
          <c:order val="1"/>
          <c:tx>
            <c:strRef>
              <c:f>'Sheet 1'!$A$13</c:f>
              <c:strCache>
                <c:ptCount val="1"/>
                <c:pt idx="0">
                  <c:v>CZ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'Sheet 1'!$B$11:$P$11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'Sheet 1'!$B$13:$P$13</c:f>
              <c:numCache>
                <c:formatCode>0.0</c:formatCode>
                <c:ptCount val="15"/>
                <c:pt idx="0">
                  <c:v>13.01</c:v>
                </c:pt>
                <c:pt idx="1">
                  <c:v>15.81</c:v>
                </c:pt>
                <c:pt idx="2">
                  <c:v>19.63</c:v>
                </c:pt>
                <c:pt idx="3">
                  <c:v>18.059999999999999</c:v>
                </c:pt>
                <c:pt idx="4">
                  <c:v>22.96</c:v>
                </c:pt>
                <c:pt idx="5">
                  <c:v>21.57</c:v>
                </c:pt>
                <c:pt idx="6">
                  <c:v>19.670000000000002</c:v>
                </c:pt>
                <c:pt idx="7">
                  <c:v>17.34</c:v>
                </c:pt>
                <c:pt idx="8">
                  <c:v>18.53</c:v>
                </c:pt>
                <c:pt idx="9">
                  <c:v>15.26</c:v>
                </c:pt>
                <c:pt idx="10">
                  <c:v>15.25</c:v>
                </c:pt>
                <c:pt idx="11">
                  <c:v>16.55</c:v>
                </c:pt>
                <c:pt idx="12">
                  <c:v>18.36</c:v>
                </c:pt>
                <c:pt idx="13">
                  <c:v>17.73</c:v>
                </c:pt>
                <c:pt idx="14">
                  <c:v>18.8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26-44BB-8BB3-B461826DA530}"/>
            </c:ext>
          </c:extLst>
        </c:ser>
        <c:ser>
          <c:idx val="2"/>
          <c:order val="2"/>
          <c:tx>
            <c:strRef>
              <c:f>'Sheet 1'!$A$14</c:f>
              <c:strCache>
                <c:ptCount val="1"/>
                <c:pt idx="0">
                  <c:v>DE</c:v>
                </c:pt>
              </c:strCache>
            </c:strRef>
          </c:tx>
          <c:spPr>
            <a:ln w="31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'Sheet 1'!$B$11:$P$11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'Sheet 1'!$B$14:$P$14</c:f>
              <c:numCache>
                <c:formatCode>0.0</c:formatCode>
                <c:ptCount val="15"/>
                <c:pt idx="0">
                  <c:v>18.25</c:v>
                </c:pt>
                <c:pt idx="1">
                  <c:v>20.97</c:v>
                </c:pt>
                <c:pt idx="2">
                  <c:v>27.85</c:v>
                </c:pt>
                <c:pt idx="3">
                  <c:v>22.39</c:v>
                </c:pt>
                <c:pt idx="4">
                  <c:v>23.74</c:v>
                </c:pt>
                <c:pt idx="5">
                  <c:v>25.89</c:v>
                </c:pt>
                <c:pt idx="6">
                  <c:v>24.48</c:v>
                </c:pt>
                <c:pt idx="7">
                  <c:v>20.12</c:v>
                </c:pt>
                <c:pt idx="8">
                  <c:v>20.329999999999998</c:v>
                </c:pt>
                <c:pt idx="9">
                  <c:v>19.95</c:v>
                </c:pt>
                <c:pt idx="10">
                  <c:v>19.829999999999998</c:v>
                </c:pt>
                <c:pt idx="11">
                  <c:v>19.88</c:v>
                </c:pt>
                <c:pt idx="12">
                  <c:v>19.98</c:v>
                </c:pt>
                <c:pt idx="13">
                  <c:v>19.82</c:v>
                </c:pt>
                <c:pt idx="14">
                  <c:v>20.72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26-44BB-8BB3-B461826DA530}"/>
            </c:ext>
          </c:extLst>
        </c:ser>
        <c:ser>
          <c:idx val="3"/>
          <c:order val="3"/>
          <c:tx>
            <c:strRef>
              <c:f>'Sheet 1'!$A$15</c:f>
              <c:strCache>
                <c:ptCount val="1"/>
                <c:pt idx="0">
                  <c:v>HU</c:v>
                </c:pt>
              </c:strCache>
            </c:strRef>
          </c:tx>
          <c:spPr>
            <a:ln w="31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'Sheet 1'!$B$11:$P$11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'Sheet 1'!$B$15:$P$15</c:f>
              <c:numCache>
                <c:formatCode>0.0</c:formatCode>
                <c:ptCount val="15"/>
                <c:pt idx="0">
                  <c:v>14.73</c:v>
                </c:pt>
                <c:pt idx="1">
                  <c:v>11.66</c:v>
                </c:pt>
                <c:pt idx="2">
                  <c:v>14.82</c:v>
                </c:pt>
                <c:pt idx="3">
                  <c:v>18.39</c:v>
                </c:pt>
                <c:pt idx="4">
                  <c:v>17.13</c:v>
                </c:pt>
                <c:pt idx="5">
                  <c:v>20.78</c:v>
                </c:pt>
                <c:pt idx="6">
                  <c:v>16.18</c:v>
                </c:pt>
                <c:pt idx="7">
                  <c:v>15.67</c:v>
                </c:pt>
                <c:pt idx="8">
                  <c:v>17.59</c:v>
                </c:pt>
                <c:pt idx="9">
                  <c:v>14.99</c:v>
                </c:pt>
                <c:pt idx="10">
                  <c:v>13.77</c:v>
                </c:pt>
                <c:pt idx="11">
                  <c:v>12.43</c:v>
                </c:pt>
                <c:pt idx="12">
                  <c:v>12.74</c:v>
                </c:pt>
                <c:pt idx="13">
                  <c:v>15.6</c:v>
                </c:pt>
                <c:pt idx="14">
                  <c:v>15.35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26-44BB-8BB3-B461826DA530}"/>
            </c:ext>
          </c:extLst>
        </c:ser>
        <c:ser>
          <c:idx val="4"/>
          <c:order val="4"/>
          <c:tx>
            <c:strRef>
              <c:f>'Sheet 1'!$A$16</c:f>
              <c:strCache>
                <c:ptCount val="1"/>
                <c:pt idx="0">
                  <c:v>AT</c:v>
                </c:pt>
              </c:strCache>
            </c:strRef>
          </c:tx>
          <c:spPr>
            <a:ln w="31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'Sheet 1'!$B$11:$P$11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'Sheet 1'!$B$16:$P$16</c:f>
              <c:numCache>
                <c:formatCode>0.0</c:formatCode>
                <c:ptCount val="15"/>
                <c:pt idx="0">
                  <c:v>13.58</c:v>
                </c:pt>
                <c:pt idx="1">
                  <c:v>13.55</c:v>
                </c:pt>
                <c:pt idx="2">
                  <c:v>21.69</c:v>
                </c:pt>
                <c:pt idx="3">
                  <c:v>17.71</c:v>
                </c:pt>
                <c:pt idx="4">
                  <c:v>21.4</c:v>
                </c:pt>
                <c:pt idx="5">
                  <c:v>21.86</c:v>
                </c:pt>
                <c:pt idx="6">
                  <c:v>17.899999999999999</c:v>
                </c:pt>
                <c:pt idx="7">
                  <c:v>13.41</c:v>
                </c:pt>
                <c:pt idx="8">
                  <c:v>15.17</c:v>
                </c:pt>
                <c:pt idx="9">
                  <c:v>13.89</c:v>
                </c:pt>
                <c:pt idx="10">
                  <c:v>13.01</c:v>
                </c:pt>
                <c:pt idx="11">
                  <c:v>19.149999999999999</c:v>
                </c:pt>
                <c:pt idx="12">
                  <c:v>13.93</c:v>
                </c:pt>
                <c:pt idx="13">
                  <c:v>14.45</c:v>
                </c:pt>
                <c:pt idx="14">
                  <c:v>12.38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A26-44BB-8BB3-B461826DA530}"/>
            </c:ext>
          </c:extLst>
        </c:ser>
        <c:ser>
          <c:idx val="5"/>
          <c:order val="5"/>
          <c:tx>
            <c:strRef>
              <c:f>'Sheet 1'!$A$17</c:f>
              <c:strCache>
                <c:ptCount val="1"/>
                <c:pt idx="0">
                  <c:v>PL</c:v>
                </c:pt>
              </c:strCache>
            </c:strRef>
          </c:tx>
          <c:spPr>
            <a:ln w="31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'Sheet 1'!$B$11:$P$11</c:f>
              <c:strCache>
                <c:ptCount val="15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</c:strCache>
            </c:strRef>
          </c:cat>
          <c:val>
            <c:numRef>
              <c:f>'Sheet 1'!$B$17:$P$17</c:f>
              <c:numCache>
                <c:formatCode>0.0</c:formatCode>
                <c:ptCount val="15"/>
                <c:pt idx="0">
                  <c:v>5.46</c:v>
                </c:pt>
                <c:pt idx="1">
                  <c:v>5.89</c:v>
                </c:pt>
                <c:pt idx="2">
                  <c:v>20.05</c:v>
                </c:pt>
                <c:pt idx="3">
                  <c:v>10.55</c:v>
                </c:pt>
                <c:pt idx="4">
                  <c:v>9.02</c:v>
                </c:pt>
                <c:pt idx="5">
                  <c:v>4.33</c:v>
                </c:pt>
                <c:pt idx="6">
                  <c:v>4.7300000000000004</c:v>
                </c:pt>
                <c:pt idx="7">
                  <c:v>3.31</c:v>
                </c:pt>
                <c:pt idx="8">
                  <c:v>4.08</c:v>
                </c:pt>
                <c:pt idx="9">
                  <c:v>-3.21</c:v>
                </c:pt>
                <c:pt idx="10">
                  <c:v>-4.25</c:v>
                </c:pt>
                <c:pt idx="11">
                  <c:v>2.14</c:v>
                </c:pt>
                <c:pt idx="12">
                  <c:v>1.47</c:v>
                </c:pt>
                <c:pt idx="13">
                  <c:v>1.02</c:v>
                </c:pt>
                <c:pt idx="14">
                  <c:v>1.45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A26-44BB-8BB3-B461826DA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9040608"/>
        <c:axId val="2001212256"/>
      </c:lineChart>
      <c:catAx>
        <c:axId val="187904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01212256"/>
        <c:crosses val="autoZero"/>
        <c:auto val="1"/>
        <c:lblAlgn val="ctr"/>
        <c:lblOffset val="100"/>
        <c:noMultiLvlLbl val="0"/>
      </c:catAx>
      <c:valAx>
        <c:axId val="2001212256"/>
        <c:scaling>
          <c:orientation val="minMax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7904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 baseline="0" dirty="0"/>
              <a:t>Vývoj HDP upravený o spotřebu (4. čtvrtletí 2019 = 100)   </a:t>
            </a:r>
            <a:endParaRPr lang="cs-CZ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314525884102673E-2"/>
          <c:y val="0.12077514508464729"/>
          <c:w val="0.71968441016953477"/>
          <c:h val="0.73650404000447312"/>
        </c:manualLayout>
      </c:layout>
      <c:lineChart>
        <c:grouping val="standard"/>
        <c:varyColors val="0"/>
        <c:ser>
          <c:idx val="0"/>
          <c:order val="0"/>
          <c:tx>
            <c:strRef>
              <c:f>'Sheet 1'!$A$28</c:f>
              <c:strCache>
                <c:ptCount val="1"/>
                <c:pt idx="0">
                  <c:v>EU_27</c:v>
                </c:pt>
              </c:strCache>
            </c:strRef>
          </c:tx>
          <c:spPr>
            <a:ln w="31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'Sheet 1'!$B$27:$R$27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'Sheet 1'!$B$28:$R$28</c:f>
              <c:numCache>
                <c:formatCode>General</c:formatCode>
                <c:ptCount val="17"/>
                <c:pt idx="0">
                  <c:v>100</c:v>
                </c:pt>
                <c:pt idx="1">
                  <c:v>96.981026402688897</c:v>
                </c:pt>
                <c:pt idx="2">
                  <c:v>86.405702141330636</c:v>
                </c:pt>
                <c:pt idx="3">
                  <c:v>96.10585404366752</c:v>
                </c:pt>
                <c:pt idx="4">
                  <c:v>96.264793887299518</c:v>
                </c:pt>
                <c:pt idx="5">
                  <c:v>96.855075994890839</c:v>
                </c:pt>
                <c:pt idx="6">
                  <c:v>98.860115568438303</c:v>
                </c:pt>
                <c:pt idx="7">
                  <c:v>100.83039584807467</c:v>
                </c:pt>
                <c:pt idx="8">
                  <c:v>101.54023171904309</c:v>
                </c:pt>
                <c:pt idx="9">
                  <c:v>102.29407746192649</c:v>
                </c:pt>
                <c:pt idx="10">
                  <c:v>103.01168753182601</c:v>
                </c:pt>
                <c:pt idx="11">
                  <c:v>103.37445453333424</c:v>
                </c:pt>
                <c:pt idx="12">
                  <c:v>103.25781459721443</c:v>
                </c:pt>
                <c:pt idx="13">
                  <c:v>103.38149802943823</c:v>
                </c:pt>
                <c:pt idx="14">
                  <c:v>103.41873692146754</c:v>
                </c:pt>
                <c:pt idx="15">
                  <c:v>103.43235973769924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06-4246-B57C-AD03ECE52EF7}"/>
            </c:ext>
          </c:extLst>
        </c:ser>
        <c:ser>
          <c:idx val="1"/>
          <c:order val="1"/>
          <c:tx>
            <c:strRef>
              <c:f>'Sheet 1'!$A$29</c:f>
              <c:strCache>
                <c:ptCount val="1"/>
                <c:pt idx="0">
                  <c:v>CZ 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'Sheet 1'!$B$27:$R$27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'Sheet 1'!$B$29:$R$29</c:f>
              <c:numCache>
                <c:formatCode>General</c:formatCode>
                <c:ptCount val="17"/>
                <c:pt idx="0">
                  <c:v>100</c:v>
                </c:pt>
                <c:pt idx="1">
                  <c:v>96.685050230524595</c:v>
                </c:pt>
                <c:pt idx="2">
                  <c:v>88.10358632295447</c:v>
                </c:pt>
                <c:pt idx="3">
                  <c:v>94.274474010720482</c:v>
                </c:pt>
                <c:pt idx="4">
                  <c:v>95.433514588346043</c:v>
                </c:pt>
                <c:pt idx="5">
                  <c:v>94.830055598905545</c:v>
                </c:pt>
                <c:pt idx="6">
                  <c:v>96.190792462670913</c:v>
                </c:pt>
                <c:pt idx="7">
                  <c:v>97.876688187728305</c:v>
                </c:pt>
                <c:pt idx="8">
                  <c:v>98.691011476314955</c:v>
                </c:pt>
                <c:pt idx="9">
                  <c:v>99.270633631938907</c:v>
                </c:pt>
                <c:pt idx="10">
                  <c:v>99.422415180599671</c:v>
                </c:pt>
                <c:pt idx="11">
                  <c:v>99.198104462377529</c:v>
                </c:pt>
                <c:pt idx="12">
                  <c:v>98.809584444530472</c:v>
                </c:pt>
                <c:pt idx="13">
                  <c:v>98.89556003316784</c:v>
                </c:pt>
                <c:pt idx="14">
                  <c:v>98.871111998484224</c:v>
                </c:pt>
                <c:pt idx="15">
                  <c:v>98.575087045190173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06-4246-B57C-AD03ECE52EF7}"/>
            </c:ext>
          </c:extLst>
        </c:ser>
        <c:ser>
          <c:idx val="2"/>
          <c:order val="2"/>
          <c:tx>
            <c:strRef>
              <c:f>'Sheet 1'!$A$30</c:f>
              <c:strCache>
                <c:ptCount val="1"/>
                <c:pt idx="0">
                  <c:v>CZ_upraveno o spotřebu domácností</c:v>
                </c:pt>
              </c:strCache>
            </c:strRef>
          </c:tx>
          <c:spPr>
            <a:ln w="3175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'Sheet 1'!$B$27:$R$27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'Sheet 1'!$B$30:$R$30</c:f>
              <c:numCache>
                <c:formatCode>General</c:formatCode>
                <c:ptCount val="17"/>
                <c:pt idx="0">
                  <c:v>100</c:v>
                </c:pt>
                <c:pt idx="1">
                  <c:v>98.797699494124899</c:v>
                </c:pt>
                <c:pt idx="2">
                  <c:v>88.726602945743338</c:v>
                </c:pt>
                <c:pt idx="3">
                  <c:v>96.315325015249059</c:v>
                </c:pt>
                <c:pt idx="4">
                  <c:v>98.558697674627069</c:v>
                </c:pt>
                <c:pt idx="5">
                  <c:v>98.744123842173096</c:v>
                </c:pt>
                <c:pt idx="6">
                  <c:v>98.090003135529713</c:v>
                </c:pt>
                <c:pt idx="7">
                  <c:v>100.01301666628719</c:v>
                </c:pt>
                <c:pt idx="8">
                  <c:v>101.71067266493952</c:v>
                </c:pt>
                <c:pt idx="9">
                  <c:v>104.00813330782692</c:v>
                </c:pt>
                <c:pt idx="10">
                  <c:v>105.08755674051801</c:v>
                </c:pt>
                <c:pt idx="11">
                  <c:v>105.45107488748818</c:v>
                </c:pt>
                <c:pt idx="12">
                  <c:v>104.78070305612961</c:v>
                </c:pt>
                <c:pt idx="13">
                  <c:v>104.7375478292895</c:v>
                </c:pt>
                <c:pt idx="14">
                  <c:v>105.04570966825899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06-4246-B57C-AD03ECE52EF7}"/>
            </c:ext>
          </c:extLst>
        </c:ser>
        <c:ser>
          <c:idx val="3"/>
          <c:order val="3"/>
          <c:tx>
            <c:strRef>
              <c:f>'Sheet 1'!$A$31</c:f>
              <c:strCache>
                <c:ptCount val="1"/>
                <c:pt idx="0">
                  <c:v>DE</c:v>
                </c:pt>
              </c:strCache>
            </c:strRef>
          </c:tx>
          <c:spPr>
            <a:ln w="31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'Sheet 1'!$B$27:$R$27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'Sheet 1'!$B$31:$R$31</c:f>
              <c:numCache>
                <c:formatCode>General</c:formatCode>
                <c:ptCount val="17"/>
                <c:pt idx="0">
                  <c:v>100</c:v>
                </c:pt>
                <c:pt idx="1">
                  <c:v>98.233283991597332</c:v>
                </c:pt>
                <c:pt idx="2">
                  <c:v>89.177039328690199</c:v>
                </c:pt>
                <c:pt idx="3">
                  <c:v>97.12681891320689</c:v>
                </c:pt>
                <c:pt idx="4">
                  <c:v>97.889251973710415</c:v>
                </c:pt>
                <c:pt idx="5">
                  <c:v>96.643389526540574</c:v>
                </c:pt>
                <c:pt idx="6">
                  <c:v>98.800533696997178</c:v>
                </c:pt>
                <c:pt idx="7">
                  <c:v>99.460686304054889</c:v>
                </c:pt>
                <c:pt idx="8">
                  <c:v>99.469990113626935</c:v>
                </c:pt>
                <c:pt idx="9">
                  <c:v>100.46724297027747</c:v>
                </c:pt>
                <c:pt idx="10">
                  <c:v>100.33706337848487</c:v>
                </c:pt>
                <c:pt idx="11">
                  <c:v>100.69969072514652</c:v>
                </c:pt>
                <c:pt idx="12">
                  <c:v>100.29058120173264</c:v>
                </c:pt>
                <c:pt idx="13">
                  <c:v>100.26268206338587</c:v>
                </c:pt>
                <c:pt idx="14">
                  <c:v>100.40215317438117</c:v>
                </c:pt>
                <c:pt idx="15">
                  <c:v>100.32777185928217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906-4246-B57C-AD03ECE52EF7}"/>
            </c:ext>
          </c:extLst>
        </c:ser>
        <c:ser>
          <c:idx val="4"/>
          <c:order val="4"/>
          <c:tx>
            <c:strRef>
              <c:f>'Sheet 1'!$A$32</c:f>
              <c:strCache>
                <c:ptCount val="1"/>
                <c:pt idx="0">
                  <c:v>HU</c:v>
                </c:pt>
              </c:strCache>
            </c:strRef>
          </c:tx>
          <c:spPr>
            <a:ln w="31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'Sheet 1'!$B$27:$R$27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'Sheet 1'!$B$32:$R$32</c:f>
              <c:numCache>
                <c:formatCode>General</c:formatCode>
                <c:ptCount val="17"/>
                <c:pt idx="0">
                  <c:v>100</c:v>
                </c:pt>
                <c:pt idx="1">
                  <c:v>99.649186439569391</c:v>
                </c:pt>
                <c:pt idx="2">
                  <c:v>85.110045457113046</c:v>
                </c:pt>
                <c:pt idx="3">
                  <c:v>95.161151263077471</c:v>
                </c:pt>
                <c:pt idx="4">
                  <c:v>96.734163592093012</c:v>
                </c:pt>
                <c:pt idx="5">
                  <c:v>97.84606419888155</c:v>
                </c:pt>
                <c:pt idx="6">
                  <c:v>100.00891898882452</c:v>
                </c:pt>
                <c:pt idx="7">
                  <c:v>101.3949298521529</c:v>
                </c:pt>
                <c:pt idx="8">
                  <c:v>103.93178757347017</c:v>
                </c:pt>
                <c:pt idx="9">
                  <c:v>105.34425810364458</c:v>
                </c:pt>
                <c:pt idx="10">
                  <c:v>106.3607255300109</c:v>
                </c:pt>
                <c:pt idx="11">
                  <c:v>105.42601550120256</c:v>
                </c:pt>
                <c:pt idx="12">
                  <c:v>104.46900800033299</c:v>
                </c:pt>
                <c:pt idx="13">
                  <c:v>104.13127562351163</c:v>
                </c:pt>
                <c:pt idx="14">
                  <c:v>103.96062563733608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906-4246-B57C-AD03ECE52EF7}"/>
            </c:ext>
          </c:extLst>
        </c:ser>
        <c:ser>
          <c:idx val="5"/>
          <c:order val="5"/>
          <c:tx>
            <c:strRef>
              <c:f>'Sheet 1'!$A$33</c:f>
              <c:strCache>
                <c:ptCount val="1"/>
                <c:pt idx="0">
                  <c:v>AT</c:v>
                </c:pt>
              </c:strCache>
            </c:strRef>
          </c:tx>
          <c:spPr>
            <a:ln w="31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'Sheet 1'!$B$27:$R$27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'Sheet 1'!$B$33:$R$33</c:f>
              <c:numCache>
                <c:formatCode>General</c:formatCode>
                <c:ptCount val="17"/>
                <c:pt idx="0">
                  <c:v>100</c:v>
                </c:pt>
                <c:pt idx="1">
                  <c:v>97.527605217157458</c:v>
                </c:pt>
                <c:pt idx="2">
                  <c:v>86.557805566760791</c:v>
                </c:pt>
                <c:pt idx="3">
                  <c:v>96.27183003899421</c:v>
                </c:pt>
                <c:pt idx="4">
                  <c:v>94.160118327282518</c:v>
                </c:pt>
                <c:pt idx="5">
                  <c:v>92.931020572811619</c:v>
                </c:pt>
                <c:pt idx="6">
                  <c:v>96.709640984267836</c:v>
                </c:pt>
                <c:pt idx="7">
                  <c:v>100.72878848998252</c:v>
                </c:pt>
                <c:pt idx="8">
                  <c:v>100.46308995562727</c:v>
                </c:pt>
                <c:pt idx="9">
                  <c:v>101.15594997983057</c:v>
                </c:pt>
                <c:pt idx="10">
                  <c:v>103.16288826139572</c:v>
                </c:pt>
                <c:pt idx="11">
                  <c:v>102.72335619201291</c:v>
                </c:pt>
                <c:pt idx="12">
                  <c:v>102.67903724620142</c:v>
                </c:pt>
                <c:pt idx="13">
                  <c:v>102.82210568777732</c:v>
                </c:pt>
                <c:pt idx="14">
                  <c:v>102.03490654833938</c:v>
                </c:pt>
                <c:pt idx="15">
                  <c:v>101.4628479225494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906-4246-B57C-AD03ECE52EF7}"/>
            </c:ext>
          </c:extLst>
        </c:ser>
        <c:ser>
          <c:idx val="6"/>
          <c:order val="6"/>
          <c:tx>
            <c:strRef>
              <c:f>'Sheet 1'!$A$34</c:f>
              <c:strCache>
                <c:ptCount val="1"/>
                <c:pt idx="0">
                  <c:v>PL</c:v>
                </c:pt>
              </c:strCache>
            </c:strRef>
          </c:tx>
          <c:spPr>
            <a:ln w="31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'Sheet 1'!$B$27:$R$27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'Sheet 1'!$B$34:$R$34</c:f>
              <c:numCache>
                <c:formatCode>General</c:formatCode>
                <c:ptCount val="17"/>
                <c:pt idx="0">
                  <c:v>100</c:v>
                </c:pt>
                <c:pt idx="1">
                  <c:v>100.71887761539433</c:v>
                </c:pt>
                <c:pt idx="2">
                  <c:v>91.511181685854183</c:v>
                </c:pt>
                <c:pt idx="3">
                  <c:v>97.685497198039101</c:v>
                </c:pt>
                <c:pt idx="4">
                  <c:v>97.818132579988983</c:v>
                </c:pt>
                <c:pt idx="5">
                  <c:v>100.091552264803</c:v>
                </c:pt>
                <c:pt idx="6">
                  <c:v>102.65009186000351</c:v>
                </c:pt>
                <c:pt idx="7">
                  <c:v>104.82157309871334</c:v>
                </c:pt>
                <c:pt idx="8">
                  <c:v>106.70401075854512</c:v>
                </c:pt>
                <c:pt idx="9">
                  <c:v>110.19353687171296</c:v>
                </c:pt>
                <c:pt idx="10">
                  <c:v>109.34163920098725</c:v>
                </c:pt>
                <c:pt idx="11">
                  <c:v>110.04197555939203</c:v>
                </c:pt>
                <c:pt idx="12">
                  <c:v>107.51890284996814</c:v>
                </c:pt>
                <c:pt idx="13">
                  <c:v>108.69023329671244</c:v>
                </c:pt>
                <c:pt idx="14">
                  <c:v>108.99458687617518</c:v>
                </c:pt>
                <c:pt idx="15">
                  <c:v>110.55943819221976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906-4246-B57C-AD03ECE52EF7}"/>
            </c:ext>
          </c:extLst>
        </c:ser>
        <c:ser>
          <c:idx val="7"/>
          <c:order val="7"/>
          <c:tx>
            <c:strRef>
              <c:f>'Sheet 1'!$A$35</c:f>
              <c:strCache>
                <c:ptCount val="1"/>
                <c:pt idx="0">
                  <c:v>SK</c:v>
                </c:pt>
              </c:strCache>
            </c:strRef>
          </c:tx>
          <c:spPr>
            <a:ln w="31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'Sheet 1'!$B$27:$R$27</c:f>
              <c:strCache>
                <c:ptCount val="17"/>
                <c:pt idx="0">
                  <c:v>2019-Q4</c:v>
                </c:pt>
                <c:pt idx="1">
                  <c:v>2020-Q1</c:v>
                </c:pt>
                <c:pt idx="2">
                  <c:v>2020-Q2</c:v>
                </c:pt>
                <c:pt idx="3">
                  <c:v>2020-Q3</c:v>
                </c:pt>
                <c:pt idx="4">
                  <c:v>2020-Q4</c:v>
                </c:pt>
                <c:pt idx="5">
                  <c:v>2021-Q1</c:v>
                </c:pt>
                <c:pt idx="6">
                  <c:v>2021-Q2</c:v>
                </c:pt>
                <c:pt idx="7">
                  <c:v>2021-Q3</c:v>
                </c:pt>
                <c:pt idx="8">
                  <c:v>2021-Q4</c:v>
                </c:pt>
                <c:pt idx="9">
                  <c:v>2022-Q1</c:v>
                </c:pt>
                <c:pt idx="10">
                  <c:v>2022-Q2</c:v>
                </c:pt>
                <c:pt idx="11">
                  <c:v>2022-Q3</c:v>
                </c:pt>
                <c:pt idx="12">
                  <c:v>2022-Q4</c:v>
                </c:pt>
                <c:pt idx="13">
                  <c:v>2023-Q1</c:v>
                </c:pt>
                <c:pt idx="14">
                  <c:v>2023-Q2</c:v>
                </c:pt>
                <c:pt idx="15">
                  <c:v>2023-Q3</c:v>
                </c:pt>
                <c:pt idx="16">
                  <c:v>2023-Q4</c:v>
                </c:pt>
              </c:strCache>
            </c:strRef>
          </c:cat>
          <c:val>
            <c:numRef>
              <c:f>'Sheet 1'!$B$35:$R$35</c:f>
              <c:numCache>
                <c:formatCode>General</c:formatCode>
                <c:ptCount val="17"/>
                <c:pt idx="0">
                  <c:v>100</c:v>
                </c:pt>
                <c:pt idx="1">
                  <c:v>96.864009638298072</c:v>
                </c:pt>
                <c:pt idx="2">
                  <c:v>89.671163948513069</c:v>
                </c:pt>
                <c:pt idx="3">
                  <c:v>98.32835768007584</c:v>
                </c:pt>
                <c:pt idx="4">
                  <c:v>99.065846938865917</c:v>
                </c:pt>
                <c:pt idx="5">
                  <c:v>98.840835201048876</c:v>
                </c:pt>
                <c:pt idx="6">
                  <c:v>100.56740164595202</c:v>
                </c:pt>
                <c:pt idx="7">
                  <c:v>101.19592852776769</c:v>
                </c:pt>
                <c:pt idx="8">
                  <c:v>101.71239247716663</c:v>
                </c:pt>
                <c:pt idx="9">
                  <c:v>102.04636659195805</c:v>
                </c:pt>
                <c:pt idx="10">
                  <c:v>102.12255166854176</c:v>
                </c:pt>
                <c:pt idx="11">
                  <c:v>102.47778673493795</c:v>
                </c:pt>
                <c:pt idx="12">
                  <c:v>102.71210013908207</c:v>
                </c:pt>
                <c:pt idx="13">
                  <c:v>102.90964981440962</c:v>
                </c:pt>
                <c:pt idx="14">
                  <c:v>103.35347217915896</c:v>
                </c:pt>
                <c:pt idx="15">
                  <c:v>103.59442963067956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906-4246-B57C-AD03ECE52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2711888"/>
        <c:axId val="1990007264"/>
      </c:lineChart>
      <c:catAx>
        <c:axId val="199271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0007264"/>
        <c:crosses val="autoZero"/>
        <c:auto val="1"/>
        <c:lblAlgn val="ctr"/>
        <c:lblOffset val="100"/>
        <c:noMultiLvlLbl val="0"/>
      </c:catAx>
      <c:valAx>
        <c:axId val="1990007264"/>
        <c:scaling>
          <c:orientation val="minMax"/>
          <c:max val="115"/>
          <c:min val="8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271188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434219478565426"/>
          <c:y val="0.1749459172274746"/>
          <c:w val="0.20014945024434791"/>
          <c:h val="0.622841729558891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 dirty="0"/>
              <a:t>HDP</a:t>
            </a:r>
            <a:r>
              <a:rPr lang="cs-CZ" sz="1600" b="1" baseline="0" dirty="0"/>
              <a:t> na obyvatele v paritě kupní síly (EU_27 = 100)</a:t>
            </a:r>
            <a:endParaRPr lang="cs-CZ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'GDP per capita PPS'!$A$10</c:f>
              <c:strCache>
                <c:ptCount val="1"/>
                <c:pt idx="0">
                  <c:v>EU_27</c:v>
                </c:pt>
              </c:strCache>
            </c:strRef>
          </c:tx>
          <c:spPr>
            <a:ln w="31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'GDP per capita PPS'!$B$9:$M$9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'GDP per capita PPS'!$B$10:$M$10</c:f>
              <c:numCache>
                <c:formatCode>#,##0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46-4680-88D5-98B400DBAC79}"/>
            </c:ext>
          </c:extLst>
        </c:ser>
        <c:ser>
          <c:idx val="1"/>
          <c:order val="1"/>
          <c:tx>
            <c:strRef>
              <c:f>'GDP per capita PPS'!$A$11</c:f>
              <c:strCache>
                <c:ptCount val="1"/>
                <c:pt idx="0">
                  <c:v>CZ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'GDP per capita PPS'!$B$9:$M$9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'GDP per capita PPS'!$B$11:$M$11</c:f>
              <c:numCache>
                <c:formatCode>#,##0</c:formatCode>
                <c:ptCount val="12"/>
                <c:pt idx="0">
                  <c:v>84</c:v>
                </c:pt>
                <c:pt idx="1">
                  <c:v>84</c:v>
                </c:pt>
                <c:pt idx="2">
                  <c:v>86</c:v>
                </c:pt>
                <c:pt idx="3">
                  <c:v>88</c:v>
                </c:pt>
                <c:pt idx="4">
                  <c:v>89</c:v>
                </c:pt>
                <c:pt idx="5">
                  <c:v>89</c:v>
                </c:pt>
                <c:pt idx="6">
                  <c:v>91</c:v>
                </c:pt>
                <c:pt idx="7">
                  <c:v>92</c:v>
                </c:pt>
                <c:pt idx="8">
                  <c:v>93</c:v>
                </c:pt>
                <c:pt idx="9">
                  <c:v>93</c:v>
                </c:pt>
                <c:pt idx="10">
                  <c:v>92</c:v>
                </c:pt>
                <c:pt idx="11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46-4680-88D5-98B400DBAC79}"/>
            </c:ext>
          </c:extLst>
        </c:ser>
        <c:ser>
          <c:idx val="2"/>
          <c:order val="2"/>
          <c:tx>
            <c:strRef>
              <c:f>'GDP per capita PPS'!$A$12</c:f>
              <c:strCache>
                <c:ptCount val="1"/>
                <c:pt idx="0">
                  <c:v>DE</c:v>
                </c:pt>
              </c:strCache>
            </c:strRef>
          </c:tx>
          <c:spPr>
            <a:ln w="31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'GDP per capita PPS'!$B$9:$M$9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'GDP per capita PPS'!$B$12:$M$12</c:f>
              <c:numCache>
                <c:formatCode>#,##0</c:formatCode>
                <c:ptCount val="12"/>
                <c:pt idx="0">
                  <c:v>124</c:v>
                </c:pt>
                <c:pt idx="1">
                  <c:v>124</c:v>
                </c:pt>
                <c:pt idx="2">
                  <c:v>125</c:v>
                </c:pt>
                <c:pt idx="3">
                  <c:v>127</c:v>
                </c:pt>
                <c:pt idx="4">
                  <c:v>124</c:v>
                </c:pt>
                <c:pt idx="5">
                  <c:v>125</c:v>
                </c:pt>
                <c:pt idx="6">
                  <c:v>124</c:v>
                </c:pt>
                <c:pt idx="7">
                  <c:v>124</c:v>
                </c:pt>
                <c:pt idx="8">
                  <c:v>121</c:v>
                </c:pt>
                <c:pt idx="9">
                  <c:v>123</c:v>
                </c:pt>
                <c:pt idx="10">
                  <c:v>120</c:v>
                </c:pt>
                <c:pt idx="11">
                  <c:v>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46-4680-88D5-98B400DBAC79}"/>
            </c:ext>
          </c:extLst>
        </c:ser>
        <c:ser>
          <c:idx val="3"/>
          <c:order val="3"/>
          <c:tx>
            <c:strRef>
              <c:f>'GDP per capita PPS'!$A$13</c:f>
              <c:strCache>
                <c:ptCount val="1"/>
                <c:pt idx="0">
                  <c:v>HU</c:v>
                </c:pt>
              </c:strCache>
            </c:strRef>
          </c:tx>
          <c:spPr>
            <a:ln w="31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'GDP per capita PPS'!$B$9:$M$9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'GDP per capita PPS'!$B$13:$M$13</c:f>
              <c:numCache>
                <c:formatCode>#,##0</c:formatCode>
                <c:ptCount val="12"/>
                <c:pt idx="0">
                  <c:v>67</c:v>
                </c:pt>
                <c:pt idx="1">
                  <c:v>67</c:v>
                </c:pt>
                <c:pt idx="2">
                  <c:v>68</c:v>
                </c:pt>
                <c:pt idx="3">
                  <c:v>69</c:v>
                </c:pt>
                <c:pt idx="4">
                  <c:v>70</c:v>
                </c:pt>
                <c:pt idx="5">
                  <c:v>69</c:v>
                </c:pt>
                <c:pt idx="6">
                  <c:v>69</c:v>
                </c:pt>
                <c:pt idx="7">
                  <c:v>71</c:v>
                </c:pt>
                <c:pt idx="8">
                  <c:v>73</c:v>
                </c:pt>
                <c:pt idx="9">
                  <c:v>74</c:v>
                </c:pt>
                <c:pt idx="10">
                  <c:v>75</c:v>
                </c:pt>
                <c:pt idx="11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A46-4680-88D5-98B400DBAC79}"/>
            </c:ext>
          </c:extLst>
        </c:ser>
        <c:ser>
          <c:idx val="4"/>
          <c:order val="4"/>
          <c:tx>
            <c:strRef>
              <c:f>'GDP per capita PPS'!$A$14</c:f>
              <c:strCache>
                <c:ptCount val="1"/>
                <c:pt idx="0">
                  <c:v>AT</c:v>
                </c:pt>
              </c:strCache>
            </c:strRef>
          </c:tx>
          <c:spPr>
            <a:ln w="31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'GDP per capita PPS'!$B$9:$M$9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'GDP per capita PPS'!$B$14:$M$14</c:f>
              <c:numCache>
                <c:formatCode>#,##0</c:formatCode>
                <c:ptCount val="12"/>
                <c:pt idx="0">
                  <c:v>129</c:v>
                </c:pt>
                <c:pt idx="1">
                  <c:v>133</c:v>
                </c:pt>
                <c:pt idx="2">
                  <c:v>133</c:v>
                </c:pt>
                <c:pt idx="3">
                  <c:v>132</c:v>
                </c:pt>
                <c:pt idx="4">
                  <c:v>131</c:v>
                </c:pt>
                <c:pt idx="5">
                  <c:v>130</c:v>
                </c:pt>
                <c:pt idx="6">
                  <c:v>127</c:v>
                </c:pt>
                <c:pt idx="7">
                  <c:v>127</c:v>
                </c:pt>
                <c:pt idx="8">
                  <c:v>126</c:v>
                </c:pt>
                <c:pt idx="9">
                  <c:v>125</c:v>
                </c:pt>
                <c:pt idx="10">
                  <c:v>123</c:v>
                </c:pt>
                <c:pt idx="11">
                  <c:v>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A46-4680-88D5-98B400DBAC79}"/>
            </c:ext>
          </c:extLst>
        </c:ser>
        <c:ser>
          <c:idx val="5"/>
          <c:order val="5"/>
          <c:tx>
            <c:strRef>
              <c:f>'GDP per capita PPS'!$A$15</c:f>
              <c:strCache>
                <c:ptCount val="1"/>
                <c:pt idx="0">
                  <c:v>PL</c:v>
                </c:pt>
              </c:strCache>
            </c:strRef>
          </c:tx>
          <c:spPr>
            <a:ln w="31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'GDP per capita PPS'!$B$9:$M$9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'GDP per capita PPS'!$B$15:$M$15</c:f>
              <c:numCache>
                <c:formatCode>#,##0</c:formatCode>
                <c:ptCount val="12"/>
                <c:pt idx="0">
                  <c:v>65</c:v>
                </c:pt>
                <c:pt idx="1">
                  <c:v>67</c:v>
                </c:pt>
                <c:pt idx="2">
                  <c:v>67</c:v>
                </c:pt>
                <c:pt idx="3">
                  <c:v>67</c:v>
                </c:pt>
                <c:pt idx="4">
                  <c:v>69</c:v>
                </c:pt>
                <c:pt idx="5">
                  <c:v>69</c:v>
                </c:pt>
                <c:pt idx="6">
                  <c:v>69</c:v>
                </c:pt>
                <c:pt idx="7">
                  <c:v>71</c:v>
                </c:pt>
                <c:pt idx="8">
                  <c:v>73</c:v>
                </c:pt>
                <c:pt idx="9">
                  <c:v>76</c:v>
                </c:pt>
                <c:pt idx="10">
                  <c:v>77</c:v>
                </c:pt>
                <c:pt idx="11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A46-4680-88D5-98B400DBAC79}"/>
            </c:ext>
          </c:extLst>
        </c:ser>
        <c:ser>
          <c:idx val="6"/>
          <c:order val="6"/>
          <c:tx>
            <c:strRef>
              <c:f>'GDP per capita PPS'!$A$16</c:f>
              <c:strCache>
                <c:ptCount val="1"/>
                <c:pt idx="0">
                  <c:v>SK</c:v>
                </c:pt>
              </c:strCache>
            </c:strRef>
          </c:tx>
          <c:spPr>
            <a:ln w="31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'GDP per capita PPS'!$B$9:$M$9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'GDP per capita PPS'!$B$16:$M$16</c:f>
              <c:numCache>
                <c:formatCode>#,##0</c:formatCode>
                <c:ptCount val="12"/>
                <c:pt idx="0">
                  <c:v>76</c:v>
                </c:pt>
                <c:pt idx="1">
                  <c:v>77</c:v>
                </c:pt>
                <c:pt idx="2">
                  <c:v>78</c:v>
                </c:pt>
                <c:pt idx="3">
                  <c:v>78</c:v>
                </c:pt>
                <c:pt idx="4">
                  <c:v>79</c:v>
                </c:pt>
                <c:pt idx="5">
                  <c:v>73</c:v>
                </c:pt>
                <c:pt idx="6">
                  <c:v>71</c:v>
                </c:pt>
                <c:pt idx="7">
                  <c:v>70</c:v>
                </c:pt>
                <c:pt idx="8">
                  <c:v>71</c:v>
                </c:pt>
                <c:pt idx="9">
                  <c:v>72</c:v>
                </c:pt>
                <c:pt idx="10">
                  <c:v>71</c:v>
                </c:pt>
                <c:pt idx="11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A46-4680-88D5-98B400DBA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896831"/>
        <c:axId val="72301567"/>
      </c:lineChart>
      <c:catAx>
        <c:axId val="36896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2301567"/>
        <c:crosses val="autoZero"/>
        <c:auto val="1"/>
        <c:lblAlgn val="ctr"/>
        <c:lblOffset val="100"/>
        <c:noMultiLvlLbl val="0"/>
      </c:catAx>
      <c:valAx>
        <c:axId val="72301567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896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/>
              <a:t>ČR</a:t>
            </a:r>
            <a:r>
              <a:rPr lang="cs-CZ" sz="1600" b="1" baseline="0"/>
              <a:t> - p</a:t>
            </a:r>
            <a:r>
              <a:rPr lang="cs-CZ" sz="1600" b="1"/>
              <a:t>omalé</a:t>
            </a:r>
            <a:r>
              <a:rPr lang="cs-CZ" sz="1600" b="1" baseline="0"/>
              <a:t> hospodářské oživení po krizích</a:t>
            </a:r>
            <a:r>
              <a:rPr lang="en-GB" sz="1600" b="1" baseline="0"/>
              <a:t> </a:t>
            </a:r>
            <a:endParaRPr lang="cs-CZ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List1!$H$2</c:f>
              <c:strCache>
                <c:ptCount val="1"/>
                <c:pt idx="0">
                  <c:v>Rychlost oživení české ekonomiky po finanční krizi (3.Q 2008 = 100)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List1!$G$3:$G$27</c:f>
              <c:strCache>
                <c:ptCount val="25"/>
                <c:pt idx="0">
                  <c:v>T+0</c:v>
                </c:pt>
                <c:pt idx="1">
                  <c:v>T+1</c:v>
                </c:pt>
                <c:pt idx="2">
                  <c:v>T+2</c:v>
                </c:pt>
                <c:pt idx="3">
                  <c:v>T+3</c:v>
                </c:pt>
                <c:pt idx="4">
                  <c:v>T+4</c:v>
                </c:pt>
                <c:pt idx="5">
                  <c:v>T+5</c:v>
                </c:pt>
                <c:pt idx="6">
                  <c:v>T+6</c:v>
                </c:pt>
                <c:pt idx="7">
                  <c:v>T+7</c:v>
                </c:pt>
                <c:pt idx="8">
                  <c:v>T+8</c:v>
                </c:pt>
                <c:pt idx="9">
                  <c:v>T+9</c:v>
                </c:pt>
                <c:pt idx="10">
                  <c:v>T+10</c:v>
                </c:pt>
                <c:pt idx="11">
                  <c:v>T+11</c:v>
                </c:pt>
                <c:pt idx="12">
                  <c:v>T+12</c:v>
                </c:pt>
                <c:pt idx="13">
                  <c:v>T+13</c:v>
                </c:pt>
                <c:pt idx="14">
                  <c:v>T+14</c:v>
                </c:pt>
                <c:pt idx="15">
                  <c:v>T+15</c:v>
                </c:pt>
                <c:pt idx="16">
                  <c:v>T+16</c:v>
                </c:pt>
                <c:pt idx="17">
                  <c:v>T+17</c:v>
                </c:pt>
                <c:pt idx="18">
                  <c:v>T+18</c:v>
                </c:pt>
                <c:pt idx="19">
                  <c:v>T+19</c:v>
                </c:pt>
                <c:pt idx="20">
                  <c:v>T+20</c:v>
                </c:pt>
                <c:pt idx="21">
                  <c:v>T+21</c:v>
                </c:pt>
                <c:pt idx="22">
                  <c:v>T+22</c:v>
                </c:pt>
                <c:pt idx="23">
                  <c:v>T+23</c:v>
                </c:pt>
                <c:pt idx="24">
                  <c:v>T+24 </c:v>
                </c:pt>
              </c:strCache>
            </c:strRef>
          </c:cat>
          <c:val>
            <c:numRef>
              <c:f>List1!$H$3:$H$27</c:f>
              <c:numCache>
                <c:formatCode>General</c:formatCode>
                <c:ptCount val="25"/>
                <c:pt idx="0">
                  <c:v>100</c:v>
                </c:pt>
                <c:pt idx="1">
                  <c:v>98.032072098369028</c:v>
                </c:pt>
                <c:pt idx="2">
                  <c:v>94.746780019702996</c:v>
                </c:pt>
                <c:pt idx="3">
                  <c:v>94.384737475827336</c:v>
                </c:pt>
                <c:pt idx="4">
                  <c:v>94.834713759258577</c:v>
                </c:pt>
                <c:pt idx="5">
                  <c:v>94.901393804502504</c:v>
                </c:pt>
                <c:pt idx="6">
                  <c:v>95.554967708979461</c:v>
                </c:pt>
                <c:pt idx="7">
                  <c:v>96.717535666070702</c:v>
                </c:pt>
                <c:pt idx="8">
                  <c:v>97.430583427591486</c:v>
                </c:pt>
                <c:pt idx="9">
                  <c:v>97.863502025030101</c:v>
                </c:pt>
                <c:pt idx="10">
                  <c:v>98.425949574926122</c:v>
                </c:pt>
                <c:pt idx="11">
                  <c:v>98.737183931112497</c:v>
                </c:pt>
                <c:pt idx="12">
                  <c:v>98.559309665413934</c:v>
                </c:pt>
                <c:pt idx="13">
                  <c:v>98.660378735359572</c:v>
                </c:pt>
                <c:pt idx="14">
                  <c:v>98.489893093005435</c:v>
                </c:pt>
                <c:pt idx="15">
                  <c:v>97.965209617980804</c:v>
                </c:pt>
                <c:pt idx="16">
                  <c:v>97.613292224614142</c:v>
                </c:pt>
                <c:pt idx="17">
                  <c:v>97.48805049804794</c:v>
                </c:pt>
                <c:pt idx="18">
                  <c:v>97.0777538585033</c:v>
                </c:pt>
                <c:pt idx="19">
                  <c:v>97.434049695333314</c:v>
                </c:pt>
                <c:pt idx="20">
                  <c:v>97.848998431057751</c:v>
                </c:pt>
                <c:pt idx="21">
                  <c:v>99.034005910898671</c:v>
                </c:pt>
                <c:pt idx="22">
                  <c:v>98.491899879592808</c:v>
                </c:pt>
                <c:pt idx="23">
                  <c:v>99.410916919035287</c:v>
                </c:pt>
                <c:pt idx="24">
                  <c:v>100.58880942824825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67-4B0F-B2CE-4DD535AEE947}"/>
            </c:ext>
          </c:extLst>
        </c:ser>
        <c:ser>
          <c:idx val="1"/>
          <c:order val="1"/>
          <c:tx>
            <c:strRef>
              <c:f>List1!$I$2</c:f>
              <c:strCache>
                <c:ptCount val="1"/>
                <c:pt idx="0">
                  <c:v>Rychlost oživení české ekonomiky po pandemii a válce (4.Q 2019 = 100)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List1!$G$3:$G$27</c:f>
              <c:strCache>
                <c:ptCount val="25"/>
                <c:pt idx="0">
                  <c:v>T+0</c:v>
                </c:pt>
                <c:pt idx="1">
                  <c:v>T+1</c:v>
                </c:pt>
                <c:pt idx="2">
                  <c:v>T+2</c:v>
                </c:pt>
                <c:pt idx="3">
                  <c:v>T+3</c:v>
                </c:pt>
                <c:pt idx="4">
                  <c:v>T+4</c:v>
                </c:pt>
                <c:pt idx="5">
                  <c:v>T+5</c:v>
                </c:pt>
                <c:pt idx="6">
                  <c:v>T+6</c:v>
                </c:pt>
                <c:pt idx="7">
                  <c:v>T+7</c:v>
                </c:pt>
                <c:pt idx="8">
                  <c:v>T+8</c:v>
                </c:pt>
                <c:pt idx="9">
                  <c:v>T+9</c:v>
                </c:pt>
                <c:pt idx="10">
                  <c:v>T+10</c:v>
                </c:pt>
                <c:pt idx="11">
                  <c:v>T+11</c:v>
                </c:pt>
                <c:pt idx="12">
                  <c:v>T+12</c:v>
                </c:pt>
                <c:pt idx="13">
                  <c:v>T+13</c:v>
                </c:pt>
                <c:pt idx="14">
                  <c:v>T+14</c:v>
                </c:pt>
                <c:pt idx="15">
                  <c:v>T+15</c:v>
                </c:pt>
                <c:pt idx="16">
                  <c:v>T+16</c:v>
                </c:pt>
                <c:pt idx="17">
                  <c:v>T+17</c:v>
                </c:pt>
                <c:pt idx="18">
                  <c:v>T+18</c:v>
                </c:pt>
                <c:pt idx="19">
                  <c:v>T+19</c:v>
                </c:pt>
                <c:pt idx="20">
                  <c:v>T+20</c:v>
                </c:pt>
                <c:pt idx="21">
                  <c:v>T+21</c:v>
                </c:pt>
                <c:pt idx="22">
                  <c:v>T+22</c:v>
                </c:pt>
                <c:pt idx="23">
                  <c:v>T+23</c:v>
                </c:pt>
                <c:pt idx="24">
                  <c:v>T+24 </c:v>
                </c:pt>
              </c:strCache>
            </c:strRef>
          </c:cat>
          <c:val>
            <c:numRef>
              <c:f>List1!$I$3:$I$27</c:f>
              <c:numCache>
                <c:formatCode>General</c:formatCode>
                <c:ptCount val="25"/>
                <c:pt idx="0">
                  <c:v>100</c:v>
                </c:pt>
                <c:pt idx="1">
                  <c:v>96.685096489570583</c:v>
                </c:pt>
                <c:pt idx="2">
                  <c:v>88.10361528746715</c:v>
                </c:pt>
                <c:pt idx="3">
                  <c:v>94.274630998996983</c:v>
                </c:pt>
                <c:pt idx="4">
                  <c:v>95.433670935424914</c:v>
                </c:pt>
                <c:pt idx="5">
                  <c:v>94.830064983610328</c:v>
                </c:pt>
                <c:pt idx="6">
                  <c:v>96.190904385740211</c:v>
                </c:pt>
                <c:pt idx="7">
                  <c:v>97.876773867342621</c:v>
                </c:pt>
                <c:pt idx="8">
                  <c:v>98.69114151131518</c:v>
                </c:pt>
                <c:pt idx="9">
                  <c:v>99.270773507359849</c:v>
                </c:pt>
                <c:pt idx="10">
                  <c:v>99.422533875348876</c:v>
                </c:pt>
                <c:pt idx="11">
                  <c:v>99.198179473065892</c:v>
                </c:pt>
                <c:pt idx="12">
                  <c:v>98.809592270975898</c:v>
                </c:pt>
                <c:pt idx="13">
                  <c:v>98.895704330174397</c:v>
                </c:pt>
                <c:pt idx="14">
                  <c:v>98.871207577861213</c:v>
                </c:pt>
                <c:pt idx="15">
                  <c:v>98.574593955127625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67-4B0F-B2CE-4DD535AEE947}"/>
            </c:ext>
          </c:extLst>
        </c:ser>
        <c:ser>
          <c:idx val="2"/>
          <c:order val="2"/>
          <c:tx>
            <c:strRef>
              <c:f>List1!$J$2</c:f>
              <c:strCache>
                <c:ptCount val="1"/>
                <c:pt idx="0">
                  <c:v>Prognóza_ACZ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List1!$J$3:$J$27</c:f>
              <c:numCache>
                <c:formatCode>General</c:formatCode>
                <c:ptCount val="25"/>
                <c:pt idx="0">
                  <c:v>100</c:v>
                </c:pt>
                <c:pt idx="15">
                  <c:v>98.574590000000001</c:v>
                </c:pt>
                <c:pt idx="16">
                  <c:v>98.771743143037881</c:v>
                </c:pt>
                <c:pt idx="17">
                  <c:v>98.969286629323975</c:v>
                </c:pt>
                <c:pt idx="18">
                  <c:v>99.266194489211927</c:v>
                </c:pt>
                <c:pt idx="19">
                  <c:v>99.961057850636379</c:v>
                </c:pt>
                <c:pt idx="20">
                  <c:v>100.76074631344147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67-4B0F-B2CE-4DD535AEE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893567"/>
        <c:axId val="174299263"/>
      </c:lineChart>
      <c:catAx>
        <c:axId val="235893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4299263"/>
        <c:crosses val="autoZero"/>
        <c:auto val="1"/>
        <c:lblAlgn val="ctr"/>
        <c:lblOffset val="100"/>
        <c:noMultiLvlLbl val="0"/>
      </c:catAx>
      <c:valAx>
        <c:axId val="174299263"/>
        <c:scaling>
          <c:orientation val="minMax"/>
          <c:min val="8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5893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 dirty="0"/>
              <a:t>Konečně</a:t>
            </a:r>
            <a:r>
              <a:rPr lang="cs-CZ" sz="1600" b="1" baseline="0" dirty="0"/>
              <a:t> jsme téměř dohnali Německo... v cenách potravin (EU_27 = 100)</a:t>
            </a:r>
            <a:endParaRPr lang="cs-CZ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 1'!$D$22</c:f>
              <c:strCache>
                <c:ptCount val="1"/>
                <c:pt idx="0">
                  <c:v>EU_27</c:v>
                </c:pt>
              </c:strCache>
            </c:strRef>
          </c:tx>
          <c:spPr>
            <a:ln w="31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'Sheet 1'!$E$21:$O$21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'Sheet 1'!$E$22:$O$22</c:f>
              <c:numCache>
                <c:formatCode>#\ ##0.0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 formatCode="#,##0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00-4FFE-B475-BA97DC926374}"/>
            </c:ext>
          </c:extLst>
        </c:ser>
        <c:ser>
          <c:idx val="1"/>
          <c:order val="1"/>
          <c:tx>
            <c:strRef>
              <c:f>'Sheet 1'!$D$23</c:f>
              <c:strCache>
                <c:ptCount val="1"/>
                <c:pt idx="0">
                  <c:v>CZ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'Sheet 1'!$E$21:$O$21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'Sheet 1'!$E$23:$O$23</c:f>
              <c:numCache>
                <c:formatCode>#\ ##0.##########</c:formatCode>
                <c:ptCount val="11"/>
                <c:pt idx="0">
                  <c:v>84.4</c:v>
                </c:pt>
                <c:pt idx="1">
                  <c:v>83.6</c:v>
                </c:pt>
                <c:pt idx="2">
                  <c:v>80.2</c:v>
                </c:pt>
                <c:pt idx="3">
                  <c:v>80.3</c:v>
                </c:pt>
                <c:pt idx="4">
                  <c:v>80.3</c:v>
                </c:pt>
                <c:pt idx="5">
                  <c:v>81.099999999999994</c:v>
                </c:pt>
                <c:pt idx="6">
                  <c:v>83.2</c:v>
                </c:pt>
                <c:pt idx="7">
                  <c:v>84.1</c:v>
                </c:pt>
                <c:pt idx="8">
                  <c:v>86.9</c:v>
                </c:pt>
                <c:pt idx="9">
                  <c:v>89.7</c:v>
                </c:pt>
                <c:pt idx="10">
                  <c:v>97.2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00-4FFE-B475-BA97DC926374}"/>
            </c:ext>
          </c:extLst>
        </c:ser>
        <c:ser>
          <c:idx val="2"/>
          <c:order val="2"/>
          <c:tx>
            <c:strRef>
              <c:f>'Sheet 1'!$D$24</c:f>
              <c:strCache>
                <c:ptCount val="1"/>
                <c:pt idx="0">
                  <c:v>DE</c:v>
                </c:pt>
              </c:strCache>
            </c:strRef>
          </c:tx>
          <c:spPr>
            <a:ln w="31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'Sheet 1'!$E$21:$O$21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'Sheet 1'!$E$24:$O$24</c:f>
              <c:numCache>
                <c:formatCode>#\ ##0.0</c:formatCode>
                <c:ptCount val="11"/>
                <c:pt idx="0" formatCode="#\ ##0.##########">
                  <c:v>107.5</c:v>
                </c:pt>
                <c:pt idx="1">
                  <c:v>109</c:v>
                </c:pt>
                <c:pt idx="2" formatCode="#\ ##0.##########">
                  <c:v>104.4</c:v>
                </c:pt>
                <c:pt idx="3" formatCode="#\ ##0.##########">
                  <c:v>104.7</c:v>
                </c:pt>
                <c:pt idx="4" formatCode="#\ ##0.##########">
                  <c:v>105.9</c:v>
                </c:pt>
                <c:pt idx="5" formatCode="#\ ##0.##########">
                  <c:v>100.5</c:v>
                </c:pt>
                <c:pt idx="6" formatCode="#\ ##0.##########">
                  <c:v>101.4</c:v>
                </c:pt>
                <c:pt idx="7" formatCode="#\ ##0.##########">
                  <c:v>101.4</c:v>
                </c:pt>
                <c:pt idx="8" formatCode="#\ ##0.##########">
                  <c:v>102.4</c:v>
                </c:pt>
                <c:pt idx="9" formatCode="#\ ##0.##########">
                  <c:v>104.6</c:v>
                </c:pt>
                <c:pt idx="10" formatCode="#\ ##0.##########">
                  <c:v>106.5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00-4FFE-B475-BA97DC926374}"/>
            </c:ext>
          </c:extLst>
        </c:ser>
        <c:ser>
          <c:idx val="3"/>
          <c:order val="3"/>
          <c:tx>
            <c:strRef>
              <c:f>'Sheet 1'!$D$25</c:f>
              <c:strCache>
                <c:ptCount val="1"/>
                <c:pt idx="0">
                  <c:v>HU</c:v>
                </c:pt>
              </c:strCache>
            </c:strRef>
          </c:tx>
          <c:spPr>
            <a:ln w="31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'Sheet 1'!$E$21:$O$21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'Sheet 1'!$E$25:$O$25</c:f>
              <c:numCache>
                <c:formatCode>#\ ##0.##########</c:formatCode>
                <c:ptCount val="11"/>
                <c:pt idx="0">
                  <c:v>81.7</c:v>
                </c:pt>
                <c:pt idx="1">
                  <c:v>80.099999999999994</c:v>
                </c:pt>
                <c:pt idx="2">
                  <c:v>79.900000000000006</c:v>
                </c:pt>
                <c:pt idx="3">
                  <c:v>79.900000000000006</c:v>
                </c:pt>
                <c:pt idx="4">
                  <c:v>79.8</c:v>
                </c:pt>
                <c:pt idx="5">
                  <c:v>84.3</c:v>
                </c:pt>
                <c:pt idx="6">
                  <c:v>83.8</c:v>
                </c:pt>
                <c:pt idx="7">
                  <c:v>85.2</c:v>
                </c:pt>
                <c:pt idx="8">
                  <c:v>85.1</c:v>
                </c:pt>
                <c:pt idx="9">
                  <c:v>85.5</c:v>
                </c:pt>
                <c:pt idx="10">
                  <c:v>89.9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00-4FFE-B475-BA97DC926374}"/>
            </c:ext>
          </c:extLst>
        </c:ser>
        <c:ser>
          <c:idx val="4"/>
          <c:order val="4"/>
          <c:tx>
            <c:strRef>
              <c:f>'Sheet 1'!$D$26</c:f>
              <c:strCache>
                <c:ptCount val="1"/>
                <c:pt idx="0">
                  <c:v>AT</c:v>
                </c:pt>
              </c:strCache>
            </c:strRef>
          </c:tx>
          <c:spPr>
            <a:ln w="31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'Sheet 1'!$E$21:$O$21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'Sheet 1'!$E$26:$O$26</c:f>
              <c:numCache>
                <c:formatCode>#\ ##0.##########</c:formatCode>
                <c:ptCount val="11"/>
                <c:pt idx="0">
                  <c:v>119.3</c:v>
                </c:pt>
                <c:pt idx="1">
                  <c:v>120.7</c:v>
                </c:pt>
                <c:pt idx="2" formatCode="#\ ##0.0">
                  <c:v>121</c:v>
                </c:pt>
                <c:pt idx="3">
                  <c:v>121.9</c:v>
                </c:pt>
                <c:pt idx="4">
                  <c:v>122.7</c:v>
                </c:pt>
                <c:pt idx="5">
                  <c:v>123.9</c:v>
                </c:pt>
                <c:pt idx="6" formatCode="#\ ##0.0">
                  <c:v>124</c:v>
                </c:pt>
                <c:pt idx="7">
                  <c:v>123.8</c:v>
                </c:pt>
                <c:pt idx="8">
                  <c:v>107.9</c:v>
                </c:pt>
                <c:pt idx="9">
                  <c:v>107.5</c:v>
                </c:pt>
                <c:pt idx="10" formatCode="#,##0">
                  <c:v>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D00-4FFE-B475-BA97DC926374}"/>
            </c:ext>
          </c:extLst>
        </c:ser>
        <c:ser>
          <c:idx val="5"/>
          <c:order val="5"/>
          <c:tx>
            <c:strRef>
              <c:f>'Sheet 1'!$D$27</c:f>
              <c:strCache>
                <c:ptCount val="1"/>
                <c:pt idx="0">
                  <c:v>PL</c:v>
                </c:pt>
              </c:strCache>
            </c:strRef>
          </c:tx>
          <c:spPr>
            <a:ln w="31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'Sheet 1'!$E$21:$O$21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'Sheet 1'!$E$27:$O$27</c:f>
              <c:numCache>
                <c:formatCode>#\ ##0.##########</c:formatCode>
                <c:ptCount val="11"/>
                <c:pt idx="0">
                  <c:v>62.2</c:v>
                </c:pt>
                <c:pt idx="1">
                  <c:v>61.6</c:v>
                </c:pt>
                <c:pt idx="2">
                  <c:v>64.3</c:v>
                </c:pt>
                <c:pt idx="3">
                  <c:v>63.5</c:v>
                </c:pt>
                <c:pt idx="4">
                  <c:v>61.4</c:v>
                </c:pt>
                <c:pt idx="5">
                  <c:v>67.8</c:v>
                </c:pt>
                <c:pt idx="6">
                  <c:v>68.599999999999994</c:v>
                </c:pt>
                <c:pt idx="7" formatCode="#\ ##0.0">
                  <c:v>70</c:v>
                </c:pt>
                <c:pt idx="8">
                  <c:v>72.8</c:v>
                </c:pt>
                <c:pt idx="9">
                  <c:v>72.7</c:v>
                </c:pt>
                <c:pt idx="10">
                  <c:v>73.400000000000006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D00-4FFE-B475-BA97DC926374}"/>
            </c:ext>
          </c:extLst>
        </c:ser>
        <c:ser>
          <c:idx val="6"/>
          <c:order val="6"/>
          <c:tx>
            <c:strRef>
              <c:f>'Sheet 1'!$D$28</c:f>
              <c:strCache>
                <c:ptCount val="1"/>
                <c:pt idx="0">
                  <c:v>SK</c:v>
                </c:pt>
              </c:strCache>
            </c:strRef>
          </c:tx>
          <c:spPr>
            <a:ln w="31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'Sheet 1'!$E$21:$O$21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'Sheet 1'!$E$28:$O$28</c:f>
              <c:numCache>
                <c:formatCode>#\ ##0.##########</c:formatCode>
                <c:ptCount val="11"/>
                <c:pt idx="0">
                  <c:v>88.7</c:v>
                </c:pt>
                <c:pt idx="1">
                  <c:v>89.7</c:v>
                </c:pt>
                <c:pt idx="2">
                  <c:v>89.7</c:v>
                </c:pt>
                <c:pt idx="3">
                  <c:v>90.1</c:v>
                </c:pt>
                <c:pt idx="4" formatCode="#\ ##0.0">
                  <c:v>88</c:v>
                </c:pt>
                <c:pt idx="5">
                  <c:v>91.4</c:v>
                </c:pt>
                <c:pt idx="6">
                  <c:v>92.9</c:v>
                </c:pt>
                <c:pt idx="7">
                  <c:v>95.5</c:v>
                </c:pt>
                <c:pt idx="8">
                  <c:v>94.6</c:v>
                </c:pt>
                <c:pt idx="9">
                  <c:v>95.5</c:v>
                </c:pt>
                <c:pt idx="10">
                  <c:v>101.9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D00-4FFE-B475-BA97DC926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5306224"/>
        <c:axId val="1788179408"/>
      </c:lineChart>
      <c:catAx>
        <c:axId val="133530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88179408"/>
        <c:crosses val="autoZero"/>
        <c:auto val="1"/>
        <c:lblAlgn val="ctr"/>
        <c:lblOffset val="100"/>
        <c:noMultiLvlLbl val="0"/>
      </c:catAx>
      <c:valAx>
        <c:axId val="178817940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3530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/>
              <a:t>Spotřebitelské</a:t>
            </a:r>
            <a:r>
              <a:rPr lang="cs-CZ" sz="1600" b="1" baseline="0"/>
              <a:t> ceny (I/2020 = 0, %)</a:t>
            </a:r>
            <a:endParaRPr lang="cs-CZ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CPI_2020!$C$3</c:f>
              <c:strCache>
                <c:ptCount val="1"/>
                <c:pt idx="0">
                  <c:v>Spotřebitelské ceny (I/2020 = 0, 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5"/>
              <c:layout>
                <c:manualLayout>
                  <c:x val="-3.0461504811898514E-2"/>
                  <c:y val="-5.7835739282589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64-4FEF-BD0E-46F266BA2B6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CPI_2020!$B$4:$B$51</c:f>
              <c:numCache>
                <c:formatCode>m/d/yyyy</c:formatCode>
                <c:ptCount val="48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  <c:pt idx="26">
                  <c:v>44651</c:v>
                </c:pt>
                <c:pt idx="27">
                  <c:v>44681</c:v>
                </c:pt>
                <c:pt idx="28">
                  <c:v>44712</c:v>
                </c:pt>
                <c:pt idx="29">
                  <c:v>44742</c:v>
                </c:pt>
                <c:pt idx="30">
                  <c:v>44773</c:v>
                </c:pt>
                <c:pt idx="31">
                  <c:v>44804</c:v>
                </c:pt>
                <c:pt idx="32">
                  <c:v>44834</c:v>
                </c:pt>
                <c:pt idx="33">
                  <c:v>44865</c:v>
                </c:pt>
                <c:pt idx="34">
                  <c:v>44895</c:v>
                </c:pt>
                <c:pt idx="35">
                  <c:v>44926</c:v>
                </c:pt>
                <c:pt idx="36">
                  <c:v>44957</c:v>
                </c:pt>
                <c:pt idx="37">
                  <c:v>44985</c:v>
                </c:pt>
                <c:pt idx="38">
                  <c:v>45016</c:v>
                </c:pt>
                <c:pt idx="39">
                  <c:v>45046</c:v>
                </c:pt>
                <c:pt idx="40">
                  <c:v>45077</c:v>
                </c:pt>
                <c:pt idx="41">
                  <c:v>45107</c:v>
                </c:pt>
                <c:pt idx="42">
                  <c:v>45138</c:v>
                </c:pt>
                <c:pt idx="43">
                  <c:v>45169</c:v>
                </c:pt>
                <c:pt idx="44">
                  <c:v>45199</c:v>
                </c:pt>
                <c:pt idx="45">
                  <c:v>45230</c:v>
                </c:pt>
                <c:pt idx="46">
                  <c:v>45260</c:v>
                </c:pt>
                <c:pt idx="47">
                  <c:v>45291</c:v>
                </c:pt>
              </c:numCache>
            </c:numRef>
          </c:cat>
          <c:val>
            <c:numRef>
              <c:f>CPI_2020!$C$4:$C$51</c:f>
              <c:numCache>
                <c:formatCode>General</c:formatCode>
                <c:ptCount val="48"/>
                <c:pt idx="0">
                  <c:v>0</c:v>
                </c:pt>
                <c:pt idx="1">
                  <c:v>2.7027027027026751E-3</c:v>
                </c:pt>
                <c:pt idx="2">
                  <c:v>1.8018018018017834E-3</c:v>
                </c:pt>
                <c:pt idx="3">
                  <c:v>0</c:v>
                </c:pt>
                <c:pt idx="4">
                  <c:v>3.6036036036035668E-3</c:v>
                </c:pt>
                <c:pt idx="5">
                  <c:v>9.9099099099098087E-3</c:v>
                </c:pt>
                <c:pt idx="6">
                  <c:v>1.4414414414414267E-2</c:v>
                </c:pt>
                <c:pt idx="7">
                  <c:v>1.4414414414414267E-2</c:v>
                </c:pt>
                <c:pt idx="8">
                  <c:v>8.1081081081082473E-3</c:v>
                </c:pt>
                <c:pt idx="9">
                  <c:v>9.9099099099098087E-3</c:v>
                </c:pt>
                <c:pt idx="10">
                  <c:v>9.9099099099098087E-3</c:v>
                </c:pt>
                <c:pt idx="11">
                  <c:v>8.1081081081082473E-3</c:v>
                </c:pt>
                <c:pt idx="12">
                  <c:v>2.1621621621621623E-2</c:v>
                </c:pt>
                <c:pt idx="13">
                  <c:v>2.3423423423423406E-2</c:v>
                </c:pt>
                <c:pt idx="14">
                  <c:v>2.522522522522519E-2</c:v>
                </c:pt>
                <c:pt idx="15">
                  <c:v>3.0630630630630762E-2</c:v>
                </c:pt>
                <c:pt idx="16">
                  <c:v>3.2432432432432323E-2</c:v>
                </c:pt>
                <c:pt idx="17">
                  <c:v>3.7837837837837895E-2</c:v>
                </c:pt>
                <c:pt idx="18">
                  <c:v>4.8648648648648596E-2</c:v>
                </c:pt>
                <c:pt idx="19">
                  <c:v>5.5855855855855951E-2</c:v>
                </c:pt>
                <c:pt idx="20">
                  <c:v>5.7657657657657735E-2</c:v>
                </c:pt>
                <c:pt idx="21">
                  <c:v>6.8468468468468435E-2</c:v>
                </c:pt>
                <c:pt idx="22">
                  <c:v>7.0270270270270219E-2</c:v>
                </c:pt>
                <c:pt idx="23">
                  <c:v>7.4774774774774677E-2</c:v>
                </c:pt>
                <c:pt idx="24">
                  <c:v>0.12252252252252238</c:v>
                </c:pt>
                <c:pt idx="25">
                  <c:v>0.13693693693693687</c:v>
                </c:pt>
                <c:pt idx="26">
                  <c:v>0.15585585585585604</c:v>
                </c:pt>
                <c:pt idx="27">
                  <c:v>0.17657657657657655</c:v>
                </c:pt>
                <c:pt idx="28">
                  <c:v>0.19729729729729728</c:v>
                </c:pt>
                <c:pt idx="29">
                  <c:v>0.21621621621621623</c:v>
                </c:pt>
                <c:pt idx="30">
                  <c:v>0.2324324324324325</c:v>
                </c:pt>
                <c:pt idx="31">
                  <c:v>0.23783783783783785</c:v>
                </c:pt>
                <c:pt idx="32">
                  <c:v>0.24774774774774766</c:v>
                </c:pt>
                <c:pt idx="33">
                  <c:v>0.22972972972972983</c:v>
                </c:pt>
                <c:pt idx="34">
                  <c:v>0.24414414414414409</c:v>
                </c:pt>
                <c:pt idx="35">
                  <c:v>0.24414414414414409</c:v>
                </c:pt>
                <c:pt idx="36">
                  <c:v>0.31891891891891899</c:v>
                </c:pt>
                <c:pt idx="37">
                  <c:v>0.32702702702702724</c:v>
                </c:pt>
                <c:pt idx="38">
                  <c:v>0.3288288288288288</c:v>
                </c:pt>
                <c:pt idx="39">
                  <c:v>0.32612612612612613</c:v>
                </c:pt>
                <c:pt idx="40">
                  <c:v>0.32972972972972969</c:v>
                </c:pt>
                <c:pt idx="41">
                  <c:v>0.33423423423423415</c:v>
                </c:pt>
                <c:pt idx="42">
                  <c:v>0.34054054054054061</c:v>
                </c:pt>
                <c:pt idx="43">
                  <c:v>0.34324324324324329</c:v>
                </c:pt>
                <c:pt idx="44">
                  <c:v>0.33333333333333326</c:v>
                </c:pt>
                <c:pt idx="45">
                  <c:v>0.33423423423423415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64-4FEF-BD0E-46F266BA2B63}"/>
            </c:ext>
          </c:extLst>
        </c:ser>
        <c:ser>
          <c:idx val="1"/>
          <c:order val="1"/>
          <c:tx>
            <c:strRef>
              <c:f>CPI_2020!$D$3</c:f>
              <c:strCache>
                <c:ptCount val="1"/>
                <c:pt idx="0">
                  <c:v>Hypotetický růst CPI o 2 % ročně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5"/>
              <c:layout>
                <c:manualLayout>
                  <c:x val="-3.1666666666666766E-2"/>
                  <c:y val="-6.7094998541849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64-4FEF-BD0E-46F266BA2B6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CPI_2020!$B$4:$B$51</c:f>
              <c:numCache>
                <c:formatCode>m/d/yyyy</c:formatCode>
                <c:ptCount val="48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  <c:pt idx="26">
                  <c:v>44651</c:v>
                </c:pt>
                <c:pt idx="27">
                  <c:v>44681</c:v>
                </c:pt>
                <c:pt idx="28">
                  <c:v>44712</c:v>
                </c:pt>
                <c:pt idx="29">
                  <c:v>44742</c:v>
                </c:pt>
                <c:pt idx="30">
                  <c:v>44773</c:v>
                </c:pt>
                <c:pt idx="31">
                  <c:v>44804</c:v>
                </c:pt>
                <c:pt idx="32">
                  <c:v>44834</c:v>
                </c:pt>
                <c:pt idx="33">
                  <c:v>44865</c:v>
                </c:pt>
                <c:pt idx="34">
                  <c:v>44895</c:v>
                </c:pt>
                <c:pt idx="35">
                  <c:v>44926</c:v>
                </c:pt>
                <c:pt idx="36">
                  <c:v>44957</c:v>
                </c:pt>
                <c:pt idx="37">
                  <c:v>44985</c:v>
                </c:pt>
                <c:pt idx="38">
                  <c:v>45016</c:v>
                </c:pt>
                <c:pt idx="39">
                  <c:v>45046</c:v>
                </c:pt>
                <c:pt idx="40">
                  <c:v>45077</c:v>
                </c:pt>
                <c:pt idx="41">
                  <c:v>45107</c:v>
                </c:pt>
                <c:pt idx="42">
                  <c:v>45138</c:v>
                </c:pt>
                <c:pt idx="43">
                  <c:v>45169</c:v>
                </c:pt>
                <c:pt idx="44">
                  <c:v>45199</c:v>
                </c:pt>
                <c:pt idx="45">
                  <c:v>45230</c:v>
                </c:pt>
                <c:pt idx="46">
                  <c:v>45260</c:v>
                </c:pt>
                <c:pt idx="47">
                  <c:v>45291</c:v>
                </c:pt>
              </c:numCache>
            </c:numRef>
          </c:cat>
          <c:val>
            <c:numRef>
              <c:f>CPI_2020!$D$4:$D$51</c:f>
              <c:numCache>
                <c:formatCode>General</c:formatCode>
                <c:ptCount val="48"/>
                <c:pt idx="0">
                  <c:v>0</c:v>
                </c:pt>
                <c:pt idx="1">
                  <c:v>1.6499999999999293E-3</c:v>
                </c:pt>
                <c:pt idx="2">
                  <c:v>3.302722499999966E-3</c:v>
                </c:pt>
                <c:pt idx="3">
                  <c:v>4.9581719921250045E-3</c:v>
                </c:pt>
                <c:pt idx="4">
                  <c:v>6.6163529759120099E-3</c:v>
                </c:pt>
                <c:pt idx="5">
                  <c:v>8.2772699583222309E-3</c:v>
                </c:pt>
                <c:pt idx="6">
                  <c:v>9.940927453753412E-3</c:v>
                </c:pt>
                <c:pt idx="7">
                  <c:v>1.1607329984052006E-2</c:v>
                </c:pt>
                <c:pt idx="8">
                  <c:v>1.3276482078525609E-2</c:v>
                </c:pt>
                <c:pt idx="9">
                  <c:v>1.4948388273955171E-2</c:v>
                </c:pt>
                <c:pt idx="10">
                  <c:v>1.6623053114607211E-2</c:v>
                </c:pt>
                <c:pt idx="11">
                  <c:v>1.8300481152246251E-2</c:v>
                </c:pt>
                <c:pt idx="12">
                  <c:v>1.9980676946147469E-2</c:v>
                </c:pt>
                <c:pt idx="13">
                  <c:v>2.1663645063108472E-2</c:v>
                </c:pt>
                <c:pt idx="14">
                  <c:v>2.3349390077462617E-2</c:v>
                </c:pt>
                <c:pt idx="15">
                  <c:v>2.5037916571090335E-2</c:v>
                </c:pt>
                <c:pt idx="16">
                  <c:v>2.6729229133432453E-2</c:v>
                </c:pt>
                <c:pt idx="17">
                  <c:v>2.8423332361502629E-2</c:v>
                </c:pt>
                <c:pt idx="18">
                  <c:v>3.0120230859899122E-2</c:v>
                </c:pt>
                <c:pt idx="19">
                  <c:v>3.181992924081789E-2</c:v>
                </c:pt>
                <c:pt idx="20">
                  <c:v>3.3522432124065249E-2</c:v>
                </c:pt>
                <c:pt idx="21">
                  <c:v>3.5227744137069861E-2</c:v>
                </c:pt>
                <c:pt idx="22">
                  <c:v>3.6935869914896058E-2</c:v>
                </c:pt>
                <c:pt idx="23">
                  <c:v>3.8646814100255611E-2</c:v>
                </c:pt>
                <c:pt idx="24">
                  <c:v>4.0360581343521051E-2</c:v>
                </c:pt>
                <c:pt idx="25">
                  <c:v>4.2077176302737884E-2</c:v>
                </c:pt>
                <c:pt idx="26">
                  <c:v>4.3796603643637244E-2</c:v>
                </c:pt>
                <c:pt idx="27">
                  <c:v>4.5518868039649218E-2</c:v>
                </c:pt>
                <c:pt idx="28">
                  <c:v>4.7243974171914616E-2</c:v>
                </c:pt>
                <c:pt idx="29">
                  <c:v>4.8971926729298287E-2</c:v>
                </c:pt>
                <c:pt idx="30">
                  <c:v>5.0702730408401564E-2</c:v>
                </c:pt>
                <c:pt idx="31">
                  <c:v>5.2436389913575354E-2</c:v>
                </c:pt>
                <c:pt idx="32">
                  <c:v>5.417290995693258E-2</c:v>
                </c:pt>
                <c:pt idx="33">
                  <c:v>5.59122952583615E-2</c:v>
                </c:pt>
                <c:pt idx="34">
                  <c:v>5.7654550545537697E-2</c:v>
                </c:pt>
                <c:pt idx="35">
                  <c:v>5.939968055393785E-2</c:v>
                </c:pt>
                <c:pt idx="36">
                  <c:v>6.114769002685172E-2</c:v>
                </c:pt>
                <c:pt idx="37">
                  <c:v>6.2898583715395917E-2</c:v>
                </c:pt>
                <c:pt idx="38">
                  <c:v>6.4652366378526338E-2</c:v>
                </c:pt>
                <c:pt idx="39">
                  <c:v>6.640904278305082E-2</c:v>
                </c:pt>
                <c:pt idx="40">
                  <c:v>6.8168617703642687E-2</c:v>
                </c:pt>
                <c:pt idx="41">
                  <c:v>6.9931095922853626E-2</c:v>
                </c:pt>
                <c:pt idx="42">
                  <c:v>7.1696482231126346E-2</c:v>
                </c:pt>
                <c:pt idx="43">
                  <c:v>7.3464781426807679E-2</c:v>
                </c:pt>
                <c:pt idx="44">
                  <c:v>7.5235998316161901E-2</c:v>
                </c:pt>
                <c:pt idx="45">
                  <c:v>7.7010137713383386E-2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E64-4FEF-BD0E-46F266BA2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0853664"/>
        <c:axId val="1854892735"/>
      </c:lineChart>
      <c:dateAx>
        <c:axId val="350853664"/>
        <c:scaling>
          <c:orientation val="minMax"/>
        </c:scaling>
        <c:delete val="0"/>
        <c:axPos val="b"/>
        <c:numFmt formatCode="m\/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54892735"/>
        <c:crosses val="autoZero"/>
        <c:auto val="1"/>
        <c:lblOffset val="100"/>
        <c:baseTimeUnit val="months"/>
      </c:dateAx>
      <c:valAx>
        <c:axId val="1854892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085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0.625</cdr:x>
      <cdr:y>0.34249</cdr:y>
    </cdr:from>
    <cdr:to>
      <cdr:x>0.96959</cdr:x>
      <cdr:y>0.45415</cdr:y>
    </cdr:to>
    <cdr:sp macro="" textlink="">
      <cdr:nvSpPr>
        <cdr:cNvPr id="2" name="TextovéPole 6">
          <a:extLst xmlns:a="http://schemas.openxmlformats.org/drawingml/2006/main">
            <a:ext uri="{FF2B5EF4-FFF2-40B4-BE49-F238E27FC236}">
              <a16:creationId xmlns:a16="http://schemas.microsoft.com/office/drawing/2014/main" id="{44047B06-78DA-B221-16DC-122DAE0C3937}"/>
            </a:ext>
          </a:extLst>
        </cdr:cNvPr>
        <cdr:cNvSpPr txBox="1"/>
      </cdr:nvSpPr>
      <cdr:spPr>
        <a:xfrm xmlns:a="http://schemas.openxmlformats.org/drawingml/2006/main">
          <a:off x="4440494" y="1542608"/>
          <a:ext cx="2448272" cy="502920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200" dirty="0"/>
            <a:t>4. Q</a:t>
          </a:r>
          <a:r>
            <a:rPr lang="cs-CZ" sz="1200" baseline="0" dirty="0"/>
            <a:t> 2024?</a:t>
          </a:r>
        </a:p>
        <a:p xmlns:a="http://schemas.openxmlformats.org/drawingml/2006/main">
          <a:r>
            <a:rPr lang="cs-CZ" sz="1200" dirty="0"/>
            <a:t>Letos</a:t>
          </a:r>
          <a:r>
            <a:rPr lang="cs-CZ" sz="1200" baseline="0" dirty="0"/>
            <a:t> HDP -0,4 % a v r. 2024 + 1 %</a:t>
          </a:r>
          <a:endParaRPr lang="cs-CZ" sz="1200" dirty="0"/>
        </a:p>
      </cdr:txBody>
    </cdr:sp>
  </cdr:relSizeAnchor>
  <cdr:relSizeAnchor xmlns:cdr="http://schemas.openxmlformats.org/drawingml/2006/chartDrawing">
    <cdr:from>
      <cdr:x>0.7973</cdr:x>
      <cdr:y>0.18465</cdr:y>
    </cdr:from>
    <cdr:to>
      <cdr:x>0.81342</cdr:x>
      <cdr:y>0.31255</cdr:y>
    </cdr:to>
    <cdr:cxnSp macro="">
      <cdr:nvCxnSpPr>
        <cdr:cNvPr id="3" name="Přímá spojnice se šipkou 2">
          <a:extLst xmlns:a="http://schemas.openxmlformats.org/drawingml/2006/main">
            <a:ext uri="{FF2B5EF4-FFF2-40B4-BE49-F238E27FC236}">
              <a16:creationId xmlns:a16="http://schemas.microsoft.com/office/drawing/2014/main" id="{7637266A-2FBF-C130-2DA7-0048B2032AA2}"/>
            </a:ext>
          </a:extLst>
        </cdr:cNvPr>
        <cdr:cNvCxnSpPr/>
      </cdr:nvCxnSpPr>
      <cdr:spPr>
        <a:xfrm xmlns:a="http://schemas.openxmlformats.org/drawingml/2006/main" flipV="1">
          <a:off x="7952169" y="831696"/>
          <a:ext cx="160733" cy="57606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0.47887</cdr:x>
      <cdr:y>0.45501</cdr:y>
    </cdr:from>
    <cdr:to>
      <cdr:x>0.51991</cdr:x>
      <cdr:y>0.93548</cdr:y>
    </cdr:to>
    <cdr:sp macro="" textlink="">
      <cdr:nvSpPr>
        <cdr:cNvPr id="2" name="Obdélník 1">
          <a:extLst xmlns:a="http://schemas.openxmlformats.org/drawingml/2006/main">
            <a:ext uri="{FF2B5EF4-FFF2-40B4-BE49-F238E27FC236}">
              <a16:creationId xmlns:a16="http://schemas.microsoft.com/office/drawing/2014/main" id="{BED3D423-F5BE-0E6E-7DC7-1B66326A6B23}"/>
            </a:ext>
          </a:extLst>
        </cdr:cNvPr>
        <cdr:cNvSpPr/>
      </cdr:nvSpPr>
      <cdr:spPr>
        <a:xfrm xmlns:a="http://schemas.openxmlformats.org/drawingml/2006/main">
          <a:off x="4620624" y="2031383"/>
          <a:ext cx="396044" cy="21450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cs-CZ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7530D2B-23ED-4A6F-85EE-B185FB652E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3F0DD67-AAA8-4803-A153-ADE299D8E1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FB18754-7038-4F55-AA2E-B58FC6DEAC49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05EC2AD-56DF-4955-88E5-9BE393CD76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60A0F32-F300-4BEC-BB5E-7AA8CE9B71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C0D1781-CE50-4412-BA76-7E5B2FC3AE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262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4826262-096A-4B33-8FD0-358DA09FD1CA}" type="datetimeFigureOut">
              <a:rPr lang="cs-CZ" smtClean="0"/>
              <a:pPr/>
              <a:t>30.11.2023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0F79A2A-97E6-44AC-B60C-D6950D3244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28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3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79A2A-97E6-44AC-B60C-D6950D3244BD}" type="slidenum">
              <a:rPr lang="cs-CZ" smtClean="0"/>
              <a:pPr/>
              <a:t>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940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79A2A-97E6-44AC-B60C-D6950D3244BD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41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79A2A-97E6-44AC-B60C-D6950D3244BD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326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	</a:t>
            </a:r>
          </a:p>
          <a:p>
            <a:r>
              <a:rPr lang="cs-CZ" dirty="0"/>
              <a:t>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79A2A-97E6-44AC-B60C-D6950D3244BD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067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79A2A-97E6-44AC-B60C-D6950D3244BD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805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79A2A-97E6-44AC-B60C-D6950D3244BD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855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79A2A-97E6-44AC-B60C-D6950D3244BD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141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79A2A-97E6-44AC-B60C-D6950D3244BD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224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79A2A-97E6-44AC-B60C-D6950D3244B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51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79A2A-97E6-44AC-B60C-D6950D3244B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050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79A2A-97E6-44AC-B60C-D6950D3244B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529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79A2A-97E6-44AC-B60C-D6950D3244B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608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79A2A-97E6-44AC-B60C-D6950D3244BD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251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79A2A-97E6-44AC-B60C-D6950D3244BD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63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59563" y="5877272"/>
            <a:ext cx="7872873" cy="432048"/>
          </a:xfrm>
        </p:spPr>
        <p:txBody>
          <a:bodyPr lIns="36000" tIns="72000" rIns="36000" bIns="72000" anchor="ctr" anchorCtr="0"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59564" y="4725144"/>
            <a:ext cx="7872874" cy="1152128"/>
          </a:xfrm>
        </p:spPr>
        <p:txBody>
          <a:bodyPr lIns="36000" tIns="144000" rIns="36000" bIns="36000">
            <a:normAutofit/>
          </a:bodyPr>
          <a:lstStyle>
            <a:lvl1pPr algn="ctr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EF4FBD-445B-428A-9DFF-5CA483B1470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431800" y="1988840"/>
            <a:ext cx="11328400" cy="417646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239350" y="908050"/>
            <a:ext cx="11713301" cy="2880990"/>
          </a:xfrm>
        </p:spPr>
        <p:txBody>
          <a:bodyPr anchor="ctr" anchorCtr="0">
            <a:normAutofit/>
          </a:bodyPr>
          <a:lstStyle>
            <a:lvl1pPr marL="274320" marR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80000"/>
              <a:buFontTx/>
              <a:buNone/>
              <a:tabLst/>
              <a:defRPr lang="cs-CZ" sz="4000" dirty="0" smtClean="0"/>
            </a:lvl1pPr>
          </a:lstStyle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80000"/>
              <a:buFontTx/>
              <a:buNone/>
              <a:tabLst/>
              <a:defRPr/>
            </a:pPr>
            <a:r>
              <a:rPr lang="en-US" dirty="0"/>
              <a:t>DĚKUJI ZA POZORNOST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 hasCustomPrompt="1"/>
          </p:nvPr>
        </p:nvSpPr>
        <p:spPr>
          <a:xfrm>
            <a:off x="1919536" y="4797151"/>
            <a:ext cx="5472608" cy="1368425"/>
          </a:xfrm>
        </p:spPr>
        <p:txBody>
          <a:bodyPr anchor="ctr" anchorCtr="0"/>
          <a:lstStyle>
            <a:lvl1pPr>
              <a:spcAft>
                <a:spcPts val="600"/>
              </a:spcAft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Infolinka, Web, E-mail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31371" y="548680"/>
            <a:ext cx="6528725" cy="1152128"/>
          </a:xfrm>
          <a:prstGeom prst="rect">
            <a:avLst/>
          </a:prstGeom>
        </p:spPr>
        <p:txBody>
          <a:bodyPr vert="horz" lIns="0" tIns="36000" rIns="0" bIns="0" anchor="ctr" anchorCtr="0">
            <a:normAutofit/>
          </a:bodyPr>
          <a:lstStyle/>
          <a:p>
            <a:r>
              <a:rPr kumimoji="0" lang="cs-CZ" dirty="0"/>
              <a:t>Klepnutím lze upravit styl předlohy nadpisů.</a:t>
            </a:r>
            <a:endParaRPr kumimoji="0" lang="en-US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31371" y="1988840"/>
            <a:ext cx="11329259" cy="4176464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/>
          <a:p>
            <a:pPr lvl="0" eaLnBrk="1" latinLnBrk="0" hangingPunct="1"/>
            <a:r>
              <a:rPr kumimoji="0" lang="cs-CZ" dirty="0"/>
              <a:t>Klepnutím lze upravit styly předlohy textu.</a:t>
            </a:r>
          </a:p>
          <a:p>
            <a:pPr lvl="1" eaLnBrk="1" latinLnBrk="0" hangingPunct="1"/>
            <a:r>
              <a:rPr kumimoji="0" lang="cs-CZ" dirty="0"/>
              <a:t>Druhá úroveň</a:t>
            </a:r>
          </a:p>
          <a:p>
            <a:pPr lvl="2" eaLnBrk="1" latinLnBrk="0" hangingPunct="1"/>
            <a:r>
              <a:rPr kumimoji="0" lang="cs-CZ" dirty="0"/>
              <a:t>Třetí úroveň</a:t>
            </a:r>
          </a:p>
          <a:p>
            <a:pPr lvl="3" eaLnBrk="1" latinLnBrk="0" hangingPunct="1"/>
            <a:r>
              <a:rPr kumimoji="0" lang="cs-CZ" dirty="0"/>
              <a:t>Čtvrtá úroveň</a:t>
            </a:r>
          </a:p>
          <a:p>
            <a:pPr lvl="4" eaLnBrk="1" latinLnBrk="0" hangingPunct="1"/>
            <a:r>
              <a:rPr kumimoji="0" lang="cs-CZ" dirty="0"/>
              <a:t>Pátá úroveň</a:t>
            </a:r>
            <a:endParaRPr kumimoji="0"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0" y="6273316"/>
            <a:ext cx="4992555" cy="360040"/>
          </a:xfrm>
          <a:prstGeom prst="rect">
            <a:avLst/>
          </a:prstGeom>
          <a:noFill/>
        </p:spPr>
        <p:txBody>
          <a:bodyPr vert="horz" lIns="0" tIns="0" rIns="0" bIns="54000" anchor="ctr" anchorCtr="0"/>
          <a:lstStyle>
            <a:lvl1pPr algn="r" eaLnBrk="1" latinLnBrk="0" hangingPunct="1">
              <a:defRPr kumimoji="0" sz="1800">
                <a:solidFill>
                  <a:srgbClr val="F67D26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472597" y="6273316"/>
            <a:ext cx="719403" cy="360040"/>
          </a:xfrm>
          <a:prstGeom prst="rect">
            <a:avLst/>
          </a:prstGeom>
        </p:spPr>
        <p:txBody>
          <a:bodyPr vert="horz" lIns="0" tIns="0" rIns="0" bIns="54000" rtlCol="0" anchor="ctr" anchorCtr="0"/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fld id="{A9EF4FBD-445B-428A-9DFF-5CA483B1470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40" r:id="rId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800" b="1" kern="1200" cap="all" baseline="0">
          <a:solidFill>
            <a:schemeClr val="bg1"/>
          </a:solidFill>
          <a:latin typeface="Corbel" pitchFamily="34" charset="0"/>
          <a:ea typeface="+mj-ea"/>
          <a:cs typeface="Calibri" pitchFamily="34" charset="0"/>
        </a:defRPr>
      </a:lvl1pPr>
    </p:titleStyle>
    <p:bodyStyle>
      <a:lvl1pPr marL="274320" indent="-274320" algn="l" rtl="0" eaLnBrk="1" latinLnBrk="0" hangingPunct="1">
        <a:spcBef>
          <a:spcPts val="0"/>
        </a:spcBef>
        <a:spcAft>
          <a:spcPts val="400"/>
        </a:spcAft>
        <a:buClr>
          <a:srgbClr val="FD7D3E"/>
        </a:buClr>
        <a:buSzPct val="80000"/>
        <a:buFontTx/>
        <a:buBlip>
          <a:blip r:embed="rId6"/>
        </a:buBlip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0"/>
        </a:spcBef>
        <a:spcAft>
          <a:spcPts val="400"/>
        </a:spcAft>
        <a:buClr>
          <a:srgbClr val="FD7D3E"/>
        </a:buClr>
        <a:buSzPct val="80000"/>
        <a:buFontTx/>
        <a:buBlip>
          <a:blip r:embed="rId7"/>
        </a:buBlip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ts val="0"/>
        </a:spcBef>
        <a:spcAft>
          <a:spcPts val="400"/>
        </a:spcAft>
        <a:buClr>
          <a:srgbClr val="FD7D3E"/>
        </a:buClr>
        <a:buSzPct val="60000"/>
        <a:buFontTx/>
        <a:buBlip>
          <a:blip r:embed="rId8"/>
        </a:buBlip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ts val="0"/>
        </a:spcBef>
        <a:spcAft>
          <a:spcPts val="400"/>
        </a:spcAft>
        <a:buClr>
          <a:srgbClr val="FD7D3E"/>
        </a:buClr>
        <a:buSzPct val="60000"/>
        <a:buFontTx/>
        <a:buBlip>
          <a:blip r:embed="rId7"/>
        </a:buBlip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ts val="0"/>
        </a:spcBef>
        <a:spcAft>
          <a:spcPts val="400"/>
        </a:spcAft>
        <a:buClr>
          <a:srgbClr val="FD7D3E"/>
        </a:buClr>
        <a:buSzPct val="68000"/>
        <a:buFontTx/>
        <a:buBlip>
          <a:blip r:embed="rId8"/>
        </a:buBlip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centacz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 2023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XXIX. EXPORTNÍ FÓRUM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528B5AF-147A-4FB2-A895-A12FD75CCD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EF4FBD-445B-428A-9DFF-5CA483B1470B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A1AABC-3092-4AB5-A759-F6208CF03E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DISCLAIMER</a:t>
            </a:r>
          </a:p>
          <a:p>
            <a:pPr marL="0" indent="0" algn="just">
              <a:buNone/>
            </a:pPr>
            <a:r>
              <a:rPr lang="cs-CZ" sz="2400" dirty="0"/>
              <a:t>Výše uvedené informace jsou poskytovány zaměstnanci společnosti AKCENTA CZ a.s. výlučně pro informativní účely jako doplňkový zdroj informací a nelze je považovat za formu reklamy, nabídky nebo doporučení nákupu či prodeje investičních služeb ani za žádný druh poradenství zejména v oblasti finančních nebo investičních služeb.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301CC57-015B-470E-A0F7-47521846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Disclaimer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634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239350" y="908050"/>
            <a:ext cx="11713301" cy="2880990"/>
          </a:xfrm>
        </p:spPr>
        <p:txBody>
          <a:bodyPr>
            <a:normAutofit/>
          </a:bodyPr>
          <a:lstStyle/>
          <a:p>
            <a:r>
              <a:rPr lang="cs-CZ" dirty="0"/>
              <a:t>DĚKUJI ZA POZORNOST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1919536" y="4797151"/>
            <a:ext cx="5472608" cy="1368425"/>
          </a:xfrm>
        </p:spPr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dirty="0"/>
              <a:t>Miroslav Novák</a:t>
            </a:r>
          </a:p>
          <a:p>
            <a:r>
              <a:rPr lang="cs-CZ" dirty="0"/>
              <a:t>Tel: 605 299 883</a:t>
            </a:r>
          </a:p>
          <a:p>
            <a:r>
              <a:rPr lang="cs-CZ" dirty="0"/>
              <a:t>E-mail: miroslav.novak@akcenta.eu</a:t>
            </a:r>
          </a:p>
          <a:p>
            <a:endParaRPr lang="cs-CZ" dirty="0"/>
          </a:p>
        </p:txBody>
      </p:sp>
      <p:sp>
        <p:nvSpPr>
          <p:cNvPr id="5" name="Obdélník 4">
            <a:hlinkClick r:id="rId3"/>
          </p:cNvPr>
          <p:cNvSpPr/>
          <p:nvPr/>
        </p:nvSpPr>
        <p:spPr>
          <a:xfrm>
            <a:off x="1775520" y="5661248"/>
            <a:ext cx="3312368" cy="50460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B806071-23F2-4FE4-A019-A09C67692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06" y="1412776"/>
            <a:ext cx="1474690" cy="22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7223726-F3C0-380B-52B9-45AD862FDD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EF4FBD-445B-428A-9DFF-5CA483B1470B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51B169-57DF-D187-F0A8-A8F6984C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 - čtyři pohledy na spotřebitelskou inflaci (I)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52BEFF70-21CA-C331-90AF-5066460F57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68408" y="6507342"/>
            <a:ext cx="1325401" cy="252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800" dirty="0"/>
              <a:t>Zdroj: ČSÚ, ČNB, vlastní výpočty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163F273-F39F-5A69-5F33-92D4EF16B6D5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ED28F6AE-31E9-2A6F-5C0D-ADD5014D4A3C}"/>
              </a:ext>
            </a:extLst>
          </p:cNvPr>
          <p:cNvGraphicFramePr>
            <a:graphicFrameLocks/>
          </p:cNvGraphicFramePr>
          <p:nvPr/>
        </p:nvGraphicFramePr>
        <p:xfrm>
          <a:off x="384000" y="1917336"/>
          <a:ext cx="5328000" cy="45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246789FB-2595-47B8-3CB2-A4697814E249}"/>
              </a:ext>
            </a:extLst>
          </p:cNvPr>
          <p:cNvGraphicFramePr>
            <a:graphicFrameLocks/>
          </p:cNvGraphicFramePr>
          <p:nvPr/>
        </p:nvGraphicFramePr>
        <p:xfrm>
          <a:off x="6168008" y="1887020"/>
          <a:ext cx="5328000" cy="45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92864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A20B257-579A-0A57-118D-8FD9123AD3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EF4FBD-445B-428A-9DFF-5CA483B1470B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A9FDAB-420E-F7AF-9F60-C587F21A1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ČR – čtyři pohledy na spotřebitelskou inflaci (II)</a:t>
            </a:r>
          </a:p>
        </p:txBody>
      </p:sp>
      <p:sp>
        <p:nvSpPr>
          <p:cNvPr id="3" name="Zástupný text 8">
            <a:extLst>
              <a:ext uri="{FF2B5EF4-FFF2-40B4-BE49-F238E27FC236}">
                <a16:creationId xmlns:a16="http://schemas.microsoft.com/office/drawing/2014/main" id="{7A01E055-F712-F88D-0099-817FE8D466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84432" y="6641625"/>
            <a:ext cx="1325401" cy="252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800" dirty="0"/>
              <a:t>Zdroj: ČSÚ, ČNB, vlastní výpočty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B2270D2E-0181-4634-0576-3AF8DF13A128}"/>
              </a:ext>
            </a:extLst>
          </p:cNvPr>
          <p:cNvGraphicFramePr>
            <a:graphicFrameLocks/>
          </p:cNvGraphicFramePr>
          <p:nvPr/>
        </p:nvGraphicFramePr>
        <p:xfrm>
          <a:off x="290924" y="1988840"/>
          <a:ext cx="5328000" cy="45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B220EADB-6E9F-57CF-C214-C80BE94DDFE4}"/>
              </a:ext>
            </a:extLst>
          </p:cNvPr>
          <p:cNvGraphicFramePr>
            <a:graphicFrameLocks/>
          </p:cNvGraphicFramePr>
          <p:nvPr/>
        </p:nvGraphicFramePr>
        <p:xfrm>
          <a:off x="5829751" y="1988840"/>
          <a:ext cx="5328000" cy="45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1106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7E54125-6CF9-28FC-11AD-3BD824489A7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EF4FBD-445B-428A-9DFF-5CA483B1470B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174F7E-25FE-9AE0-473B-ECC96DFB1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Nominál vs. reál (2022) = 11,1 % x 2,4 %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4EAC2F29-BC39-7BE9-C52F-89BA4392FA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515033"/>
              </p:ext>
            </p:extLst>
          </p:nvPr>
        </p:nvGraphicFramePr>
        <p:xfrm>
          <a:off x="767408" y="2057400"/>
          <a:ext cx="9433048" cy="439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3816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909BF57-5155-1A8E-BA10-8962D7F284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EF4FBD-445B-428A-9DFF-5CA483B1470B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9316407-359B-A7E1-B135-2C069926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Kdyby měla ČR euro, tak máme inflaci nižší… opravdu?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8A4BB443-3A76-BA96-8366-392E60AEA78E}"/>
              </a:ext>
            </a:extLst>
          </p:cNvPr>
          <p:cNvGraphicFramePr>
            <a:graphicFrameLocks/>
          </p:cNvGraphicFramePr>
          <p:nvPr/>
        </p:nvGraphicFramePr>
        <p:xfrm>
          <a:off x="551384" y="1916832"/>
          <a:ext cx="964907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BED3D423-F5BE-0E6E-7DC7-1B66326A6B23}"/>
              </a:ext>
            </a:extLst>
          </p:cNvPr>
          <p:cNvSpPr/>
          <p:nvPr/>
        </p:nvSpPr>
        <p:spPr>
          <a:xfrm>
            <a:off x="6816080" y="2564904"/>
            <a:ext cx="3312368" cy="3528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31011407-022C-9747-43BC-7B88B7DCEE4C}"/>
              </a:ext>
            </a:extLst>
          </p:cNvPr>
          <p:cNvSpPr txBox="1">
            <a:spLocks/>
          </p:cNvSpPr>
          <p:nvPr/>
        </p:nvSpPr>
        <p:spPr>
          <a:xfrm>
            <a:off x="8875055" y="6352996"/>
            <a:ext cx="1325401" cy="25202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274320" indent="-27432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80000"/>
              <a:buFontTx/>
              <a:buBlip>
                <a:blip r:embed="rId4"/>
              </a:buBlip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80000"/>
              <a:buFontTx/>
              <a:buBlip>
                <a:blip r:embed="rId5"/>
              </a:buBlip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60000"/>
              <a:buFontTx/>
              <a:buBlip>
                <a:blip r:embed="rId6"/>
              </a:buBlip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60000"/>
              <a:buFontTx/>
              <a:buBlip>
                <a:blip r:embed="rId5"/>
              </a:buBlip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68000"/>
              <a:buFontTx/>
              <a:buBlip>
                <a:blip r:embed="rId6"/>
              </a:buBlip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cs-CZ" sz="800" dirty="0"/>
              <a:t>Zdroj: </a:t>
            </a:r>
            <a:r>
              <a:rPr lang="cs-CZ" sz="800" dirty="0" err="1"/>
              <a:t>Eurostat</a:t>
            </a:r>
            <a:r>
              <a:rPr lang="cs-CZ" sz="800" dirty="0"/>
              <a:t>, vlastní výpočty</a:t>
            </a:r>
          </a:p>
        </p:txBody>
      </p:sp>
    </p:spTree>
    <p:extLst>
      <p:ext uri="{BB962C8B-B14F-4D97-AF65-F5344CB8AC3E}">
        <p14:creationId xmlns:p14="http://schemas.microsoft.com/office/powerpoint/2010/main" val="375454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71F13CA-829D-B5C4-E1F6-4D4B46504C3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EF4FBD-445B-428A-9DFF-5CA483B1470B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2BFDA4D-5283-7A1C-0D5F-CD12623F5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Evropská dluhová krize v letech 2024 - 2025</a:t>
            </a:r>
          </a:p>
        </p:txBody>
      </p:sp>
      <p:sp>
        <p:nvSpPr>
          <p:cNvPr id="5" name="Zástupný text 2">
            <a:extLst>
              <a:ext uri="{FF2B5EF4-FFF2-40B4-BE49-F238E27FC236}">
                <a16:creationId xmlns:a16="http://schemas.microsoft.com/office/drawing/2014/main" id="{9D243E58-78C1-460D-BAD4-3F648A25844F}"/>
              </a:ext>
            </a:extLst>
          </p:cNvPr>
          <p:cNvSpPr txBox="1">
            <a:spLocks/>
          </p:cNvSpPr>
          <p:nvPr/>
        </p:nvSpPr>
        <p:spPr>
          <a:xfrm>
            <a:off x="431371" y="2060848"/>
            <a:ext cx="4682074" cy="4481048"/>
          </a:xfrm>
          <a:prstGeom prst="rect">
            <a:avLst/>
          </a:prstGeom>
        </p:spPr>
        <p:txBody>
          <a:bodyPr vert="horz" lIns="0" tIns="0" rIns="0" bIns="0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80000"/>
              <a:buFontTx/>
              <a:buBlip>
                <a:blip r:embed="rId2"/>
              </a:buBlip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80000"/>
              <a:buFontTx/>
              <a:buBlip>
                <a:blip r:embed="rId3"/>
              </a:buBlip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60000"/>
              <a:buFontTx/>
              <a:buBlip>
                <a:blip r:embed="rId4"/>
              </a:buBlip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60000"/>
              <a:buFontTx/>
              <a:buBlip>
                <a:blip r:embed="rId3"/>
              </a:buBlip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68000"/>
              <a:buFontTx/>
              <a:buBlip>
                <a:blip r:embed="rId4"/>
              </a:buBlip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Rovnice dlouhodobé udržitelnosti vládního dluhu:</a:t>
            </a:r>
          </a:p>
          <a:p>
            <a:pPr marL="36576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marL="365760" lvl="1" indent="0">
              <a:buNone/>
            </a:pPr>
            <a:endParaRPr lang="cs-CZ" dirty="0"/>
          </a:p>
          <a:p>
            <a:pPr lvl="1"/>
            <a:r>
              <a:rPr lang="cs-CZ" dirty="0" err="1"/>
              <a:t>d</a:t>
            </a:r>
            <a:r>
              <a:rPr lang="cs-CZ" baseline="-25000" dirty="0" err="1"/>
              <a:t>t</a:t>
            </a:r>
            <a:r>
              <a:rPr lang="cs-CZ" dirty="0"/>
              <a:t> – vládní dluh v roce t</a:t>
            </a:r>
          </a:p>
          <a:p>
            <a:pPr lvl="1"/>
            <a:r>
              <a:rPr lang="cs-CZ" dirty="0"/>
              <a:t>d</a:t>
            </a:r>
            <a:r>
              <a:rPr lang="cs-CZ" baseline="-25000" dirty="0"/>
              <a:t>t-1</a:t>
            </a:r>
            <a:r>
              <a:rPr lang="cs-CZ" dirty="0"/>
              <a:t> – vládní dluh v roce t-1</a:t>
            </a:r>
          </a:p>
          <a:p>
            <a:pPr lvl="1"/>
            <a:r>
              <a:rPr lang="cs-CZ" dirty="0" err="1"/>
              <a:t>r</a:t>
            </a:r>
            <a:r>
              <a:rPr lang="cs-CZ" baseline="-25000" dirty="0" err="1"/>
              <a:t>t</a:t>
            </a:r>
            <a:r>
              <a:rPr lang="cs-CZ" dirty="0"/>
              <a:t> – úroková sazba v roce t</a:t>
            </a:r>
          </a:p>
          <a:p>
            <a:pPr lvl="1"/>
            <a:r>
              <a:rPr lang="cs-CZ" dirty="0" err="1"/>
              <a:t>g</a:t>
            </a:r>
            <a:r>
              <a:rPr lang="cs-CZ" baseline="-25000" dirty="0" err="1"/>
              <a:t>t</a:t>
            </a:r>
            <a:r>
              <a:rPr lang="cs-CZ" dirty="0"/>
              <a:t> – nominální růst HDP v roce t</a:t>
            </a:r>
          </a:p>
          <a:p>
            <a:pPr lvl="1"/>
            <a:r>
              <a:rPr lang="cs-CZ" dirty="0" err="1"/>
              <a:t>pb</a:t>
            </a:r>
            <a:r>
              <a:rPr lang="cs-CZ" baseline="-25000" dirty="0" err="1"/>
              <a:t>t</a:t>
            </a:r>
            <a:r>
              <a:rPr lang="cs-CZ" dirty="0"/>
              <a:t> – přebytek/schodek státního rozpočtu v roce t</a:t>
            </a:r>
          </a:p>
          <a:p>
            <a:pPr marL="365760" lvl="1" indent="0">
              <a:buNone/>
            </a:pPr>
            <a:endParaRPr lang="cs-CZ" dirty="0"/>
          </a:p>
          <a:p>
            <a:r>
              <a:rPr lang="cs-CZ" b="1" dirty="0"/>
              <a:t>Proč je tato rovnice aktuálně velmi důležitá?</a:t>
            </a:r>
          </a:p>
          <a:p>
            <a:pPr lvl="1" algn="just"/>
            <a:r>
              <a:rPr lang="cs-CZ" dirty="0"/>
              <a:t>Díky vysoké inflaci (nominální růst HDP) a hluboce záporným reálným úrokovým sazbám se nezvyšoval vládní dluh poměrově k HDP (absolutně dluh rostl) ačkoliv vlády hospodařily silně deficitně.</a:t>
            </a:r>
          </a:p>
          <a:p>
            <a:pPr lvl="1" algn="just"/>
            <a:r>
              <a:rPr lang="cs-CZ" b="1" dirty="0"/>
              <a:t>Od příštího roku však dojde ke změně</a:t>
            </a:r>
            <a:r>
              <a:rPr lang="cs-CZ" dirty="0"/>
              <a:t>. Nižší inflace = nižší růst nominálního HDP a zároveň vysoké úrokové sazby a schodkové rozpočty = velký problém pro udržitelnost veřejných financí. Pravděpodobnost dluhové krize v eurozóně se pro roky 2024 a 2025 zvyšuje (Itálie).</a:t>
            </a:r>
          </a:p>
          <a:p>
            <a:pPr marL="0" indent="0">
              <a:buFontTx/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617EF80-A076-F85A-665D-C36363966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276872"/>
            <a:ext cx="2304257" cy="6300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6236600-E1D7-90B2-6F7E-C765568BA5B0}"/>
              </a:ext>
            </a:extLst>
          </p:cNvPr>
          <p:cNvSpPr txBox="1"/>
          <p:nvPr/>
        </p:nvSpPr>
        <p:spPr>
          <a:xfrm>
            <a:off x="6888088" y="196062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Neudržitelnost vládního dluhu v Itálii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B6F2E1C-A100-6E9B-0EA0-D39FC2839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0096" y="2325055"/>
            <a:ext cx="4022208" cy="2376264"/>
          </a:xfrm>
          <a:prstGeom prst="rect">
            <a:avLst/>
          </a:prstGeom>
        </p:spPr>
      </p:pic>
      <p:sp>
        <p:nvSpPr>
          <p:cNvPr id="9" name="TextovéPole 5">
            <a:extLst>
              <a:ext uri="{FF2B5EF4-FFF2-40B4-BE49-F238E27FC236}">
                <a16:creationId xmlns:a16="http://schemas.microsoft.com/office/drawing/2014/main" id="{131C1D97-A157-81D2-284C-0D6DE392E98C}"/>
              </a:ext>
            </a:extLst>
          </p:cNvPr>
          <p:cNvSpPr txBox="1"/>
          <p:nvPr/>
        </p:nvSpPr>
        <p:spPr>
          <a:xfrm>
            <a:off x="9600385" y="4767221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000" dirty="0"/>
              <a:t>Zdroj: </a:t>
            </a:r>
            <a:r>
              <a:rPr lang="cs-CZ" sz="1000" dirty="0" err="1"/>
              <a:t>Eurostat</a:t>
            </a:r>
            <a:r>
              <a:rPr lang="cs-CZ" sz="1000" dirty="0"/>
              <a:t>, vlastní výpočty</a:t>
            </a:r>
          </a:p>
        </p:txBody>
      </p:sp>
    </p:spTree>
    <p:extLst>
      <p:ext uri="{BB962C8B-B14F-4D97-AF65-F5344CB8AC3E}">
        <p14:creationId xmlns:p14="http://schemas.microsoft.com/office/powerpoint/2010/main" val="86608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A78D4B7-33A7-AFCA-B342-9F6709E77B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EF4FBD-445B-428A-9DFF-5CA483B1470B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4FC73C5-E832-0E47-6AFB-889F041E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ČR – poslední země </a:t>
            </a:r>
            <a:r>
              <a:rPr lang="cs-CZ" dirty="0" err="1"/>
              <a:t>Eu</a:t>
            </a:r>
            <a:r>
              <a:rPr lang="cs-CZ" dirty="0"/>
              <a:t>, kde se ještě HDP nedostal na úrovně před pandemií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D4151D57-7A40-3148-0FDC-4E96168C0F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30307"/>
              </p:ext>
            </p:extLst>
          </p:nvPr>
        </p:nvGraphicFramePr>
        <p:xfrm>
          <a:off x="0" y="1844824"/>
          <a:ext cx="11280576" cy="4965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ástupný text 8">
            <a:extLst>
              <a:ext uri="{FF2B5EF4-FFF2-40B4-BE49-F238E27FC236}">
                <a16:creationId xmlns:a16="http://schemas.microsoft.com/office/drawing/2014/main" id="{E7523C3C-9991-0BBE-053E-E5C5C4C952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80576" y="5801374"/>
            <a:ext cx="924017" cy="756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800" dirty="0"/>
              <a:t>Zdroj: </a:t>
            </a:r>
            <a:r>
              <a:rPr lang="cs-CZ" sz="800" dirty="0" err="1"/>
              <a:t>Eurostat</a:t>
            </a:r>
            <a:r>
              <a:rPr lang="cs-CZ" sz="800" dirty="0"/>
              <a:t>, vlastní výpočty</a:t>
            </a:r>
          </a:p>
        </p:txBody>
      </p:sp>
    </p:spTree>
    <p:extLst>
      <p:ext uri="{BB962C8B-B14F-4D97-AF65-F5344CB8AC3E}">
        <p14:creationId xmlns:p14="http://schemas.microsoft.com/office/powerpoint/2010/main" val="2934402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F9726E5-6290-50ED-24B6-9204E88915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EF4FBD-445B-428A-9DFF-5CA483B1470B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A7CE25-C0E0-7359-6C97-DD1E60EFC1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248" y="4869160"/>
            <a:ext cx="2567856" cy="360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HDP = </a:t>
            </a:r>
            <a:r>
              <a:rPr lang="cs-CZ" dirty="0">
                <a:solidFill>
                  <a:srgbClr val="FF0000"/>
                </a:solidFill>
              </a:rPr>
              <a:t>C</a:t>
            </a:r>
            <a:r>
              <a:rPr lang="cs-CZ" dirty="0"/>
              <a:t> + I + G + NX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58423C-602D-8945-8628-6815730B7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je oživení české ekonomiky tak pomalé?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80123A9F-5A9B-68AF-B486-C250B8B5DE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169417"/>
              </p:ext>
            </p:extLst>
          </p:nvPr>
        </p:nvGraphicFramePr>
        <p:xfrm>
          <a:off x="263352" y="1878006"/>
          <a:ext cx="10801200" cy="486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ástupný text 8">
            <a:extLst>
              <a:ext uri="{FF2B5EF4-FFF2-40B4-BE49-F238E27FC236}">
                <a16:creationId xmlns:a16="http://schemas.microsoft.com/office/drawing/2014/main" id="{408DE729-2075-A4A3-5970-60B081F692D3}"/>
              </a:ext>
            </a:extLst>
          </p:cNvPr>
          <p:cNvSpPr txBox="1">
            <a:spLocks/>
          </p:cNvSpPr>
          <p:nvPr/>
        </p:nvSpPr>
        <p:spPr>
          <a:xfrm>
            <a:off x="10034991" y="6453336"/>
            <a:ext cx="924017" cy="75608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274320" indent="-27432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80000"/>
              <a:buFontTx/>
              <a:buBlip>
                <a:blip r:embed="rId4"/>
              </a:buBlip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80000"/>
              <a:buFontTx/>
              <a:buBlip>
                <a:blip r:embed="rId5"/>
              </a:buBlip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60000"/>
              <a:buFontTx/>
              <a:buBlip>
                <a:blip r:embed="rId6"/>
              </a:buBlip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60000"/>
              <a:buFontTx/>
              <a:buBlip>
                <a:blip r:embed="rId5"/>
              </a:buBlip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68000"/>
              <a:buFontTx/>
              <a:buBlip>
                <a:blip r:embed="rId6"/>
              </a:buBlip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cs-CZ" sz="800" dirty="0"/>
              <a:t>Zdroj: </a:t>
            </a:r>
            <a:r>
              <a:rPr lang="cs-CZ" sz="800" dirty="0" err="1"/>
              <a:t>Eurostat</a:t>
            </a:r>
            <a:r>
              <a:rPr lang="cs-CZ" sz="800" dirty="0"/>
              <a:t>, vlastní výpočty</a:t>
            </a:r>
          </a:p>
        </p:txBody>
      </p:sp>
    </p:spTree>
    <p:extLst>
      <p:ext uri="{BB962C8B-B14F-4D97-AF65-F5344CB8AC3E}">
        <p14:creationId xmlns:p14="http://schemas.microsoft.com/office/powerpoint/2010/main" val="2169586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1B87925-F607-B2E1-2B8C-F237DAA71A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EF4FBD-445B-428A-9DFF-5CA483B1470B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D788F2F-F5C0-BA45-B819-178134AC0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Reálné mzdy klesají a míra úspor se zvyšuje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A7AC5275-8317-D7E8-203E-167A43506D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442045"/>
              </p:ext>
            </p:extLst>
          </p:nvPr>
        </p:nvGraphicFramePr>
        <p:xfrm>
          <a:off x="119334" y="2037396"/>
          <a:ext cx="54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8C3EA554-9691-9470-80F7-FFBF9D26BC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135152"/>
              </p:ext>
            </p:extLst>
          </p:nvPr>
        </p:nvGraphicFramePr>
        <p:xfrm>
          <a:off x="5735959" y="2037395"/>
          <a:ext cx="54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Zástupný text 8">
            <a:extLst>
              <a:ext uri="{FF2B5EF4-FFF2-40B4-BE49-F238E27FC236}">
                <a16:creationId xmlns:a16="http://schemas.microsoft.com/office/drawing/2014/main" id="{EB7BB525-74F5-5150-D372-0F7D15DB9169}"/>
              </a:ext>
            </a:extLst>
          </p:cNvPr>
          <p:cNvSpPr txBox="1">
            <a:spLocks/>
          </p:cNvSpPr>
          <p:nvPr/>
        </p:nvSpPr>
        <p:spPr>
          <a:xfrm>
            <a:off x="11370289" y="5697251"/>
            <a:ext cx="924017" cy="75608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274320" indent="-27432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80000"/>
              <a:buFontTx/>
              <a:buBlip>
                <a:blip r:embed="rId5"/>
              </a:buBlip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80000"/>
              <a:buFontTx/>
              <a:buBlip>
                <a:blip r:embed="rId6"/>
              </a:buBlip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60000"/>
              <a:buFontTx/>
              <a:buBlip>
                <a:blip r:embed="rId7"/>
              </a:buBlip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60000"/>
              <a:buFontTx/>
              <a:buBlip>
                <a:blip r:embed="rId6"/>
              </a:buBlip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68000"/>
              <a:buFontTx/>
              <a:buBlip>
                <a:blip r:embed="rId7"/>
              </a:buBlip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cs-CZ" sz="800" dirty="0"/>
              <a:t>Zdroj: </a:t>
            </a:r>
            <a:r>
              <a:rPr lang="cs-CZ" sz="800" dirty="0" err="1"/>
              <a:t>Eurostat</a:t>
            </a:r>
            <a:r>
              <a:rPr lang="cs-CZ" sz="800" dirty="0"/>
              <a:t>, vlastní výpočty</a:t>
            </a:r>
          </a:p>
        </p:txBody>
      </p:sp>
    </p:spTree>
    <p:extLst>
      <p:ext uri="{BB962C8B-B14F-4D97-AF65-F5344CB8AC3E}">
        <p14:creationId xmlns:p14="http://schemas.microsoft.com/office/powerpoint/2010/main" val="301633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B6D5D4E-AECB-5B1E-5BDE-6FD2BC14FB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EF4FBD-445B-428A-9DFF-5CA483B1470B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A755BA-514A-8ED8-7F45-E07D16813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by Česká ekonomika rostla při „průměrné“ spotřebě domácností</a:t>
            </a:r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68C3C6B0-2AC4-E474-91A5-47A177721359}"/>
              </a:ext>
            </a:extLst>
          </p:cNvPr>
          <p:cNvSpPr txBox="1">
            <a:spLocks/>
          </p:cNvSpPr>
          <p:nvPr/>
        </p:nvSpPr>
        <p:spPr>
          <a:xfrm>
            <a:off x="9552384" y="6273316"/>
            <a:ext cx="924017" cy="75608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274320" indent="-27432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80000"/>
              <a:buFontTx/>
              <a:buBlip>
                <a:blip r:embed="rId3"/>
              </a:buBlip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80000"/>
              <a:buFontTx/>
              <a:buBlip>
                <a:blip r:embed="rId4"/>
              </a:buBlip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60000"/>
              <a:buFontTx/>
              <a:buBlip>
                <a:blip r:embed="rId5"/>
              </a:buBlip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60000"/>
              <a:buFontTx/>
              <a:buBlip>
                <a:blip r:embed="rId4"/>
              </a:buBlip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68000"/>
              <a:buFontTx/>
              <a:buBlip>
                <a:blip r:embed="rId5"/>
              </a:buBlip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cs-CZ" sz="800" dirty="0"/>
              <a:t>Zdroj: </a:t>
            </a:r>
            <a:r>
              <a:rPr lang="cs-CZ" sz="800" dirty="0" err="1"/>
              <a:t>Eurostat</a:t>
            </a:r>
            <a:r>
              <a:rPr lang="cs-CZ" sz="800" dirty="0"/>
              <a:t>, vlastní výpočty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A94AD83-F459-20E6-3548-1A0DB65D8A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315407"/>
              </p:ext>
            </p:extLst>
          </p:nvPr>
        </p:nvGraphicFramePr>
        <p:xfrm>
          <a:off x="0" y="1840292"/>
          <a:ext cx="11928648" cy="4793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2399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F1619E8-A6A2-1F32-3802-2ED6B276B6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EF4FBD-445B-428A-9DFF-5CA483B1470B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68385D-7B05-D327-B625-F31C59AA1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 Welt – ČR prý hospodářsky zaostává od r. 2009…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85CBB080-5F6E-6A9A-85A7-BC7B8EF0D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307504"/>
              </p:ext>
            </p:extLst>
          </p:nvPr>
        </p:nvGraphicFramePr>
        <p:xfrm>
          <a:off x="447850" y="2020352"/>
          <a:ext cx="10472686" cy="4613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ástupný text 8">
            <a:extLst>
              <a:ext uri="{FF2B5EF4-FFF2-40B4-BE49-F238E27FC236}">
                <a16:creationId xmlns:a16="http://schemas.microsoft.com/office/drawing/2014/main" id="{18D8D597-9911-D2C7-733B-E87540E284E1}"/>
              </a:ext>
            </a:extLst>
          </p:cNvPr>
          <p:cNvSpPr txBox="1">
            <a:spLocks/>
          </p:cNvSpPr>
          <p:nvPr/>
        </p:nvSpPr>
        <p:spPr>
          <a:xfrm>
            <a:off x="11370289" y="5697251"/>
            <a:ext cx="924017" cy="75608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274320" indent="-27432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80000"/>
              <a:buFontTx/>
              <a:buBlip>
                <a:blip r:embed="rId4"/>
              </a:buBlip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80000"/>
              <a:buFontTx/>
              <a:buBlip>
                <a:blip r:embed="rId5"/>
              </a:buBlip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60000"/>
              <a:buFontTx/>
              <a:buBlip>
                <a:blip r:embed="rId6"/>
              </a:buBlip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60000"/>
              <a:buFontTx/>
              <a:buBlip>
                <a:blip r:embed="rId5"/>
              </a:buBlip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68000"/>
              <a:buFontTx/>
              <a:buBlip>
                <a:blip r:embed="rId6"/>
              </a:buBlip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cs-CZ" sz="800" dirty="0"/>
              <a:t>Zdroj: </a:t>
            </a:r>
            <a:r>
              <a:rPr lang="cs-CZ" sz="800" dirty="0" err="1"/>
              <a:t>Eurostat</a:t>
            </a:r>
            <a:r>
              <a:rPr lang="cs-CZ" sz="800" dirty="0"/>
              <a:t>, vlastní výpočty</a:t>
            </a:r>
          </a:p>
        </p:txBody>
      </p:sp>
    </p:spTree>
    <p:extLst>
      <p:ext uri="{BB962C8B-B14F-4D97-AF65-F5344CB8AC3E}">
        <p14:creationId xmlns:p14="http://schemas.microsoft.com/office/powerpoint/2010/main" val="4280967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2E27AC2-D853-E3AF-EFF4-EA124DEA1F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EF4FBD-445B-428A-9DFF-5CA483B1470B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55E59A-905D-0474-31AB-2566FB9B7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se opakuje – srovnání s vývojem po r. 2008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BB11C7B5-7029-46A4-1DE6-34985CD58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361836"/>
              </p:ext>
            </p:extLst>
          </p:nvPr>
        </p:nvGraphicFramePr>
        <p:xfrm>
          <a:off x="431370" y="2021240"/>
          <a:ext cx="9973873" cy="4504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ástupný text 8">
            <a:extLst>
              <a:ext uri="{FF2B5EF4-FFF2-40B4-BE49-F238E27FC236}">
                <a16:creationId xmlns:a16="http://schemas.microsoft.com/office/drawing/2014/main" id="{25489FC2-68C7-86A1-E09E-0DED10333E99}"/>
              </a:ext>
            </a:extLst>
          </p:cNvPr>
          <p:cNvSpPr txBox="1">
            <a:spLocks/>
          </p:cNvSpPr>
          <p:nvPr/>
        </p:nvSpPr>
        <p:spPr>
          <a:xfrm>
            <a:off x="10836613" y="5517231"/>
            <a:ext cx="924017" cy="75608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274320" indent="-27432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80000"/>
              <a:buFontTx/>
              <a:buBlip>
                <a:blip r:embed="rId4"/>
              </a:buBlip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80000"/>
              <a:buFontTx/>
              <a:buBlip>
                <a:blip r:embed="rId5"/>
              </a:buBlip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60000"/>
              <a:buFontTx/>
              <a:buBlip>
                <a:blip r:embed="rId6"/>
              </a:buBlip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60000"/>
              <a:buFontTx/>
              <a:buBlip>
                <a:blip r:embed="rId5"/>
              </a:buBlip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68000"/>
              <a:buFontTx/>
              <a:buBlip>
                <a:blip r:embed="rId6"/>
              </a:buBlip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cs-CZ" sz="800" dirty="0"/>
              <a:t>Zdroj: ČSÚ, vlastní výpočty</a:t>
            </a:r>
          </a:p>
        </p:txBody>
      </p:sp>
    </p:spTree>
    <p:extLst>
      <p:ext uri="{BB962C8B-B14F-4D97-AF65-F5344CB8AC3E}">
        <p14:creationId xmlns:p14="http://schemas.microsoft.com/office/powerpoint/2010/main" val="1334173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211A74E-C882-4A43-46B5-BF56D4693C8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EF4FBD-445B-428A-9DFF-5CA483B1470B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017E30-2F17-DB86-70F0-C5AE1770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Dobré zprávy na konec (1)– téměř jsme již dohnali </a:t>
            </a:r>
            <a:r>
              <a:rPr lang="cs-CZ" dirty="0" err="1"/>
              <a:t>německo</a:t>
            </a:r>
            <a:r>
              <a:rPr lang="cs-CZ" dirty="0"/>
              <a:t>…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36FA619D-CBC1-7F28-45BA-7DD6850277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295289"/>
              </p:ext>
            </p:extLst>
          </p:nvPr>
        </p:nvGraphicFramePr>
        <p:xfrm>
          <a:off x="263352" y="1916832"/>
          <a:ext cx="1065718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ástupný text 8">
            <a:extLst>
              <a:ext uri="{FF2B5EF4-FFF2-40B4-BE49-F238E27FC236}">
                <a16:creationId xmlns:a16="http://schemas.microsoft.com/office/drawing/2014/main" id="{449D7BBE-E509-35C6-1CC7-D5949C529D2F}"/>
              </a:ext>
            </a:extLst>
          </p:cNvPr>
          <p:cNvSpPr txBox="1">
            <a:spLocks/>
          </p:cNvSpPr>
          <p:nvPr/>
        </p:nvSpPr>
        <p:spPr>
          <a:xfrm>
            <a:off x="11370289" y="5697251"/>
            <a:ext cx="924017" cy="75608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274320" indent="-27432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80000"/>
              <a:buFontTx/>
              <a:buBlip>
                <a:blip r:embed="rId4"/>
              </a:buBlip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80000"/>
              <a:buFontTx/>
              <a:buBlip>
                <a:blip r:embed="rId5"/>
              </a:buBlip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60000"/>
              <a:buFontTx/>
              <a:buBlip>
                <a:blip r:embed="rId6"/>
              </a:buBlip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60000"/>
              <a:buFontTx/>
              <a:buBlip>
                <a:blip r:embed="rId5"/>
              </a:buBlip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FD7D3E"/>
              </a:buClr>
              <a:buSzPct val="68000"/>
              <a:buFontTx/>
              <a:buBlip>
                <a:blip r:embed="rId6"/>
              </a:buBlip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cs-CZ" sz="800" dirty="0"/>
              <a:t>Zdroj: </a:t>
            </a:r>
            <a:r>
              <a:rPr lang="cs-CZ" sz="800" dirty="0" err="1"/>
              <a:t>Eurostat</a:t>
            </a:r>
            <a:r>
              <a:rPr lang="cs-CZ" sz="800" dirty="0"/>
              <a:t>, vlastní výpočty</a:t>
            </a:r>
          </a:p>
        </p:txBody>
      </p:sp>
    </p:spTree>
    <p:extLst>
      <p:ext uri="{BB962C8B-B14F-4D97-AF65-F5344CB8AC3E}">
        <p14:creationId xmlns:p14="http://schemas.microsoft.com/office/powerpoint/2010/main" val="3526552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79AD528-40A4-424A-70AD-E932D7B80F7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9EF4FBD-445B-428A-9DFF-5CA483B1470B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89587D-21D6-6324-887A-4E92A4A758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48328" y="2492896"/>
            <a:ext cx="2952328" cy="3600400"/>
          </a:xfrm>
        </p:spPr>
        <p:txBody>
          <a:bodyPr>
            <a:normAutofit/>
          </a:bodyPr>
          <a:lstStyle/>
          <a:p>
            <a:r>
              <a:rPr lang="cs-CZ" sz="1600" dirty="0"/>
              <a:t>Lednový efekt přecenění zboží a služeb </a:t>
            </a:r>
            <a:r>
              <a:rPr lang="cs-CZ" sz="1600" dirty="0" err="1"/>
              <a:t>ceteris</a:t>
            </a:r>
            <a:r>
              <a:rPr lang="cs-CZ" sz="1600" dirty="0"/>
              <a:t> </a:t>
            </a:r>
            <a:r>
              <a:rPr lang="cs-CZ" sz="1600" dirty="0" err="1"/>
              <a:t>paribus</a:t>
            </a:r>
            <a:r>
              <a:rPr lang="cs-CZ" sz="1600" dirty="0"/>
              <a:t> klíčový pro růst cenové hladiny v r. 2024!</a:t>
            </a:r>
          </a:p>
          <a:p>
            <a:pPr lvl="1"/>
            <a:r>
              <a:rPr lang="cs-CZ" sz="1600" dirty="0"/>
              <a:t>1,5 % (1/3 energie a 2/3 zbytek spotřebního koše)</a:t>
            </a:r>
          </a:p>
          <a:p>
            <a:pPr lvl="1"/>
            <a:r>
              <a:rPr lang="cs-CZ" sz="1600" dirty="0"/>
              <a:t>2 % (výraznější meziměsíční růst cen) </a:t>
            </a:r>
          </a:p>
          <a:p>
            <a:pPr lvl="1"/>
            <a:r>
              <a:rPr lang="cs-CZ" sz="1600" b="1" dirty="0"/>
              <a:t>Meziroční růst lednové CPI inflace v rozmezí 2,7 % – 3,3 %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1F053D-1A6C-4F65-E156-DAD28F02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Dobré zprávy na konec (2) – CPI inflace v lednu 2024 kolem 3 % 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46789FB-2595-47B8-3CB2-A4697814E2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691492"/>
              </p:ext>
            </p:extLst>
          </p:nvPr>
        </p:nvGraphicFramePr>
        <p:xfrm>
          <a:off x="623392" y="2057400"/>
          <a:ext cx="835292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9236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zentace_ACZ_CZ_16_9">
  <a:themeElements>
    <a:clrScheme name="AKCENTA">
      <a:dk1>
        <a:srgbClr val="212121"/>
      </a:dk1>
      <a:lt1>
        <a:srgbClr val="FFFFFF"/>
      </a:lt1>
      <a:dk2>
        <a:srgbClr val="0073C6"/>
      </a:dk2>
      <a:lt2>
        <a:srgbClr val="FFFFFF"/>
      </a:lt2>
      <a:accent1>
        <a:srgbClr val="0073C6"/>
      </a:accent1>
      <a:accent2>
        <a:srgbClr val="F67519"/>
      </a:accent2>
      <a:accent3>
        <a:srgbClr val="5B6670"/>
      </a:accent3>
      <a:accent4>
        <a:srgbClr val="2FA6FF"/>
      </a:accent4>
      <a:accent5>
        <a:srgbClr val="FBC49F"/>
      </a:accent5>
      <a:accent6>
        <a:srgbClr val="8F99A3"/>
      </a:accent6>
      <a:hlink>
        <a:srgbClr val="0073C6"/>
      </a:hlink>
      <a:folHlink>
        <a:srgbClr val="0073C6"/>
      </a:folHlink>
    </a:clrScheme>
    <a:fontScheme name="AKCENTA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4793327D-0AD3-491A-A6A2-64176B87C96B}" vid="{6AF55B6C-012F-4A13-ACD8-9D451DF3B993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Prezentace_ACZ_CZ_16_9</Template>
  <TotalTime>12454</TotalTime>
  <Words>728</Words>
  <Application>Microsoft Office PowerPoint</Application>
  <PresentationFormat>Širokoúhlá obrazovka</PresentationFormat>
  <Paragraphs>110</Paragraphs>
  <Slides>16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Calibri</vt:lpstr>
      <vt:lpstr>Corbel</vt:lpstr>
      <vt:lpstr>Wingdings</vt:lpstr>
      <vt:lpstr>Prezentace_ACZ_CZ_16_9</vt:lpstr>
      <vt:lpstr>XXIX. EXPORTNÍ FÓRUM</vt:lpstr>
      <vt:lpstr>ČR – poslední země Eu, kde se ještě HDP nedostal na úrovně před pandemií</vt:lpstr>
      <vt:lpstr>Proč je oživení české ekonomiky tak pomalé?</vt:lpstr>
      <vt:lpstr>Reálné mzdy klesají a míra úspor se zvyšuje</vt:lpstr>
      <vt:lpstr>Jak by Česká ekonomika rostla při „průměrné“ spotřebě domácností</vt:lpstr>
      <vt:lpstr>Die Welt – ČR prý hospodářsky zaostává od r. 2009…</vt:lpstr>
      <vt:lpstr>Historie se opakuje – srovnání s vývojem po r. 2008</vt:lpstr>
      <vt:lpstr>Dobré zprávy na konec (1)– téměř jsme již dohnali německo…</vt:lpstr>
      <vt:lpstr>Dobré zprávy na konec (2) – CPI inflace v lednu 2024 kolem 3 % </vt:lpstr>
      <vt:lpstr>Disclaimer</vt:lpstr>
      <vt:lpstr>Prezentace aplikace PowerPoint</vt:lpstr>
      <vt:lpstr>ČR - čtyři pohledy na spotřebitelskou inflaci (I)</vt:lpstr>
      <vt:lpstr>ČR – čtyři pohledy na spotřebitelskou inflaci (II)</vt:lpstr>
      <vt:lpstr>Nominál vs. reál (2022) = 11,1 % x 2,4 %</vt:lpstr>
      <vt:lpstr>Kdyby měla ČR euro, tak máme inflaci nižší… opravdu?</vt:lpstr>
      <vt:lpstr>Evropská dluhová krize v letech 2024 - 2025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Hepnarová Veronika</dc:creator>
  <cp:lastModifiedBy>Novák Miroslav</cp:lastModifiedBy>
  <cp:revision>936</cp:revision>
  <cp:lastPrinted>2023-11-29T11:12:27Z</cp:lastPrinted>
  <dcterms:created xsi:type="dcterms:W3CDTF">2020-01-16T12:48:04Z</dcterms:created>
  <dcterms:modified xsi:type="dcterms:W3CDTF">2023-11-30T10:27:55Z</dcterms:modified>
</cp:coreProperties>
</file>