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modernComment_11C_296F293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48" r:id="rId3"/>
    <p:sldMasterId id="2147483656" r:id="rId4"/>
    <p:sldMasterId id="2147483650" r:id="rId5"/>
    <p:sldMasterId id="2147483654" r:id="rId6"/>
    <p:sldMasterId id="2147483652" r:id="rId7"/>
    <p:sldMasterId id="2147483658" r:id="rId8"/>
  </p:sldMasterIdLst>
  <p:notesMasterIdLst>
    <p:notesMasterId r:id="rId31"/>
  </p:notesMasterIdLst>
  <p:sldIdLst>
    <p:sldId id="287" r:id="rId9"/>
    <p:sldId id="258" r:id="rId10"/>
    <p:sldId id="256" r:id="rId11"/>
    <p:sldId id="262" r:id="rId12"/>
    <p:sldId id="257" r:id="rId13"/>
    <p:sldId id="259" r:id="rId14"/>
    <p:sldId id="263" r:id="rId15"/>
    <p:sldId id="268" r:id="rId16"/>
    <p:sldId id="269" r:id="rId17"/>
    <p:sldId id="270" r:id="rId18"/>
    <p:sldId id="271" r:id="rId19"/>
    <p:sldId id="272" r:id="rId20"/>
    <p:sldId id="273" r:id="rId21"/>
    <p:sldId id="279" r:id="rId22"/>
    <p:sldId id="280" r:id="rId23"/>
    <p:sldId id="274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521427-67B6-313F-8F40-687EDE61B771}" name="Tereza Lomičková" initials="TL" userId="Tereza Lomičková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7FA"/>
    <a:srgbClr val="E30422"/>
    <a:srgbClr val="D2E7F9"/>
    <a:srgbClr val="DFE6EF"/>
    <a:srgbClr val="161D4B"/>
    <a:srgbClr val="E4E7EF"/>
    <a:srgbClr val="DFEBEF"/>
    <a:srgbClr val="1B2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/>
    <p:restoredTop sz="94605"/>
  </p:normalViewPr>
  <p:slideViewPr>
    <p:cSldViewPr snapToGrid="0" snapToObjects="1">
      <p:cViewPr varScale="1">
        <p:scale>
          <a:sx n="96" d="100"/>
          <a:sy n="96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omments/modernComment_11C_296F29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2D80BB-601E-B442-94A9-4343E39289D1}" authorId="{05521427-67B6-313F-8F40-687EDE61B771}" created="2024-11-22T17:34:05.55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95150896" sldId="284"/>
      <ac:spMk id="7" creationId="{15D96652-E53F-11E0-60EF-312A3774F935}"/>
      <ac:txMk cp="0" len="64">
        <ac:context len="277" hash="2448652496"/>
      </ac:txMk>
    </ac:txMkLst>
    <p188:pos x="4717303" y="581612"/>
    <p188:txBody>
      <a:bodyPr/>
      <a:lstStyle/>
      <a:p>
        <a:r>
          <a:rPr lang="cs-CZ"/>
          <a:t>Zde si nejsme jisti překladem „imposed of“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2B4D-5D2B-D64D-A718-0FFB295E06D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A6037-09BF-2C43-936F-EE10811BE3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81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A6037-09BF-2C43-936F-EE10811BE3D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41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gradFill flip="none" rotWithShape="1">
          <a:gsLst>
            <a:gs pos="0">
              <a:srgbClr val="1B2461"/>
            </a:gs>
            <a:gs pos="100000">
              <a:srgbClr val="161D4B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55D6-44AF-8243-9B0F-071F589241D2}"/>
              </a:ext>
            </a:extLst>
          </p:cNvPr>
          <p:cNvSpPr txBox="1">
            <a:spLocks/>
          </p:cNvSpPr>
          <p:nvPr userDrawn="1"/>
        </p:nvSpPr>
        <p:spPr>
          <a:xfrm>
            <a:off x="705991" y="6349255"/>
            <a:ext cx="6715416" cy="4951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1200"/>
              </a:spcBef>
            </a:pPr>
            <a:r>
              <a:rPr lang="en-US" sz="1400" i="0" kern="100" spc="100" baseline="0" err="1">
                <a:solidFill>
                  <a:srgbClr val="D2E7F9"/>
                </a:solidFill>
              </a:rPr>
              <a:t>www.komora.cz</a:t>
            </a:r>
            <a:endParaRPr lang="en-US" sz="1400" i="0" kern="100" spc="100" baseline="0">
              <a:solidFill>
                <a:srgbClr val="D2E7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0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gradFill flip="none" rotWithShape="1">
          <a:gsLst>
            <a:gs pos="0">
              <a:srgbClr val="1B2461"/>
            </a:gs>
            <a:gs pos="100000">
              <a:srgbClr val="161D4B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3F729-CC12-001F-2627-BC9808143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22ADC3-FADB-D1A5-C32C-820EDEB50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52E7AD-B341-AB43-0001-D302DF59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64CB-CB4A-4CF8-9C74-5E577EF893C5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010E18-6B29-28AE-8262-1A7EAF35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160461-2673-CCBC-E082-6CA31929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4C08-89D6-4C63-A645-B85D4485F4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22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6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33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94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00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gradFill flip="none" rotWithShape="1">
          <a:gsLst>
            <a:gs pos="0">
              <a:srgbClr val="1B2461"/>
            </a:gs>
            <a:gs pos="100000">
              <a:srgbClr val="161D4B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657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gradFill flip="none" rotWithShape="1">
          <a:gsLst>
            <a:gs pos="0">
              <a:srgbClr val="1B2461"/>
            </a:gs>
            <a:gs pos="100000">
              <a:srgbClr val="161D4B"/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1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rgbClr val="1B2461"/>
            </a:gs>
            <a:gs pos="83000">
              <a:srgbClr val="161D4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9E5B6B-F70A-A04C-A44A-8BBB84315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4243499" y="487972"/>
            <a:ext cx="8255000" cy="6210300"/>
          </a:xfrm>
          <a:prstGeom prst="rect">
            <a:avLst/>
          </a:prstGeom>
          <a:ln w="0"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4B00B93-EBDB-FB40-893A-B3DF7255C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367959" y="599440"/>
            <a:ext cx="7823200" cy="58674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3D0190A0-C904-D34D-81D5-82A724A73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0764" y="399919"/>
            <a:ext cx="3262736" cy="12189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363FFFE-2895-A94C-9358-FA1C963CE588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272760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rgbClr val="1B2461"/>
            </a:gs>
            <a:gs pos="83000">
              <a:srgbClr val="161D4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9E5B6B-F70A-A04C-A44A-8BBB84315D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4243499" y="487972"/>
            <a:ext cx="8255000" cy="6210300"/>
          </a:xfrm>
          <a:prstGeom prst="rect">
            <a:avLst/>
          </a:prstGeom>
          <a:ln w="0"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4B00B93-EBDB-FB40-893A-B3DF7255C6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4367959" y="599440"/>
            <a:ext cx="7823200" cy="58674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63FFFE-2895-A94C-9358-FA1C963CE588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19DDFE-800D-A046-9831-336561D756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9E5B6B-F70A-A04C-A44A-8BBB84315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243499" y="487972"/>
            <a:ext cx="8255000" cy="62103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94C75C49-C8CE-F74D-823E-8AA09E03D2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BE116EF-77C5-D745-8FE7-4B610970612C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170782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50D3C461-46C2-E44F-8DBC-3B7C8BE25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8A8EE3-E834-7449-8AEE-0D9516A43D6B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320699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7FA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9E5B6B-F70A-A04C-A44A-8BBB84315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4243499" y="487972"/>
            <a:ext cx="8255000" cy="62103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7787AA26-7460-954C-A6D4-839496817E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6A59EA-E7C1-4346-8F8E-4AB67FD573F6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205225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7FA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D0722DFB-ADDF-404E-9D0D-C2551C82CE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2CFB6B-AB53-9248-B6F6-53B5C09B6AB0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427311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B2461"/>
            </a:gs>
            <a:gs pos="100000">
              <a:srgbClr val="161D4B"/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9E5B6B-F70A-A04C-A44A-8BBB84315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4243499" y="487972"/>
            <a:ext cx="8255000" cy="62103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3D0190A0-C904-D34D-81D5-82A724A735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363FFFE-2895-A94C-9358-FA1C963CE588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181528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B2461"/>
            </a:gs>
            <a:gs pos="100000">
              <a:srgbClr val="161D4B"/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043565A-644E-C248-847A-17F48E3E2976}"/>
              </a:ext>
            </a:extLst>
          </p:cNvPr>
          <p:cNvSpPr/>
          <p:nvPr userDrawn="1"/>
        </p:nvSpPr>
        <p:spPr>
          <a:xfrm>
            <a:off x="0" y="6150707"/>
            <a:ext cx="12193200" cy="707294"/>
          </a:xfrm>
          <a:prstGeom prst="rect">
            <a:avLst/>
          </a:prstGeom>
          <a:gradFill>
            <a:gsLst>
              <a:gs pos="0">
                <a:srgbClr val="1B2461"/>
              </a:gs>
              <a:gs pos="100000">
                <a:srgbClr val="161D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3C926D3-53DE-6147-B6FB-31351B205EFF}"/>
              </a:ext>
            </a:extLst>
          </p:cNvPr>
          <p:cNvCxnSpPr/>
          <p:nvPr userDrawn="1"/>
        </p:nvCxnSpPr>
        <p:spPr>
          <a:xfrm>
            <a:off x="0" y="6150706"/>
            <a:ext cx="12192000" cy="0"/>
          </a:xfrm>
          <a:prstGeom prst="line">
            <a:avLst/>
          </a:prstGeom>
          <a:ln w="381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3258CFCD-4D73-EC41-8821-B2F6E27F3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C363A6-FF11-6A48-AAC7-A5713D4FB2D3}"/>
              </a:ext>
            </a:extLst>
          </p:cNvPr>
          <p:cNvSpPr txBox="1"/>
          <p:nvPr userDrawn="1"/>
        </p:nvSpPr>
        <p:spPr>
          <a:xfrm>
            <a:off x="2602024" y="6361723"/>
            <a:ext cx="90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 </a:t>
            </a:r>
            <a:r>
              <a:rPr lang="cs-CZ" sz="1400" spc="1000" baseline="0">
                <a:solidFill>
                  <a:srgbClr val="E304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400" spc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PARTNERSTVÍ</a:t>
            </a:r>
          </a:p>
        </p:txBody>
      </p:sp>
    </p:spTree>
    <p:extLst>
      <p:ext uri="{BB962C8B-B14F-4D97-AF65-F5344CB8AC3E}">
        <p14:creationId xmlns:p14="http://schemas.microsoft.com/office/powerpoint/2010/main" val="288541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C_296F293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096E392-778D-06E2-EA9E-1676BBCC5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55"/>
          <a:stretch/>
        </p:blipFill>
        <p:spPr>
          <a:xfrm>
            <a:off x="359412" y="921425"/>
            <a:ext cx="10482576" cy="5434394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DE93FA0-6E2D-F5A5-2DF6-D5ACA6A39134}"/>
              </a:ext>
            </a:extLst>
          </p:cNvPr>
          <p:cNvGrpSpPr/>
          <p:nvPr/>
        </p:nvGrpSpPr>
        <p:grpSpPr>
          <a:xfrm>
            <a:off x="1370999" y="1251260"/>
            <a:ext cx="3960976" cy="1366276"/>
            <a:chOff x="15689906" y="1623738"/>
            <a:chExt cx="4093551" cy="1229419"/>
          </a:xfrm>
        </p:grpSpPr>
        <p:sp>
          <p:nvSpPr>
            <p:cNvPr id="6" name="Podnadpis 2">
              <a:extLst>
                <a:ext uri="{FF2B5EF4-FFF2-40B4-BE49-F238E27FC236}">
                  <a16:creationId xmlns:a16="http://schemas.microsoft.com/office/drawing/2014/main" id="{DF261A72-2E4C-5BFE-2BA4-5D441B928AC9}"/>
                </a:ext>
              </a:extLst>
            </p:cNvPr>
            <p:cNvSpPr txBox="1">
              <a:spLocks/>
            </p:cNvSpPr>
            <p:nvPr/>
          </p:nvSpPr>
          <p:spPr>
            <a:xfrm>
              <a:off x="15689906" y="1623738"/>
              <a:ext cx="4093551" cy="6439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b="1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DATOVÁ</a:t>
              </a:r>
              <a:br>
                <a:rPr lang="cs-CZ" sz="1800" b="1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</a:br>
              <a:r>
                <a:rPr lang="cs-CZ" sz="1800" b="1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INFRASTRUKTURA</a:t>
              </a: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6E026C43-1578-0696-9B4D-FE9C9A61E920}"/>
                </a:ext>
              </a:extLst>
            </p:cNvPr>
            <p:cNvGrpSpPr/>
            <p:nvPr/>
          </p:nvGrpSpPr>
          <p:grpSpPr>
            <a:xfrm>
              <a:off x="15774201" y="2176064"/>
              <a:ext cx="3838438" cy="677093"/>
              <a:chOff x="15279616" y="1767539"/>
              <a:chExt cx="3951660" cy="697065"/>
            </a:xfrm>
          </p:grpSpPr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39473BF3-D5C7-0ED4-060A-943EEE0D9CD1}"/>
                  </a:ext>
                </a:extLst>
              </p:cNvPr>
              <p:cNvCxnSpPr/>
              <p:nvPr/>
            </p:nvCxnSpPr>
            <p:spPr>
              <a:xfrm>
                <a:off x="15279616" y="1767539"/>
                <a:ext cx="309501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6615BDB3-3953-DA5B-08BF-27D16C26F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4627" y="1767539"/>
                <a:ext cx="856649" cy="69706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EB0DB59-87F8-2600-2A8E-5B1E58B02E5B}"/>
              </a:ext>
            </a:extLst>
          </p:cNvPr>
          <p:cNvGrpSpPr/>
          <p:nvPr/>
        </p:nvGrpSpPr>
        <p:grpSpPr>
          <a:xfrm>
            <a:off x="1370999" y="2690471"/>
            <a:ext cx="3412456" cy="522137"/>
            <a:chOff x="15036884" y="2953660"/>
            <a:chExt cx="3526673" cy="469838"/>
          </a:xfrm>
        </p:grpSpPr>
        <p:sp>
          <p:nvSpPr>
            <p:cNvPr id="11" name="Podnadpis 2">
              <a:extLst>
                <a:ext uri="{FF2B5EF4-FFF2-40B4-BE49-F238E27FC236}">
                  <a16:creationId xmlns:a16="http://schemas.microsoft.com/office/drawing/2014/main" id="{A3F860F1-2DE6-F090-5FE1-3BF5E926ED41}"/>
                </a:ext>
              </a:extLst>
            </p:cNvPr>
            <p:cNvSpPr txBox="1">
              <a:spLocks/>
            </p:cNvSpPr>
            <p:nvPr/>
          </p:nvSpPr>
          <p:spPr>
            <a:xfrm>
              <a:off x="15036884" y="2953660"/>
              <a:ext cx="2730960" cy="3862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b="1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ENERGETIKA</a:t>
              </a:r>
            </a:p>
          </p:txBody>
        </p: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79929F0E-0A2D-10C0-13E8-958046A05D89}"/>
                </a:ext>
              </a:extLst>
            </p:cNvPr>
            <p:cNvGrpSpPr/>
            <p:nvPr/>
          </p:nvGrpSpPr>
          <p:grpSpPr>
            <a:xfrm>
              <a:off x="15132059" y="3249499"/>
              <a:ext cx="3431498" cy="173999"/>
              <a:chOff x="14618534" y="2872635"/>
              <a:chExt cx="3532717" cy="179131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D0C1305D-83EF-CEBD-130F-22359C5EBAA0}"/>
                  </a:ext>
                </a:extLst>
              </p:cNvPr>
              <p:cNvCxnSpPr/>
              <p:nvPr/>
            </p:nvCxnSpPr>
            <p:spPr>
              <a:xfrm>
                <a:off x="14618534" y="2872635"/>
                <a:ext cx="309501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23210E32-906E-9978-1BA9-55750A235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8242" y="2872635"/>
                <a:ext cx="443009" cy="17913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A8670995-EBAB-25CF-7C94-F05DB37926FF}"/>
              </a:ext>
            </a:extLst>
          </p:cNvPr>
          <p:cNvGrpSpPr/>
          <p:nvPr/>
        </p:nvGrpSpPr>
        <p:grpSpPr>
          <a:xfrm>
            <a:off x="1371000" y="3547071"/>
            <a:ext cx="3122969" cy="705756"/>
            <a:chOff x="15820161" y="3753267"/>
            <a:chExt cx="3227497" cy="635062"/>
          </a:xfrm>
        </p:grpSpPr>
        <p:sp>
          <p:nvSpPr>
            <p:cNvPr id="16" name="Podnadpis 2">
              <a:extLst>
                <a:ext uri="{FF2B5EF4-FFF2-40B4-BE49-F238E27FC236}">
                  <a16:creationId xmlns:a16="http://schemas.microsoft.com/office/drawing/2014/main" id="{9EE9576C-CA77-95D4-F520-9B7831CFC22F}"/>
                </a:ext>
              </a:extLst>
            </p:cNvPr>
            <p:cNvSpPr txBox="1">
              <a:spLocks/>
            </p:cNvSpPr>
            <p:nvPr/>
          </p:nvSpPr>
          <p:spPr>
            <a:xfrm>
              <a:off x="15820161" y="3753267"/>
              <a:ext cx="2437524" cy="6350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b="1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DOSTUPNÉ BYDLENÍ</a:t>
              </a:r>
            </a:p>
          </p:txBody>
        </p: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ABA54D2E-A720-4282-E19D-593E28E4C03F}"/>
                </a:ext>
              </a:extLst>
            </p:cNvPr>
            <p:cNvGrpSpPr/>
            <p:nvPr/>
          </p:nvGrpSpPr>
          <p:grpSpPr>
            <a:xfrm>
              <a:off x="15904456" y="3955394"/>
              <a:ext cx="3143202" cy="294974"/>
              <a:chOff x="15413714" y="3599353"/>
              <a:chExt cx="3235917" cy="303675"/>
            </a:xfrm>
          </p:grpSpPr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322C7AC9-031F-2F54-FE07-A0795DCE5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13714" y="3902538"/>
                <a:ext cx="229453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F70289A0-68E4-F95C-B0CF-B7E158A372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08243" y="3599353"/>
                <a:ext cx="941388" cy="30367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2F5DDC5-09FB-2F10-A9A0-B0DE6D1EA3B3}"/>
              </a:ext>
            </a:extLst>
          </p:cNvPr>
          <p:cNvGrpSpPr/>
          <p:nvPr/>
        </p:nvGrpSpPr>
        <p:grpSpPr>
          <a:xfrm>
            <a:off x="1370999" y="4446538"/>
            <a:ext cx="4181158" cy="1257464"/>
            <a:chOff x="15588339" y="4649338"/>
            <a:chExt cx="4321101" cy="1131508"/>
          </a:xfrm>
        </p:grpSpPr>
        <p:sp>
          <p:nvSpPr>
            <p:cNvPr id="21" name="Podnadpis 2">
              <a:extLst>
                <a:ext uri="{FF2B5EF4-FFF2-40B4-BE49-F238E27FC236}">
                  <a16:creationId xmlns:a16="http://schemas.microsoft.com/office/drawing/2014/main" id="{A58795E1-08E3-51D8-7810-BBB73BFF86EA}"/>
                </a:ext>
              </a:extLst>
            </p:cNvPr>
            <p:cNvSpPr txBox="1">
              <a:spLocks/>
            </p:cNvSpPr>
            <p:nvPr/>
          </p:nvSpPr>
          <p:spPr>
            <a:xfrm>
              <a:off x="15588339" y="5136870"/>
              <a:ext cx="2654240" cy="6439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TRH PRÁCE</a:t>
              </a:r>
            </a:p>
          </p:txBody>
        </p: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E586BF05-E4B3-89B1-630F-BD325AC86BBE}"/>
                </a:ext>
              </a:extLst>
            </p:cNvPr>
            <p:cNvGrpSpPr/>
            <p:nvPr/>
          </p:nvGrpSpPr>
          <p:grpSpPr>
            <a:xfrm>
              <a:off x="15672634" y="4649338"/>
              <a:ext cx="4236806" cy="787937"/>
              <a:chOff x="15175054" y="4313767"/>
              <a:chExt cx="4361779" cy="811179"/>
            </a:xfrm>
          </p:grpSpPr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8BE73EB2-4929-2B78-12B3-81E667D2F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75054" y="5124946"/>
                <a:ext cx="253318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>
                <a:extLst>
                  <a:ext uri="{FF2B5EF4-FFF2-40B4-BE49-F238E27FC236}">
                    <a16:creationId xmlns:a16="http://schemas.microsoft.com/office/drawing/2014/main" id="{D34CDFA3-504E-8667-7450-010AB945C1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08243" y="4313767"/>
                <a:ext cx="1828590" cy="8111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595CEA9A-E959-6764-8EB1-B24F4FDCC479}"/>
              </a:ext>
            </a:extLst>
          </p:cNvPr>
          <p:cNvGrpSpPr/>
          <p:nvPr/>
        </p:nvGrpSpPr>
        <p:grpSpPr>
          <a:xfrm>
            <a:off x="7172243" y="2414110"/>
            <a:ext cx="3602180" cy="798501"/>
            <a:chOff x="21343925" y="2461991"/>
            <a:chExt cx="3722748" cy="718518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F6ECADB4-6E41-EC79-A53C-8B19794449B4}"/>
                </a:ext>
              </a:extLst>
            </p:cNvPr>
            <p:cNvGrpSpPr/>
            <p:nvPr/>
          </p:nvGrpSpPr>
          <p:grpSpPr>
            <a:xfrm>
              <a:off x="21343925" y="3006288"/>
              <a:ext cx="3636583" cy="174221"/>
              <a:chOff x="21013628" y="2622250"/>
              <a:chExt cx="3743851" cy="179360"/>
            </a:xfrm>
          </p:grpSpPr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EFC3292B-9540-F1AA-DECC-B935ED3775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710" y="2622378"/>
                <a:ext cx="268176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AC8EE179-E779-CDDE-D931-66E5F3194A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3628" y="2622250"/>
                <a:ext cx="1062081" cy="17936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Podnadpis 2">
              <a:extLst>
                <a:ext uri="{FF2B5EF4-FFF2-40B4-BE49-F238E27FC236}">
                  <a16:creationId xmlns:a16="http://schemas.microsoft.com/office/drawing/2014/main" id="{7EAA8137-97CF-45D0-4A3C-F587EA443D70}"/>
                </a:ext>
              </a:extLst>
            </p:cNvPr>
            <p:cNvSpPr txBox="1">
              <a:spLocks/>
            </p:cNvSpPr>
            <p:nvPr/>
          </p:nvSpPr>
          <p:spPr>
            <a:xfrm>
              <a:off x="22412433" y="2461991"/>
              <a:ext cx="2654240" cy="6439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EFEKTIVNÍ</a:t>
              </a:r>
              <a:b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</a:br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STÁT</a:t>
              </a: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DE826A8A-DED4-0D31-8AB8-7C24B8DCC493}"/>
              </a:ext>
            </a:extLst>
          </p:cNvPr>
          <p:cNvGrpSpPr/>
          <p:nvPr/>
        </p:nvGrpSpPr>
        <p:grpSpPr>
          <a:xfrm>
            <a:off x="6760159" y="4267533"/>
            <a:ext cx="4012296" cy="1433018"/>
            <a:chOff x="21307912" y="4552570"/>
            <a:chExt cx="4146588" cy="1289475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3715C0EF-2EA8-AE00-40A6-417E152342B9}"/>
                </a:ext>
              </a:extLst>
            </p:cNvPr>
            <p:cNvGrpSpPr/>
            <p:nvPr/>
          </p:nvGrpSpPr>
          <p:grpSpPr>
            <a:xfrm>
              <a:off x="21307912" y="4552570"/>
              <a:ext cx="4073998" cy="964292"/>
              <a:chOff x="20976552" y="4214140"/>
              <a:chExt cx="4194168" cy="992735"/>
            </a:xfrm>
          </p:grpSpPr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5FEA00C2-35B6-9ED0-A613-6787DC51C290}"/>
                  </a:ext>
                </a:extLst>
              </p:cNvPr>
              <p:cNvCxnSpPr/>
              <p:nvPr/>
            </p:nvCxnSpPr>
            <p:spPr>
              <a:xfrm>
                <a:off x="22075709" y="5206875"/>
                <a:ext cx="309501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>
                <a:extLst>
                  <a:ext uri="{FF2B5EF4-FFF2-40B4-BE49-F238E27FC236}">
                    <a16:creationId xmlns:a16="http://schemas.microsoft.com/office/drawing/2014/main" id="{9D7DC2D2-B494-561C-6652-DE2AC34C3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76552" y="4214140"/>
                <a:ext cx="1099157" cy="9927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Podnadpis 2">
              <a:extLst>
                <a:ext uri="{FF2B5EF4-FFF2-40B4-BE49-F238E27FC236}">
                  <a16:creationId xmlns:a16="http://schemas.microsoft.com/office/drawing/2014/main" id="{38C1A3B9-7ACB-D7D9-8FE1-5060EF7A2590}"/>
                </a:ext>
              </a:extLst>
            </p:cNvPr>
            <p:cNvSpPr txBox="1">
              <a:spLocks/>
            </p:cNvSpPr>
            <p:nvPr/>
          </p:nvSpPr>
          <p:spPr>
            <a:xfrm>
              <a:off x="22800260" y="5198069"/>
              <a:ext cx="2654240" cy="6439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VZDĚLÁVÁNÍ</a:t>
              </a: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B05672FB-271E-579A-D2D1-9B9389A92DC1}"/>
              </a:ext>
            </a:extLst>
          </p:cNvPr>
          <p:cNvGrpSpPr/>
          <p:nvPr/>
        </p:nvGrpSpPr>
        <p:grpSpPr>
          <a:xfrm>
            <a:off x="5829984" y="3208989"/>
            <a:ext cx="4891282" cy="1098218"/>
            <a:chOff x="20255201" y="3554821"/>
            <a:chExt cx="5054995" cy="988214"/>
          </a:xfrm>
        </p:grpSpPr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AE6DA697-6A50-345F-EF62-EE12417F79C0}"/>
                </a:ext>
              </a:extLst>
            </p:cNvPr>
            <p:cNvGrpSpPr/>
            <p:nvPr/>
          </p:nvGrpSpPr>
          <p:grpSpPr>
            <a:xfrm>
              <a:off x="21975179" y="4057265"/>
              <a:ext cx="3287513" cy="309590"/>
              <a:chOff x="21663505" y="3704245"/>
              <a:chExt cx="3384485" cy="318723"/>
            </a:xfrm>
          </p:grpSpPr>
          <p:cxnSp>
            <p:nvCxnSpPr>
              <p:cNvPr id="38" name="Přímá spojnice 37">
                <a:extLst>
                  <a:ext uri="{FF2B5EF4-FFF2-40B4-BE49-F238E27FC236}">
                    <a16:creationId xmlns:a16="http://schemas.microsoft.com/office/drawing/2014/main" id="{B796BD8F-6B2A-72C8-6F35-3891C69DF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00973" y="4022968"/>
                <a:ext cx="244701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B78828BF-7A5B-6B3A-B5E9-F77D73855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63505" y="3704245"/>
                <a:ext cx="937467" cy="31872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Podnadpis 2">
              <a:extLst>
                <a:ext uri="{FF2B5EF4-FFF2-40B4-BE49-F238E27FC236}">
                  <a16:creationId xmlns:a16="http://schemas.microsoft.com/office/drawing/2014/main" id="{40093564-D497-D58F-F60A-3C59105A8649}"/>
                </a:ext>
              </a:extLst>
            </p:cNvPr>
            <p:cNvSpPr txBox="1">
              <a:spLocks/>
            </p:cNvSpPr>
            <p:nvPr/>
          </p:nvSpPr>
          <p:spPr>
            <a:xfrm>
              <a:off x="20255201" y="3554821"/>
              <a:ext cx="5054995" cy="988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VÝZKUM</a:t>
              </a:r>
              <a:b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</a:br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VÝVOJ</a:t>
              </a:r>
              <a:b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</a:br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INOVACE</a:t>
              </a:r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8384771-BF2C-C5FF-351F-31948BA3CA61}"/>
              </a:ext>
            </a:extLst>
          </p:cNvPr>
          <p:cNvGrpSpPr/>
          <p:nvPr/>
        </p:nvGrpSpPr>
        <p:grpSpPr>
          <a:xfrm>
            <a:off x="6433887" y="1269501"/>
            <a:ext cx="4496445" cy="1307013"/>
            <a:chOff x="20869680" y="1765506"/>
            <a:chExt cx="4646943" cy="1176092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C3E86026-65F3-87A8-B97E-C7499AD7BECC}"/>
                </a:ext>
              </a:extLst>
            </p:cNvPr>
            <p:cNvGrpSpPr/>
            <p:nvPr/>
          </p:nvGrpSpPr>
          <p:grpSpPr>
            <a:xfrm>
              <a:off x="20869680" y="2286672"/>
              <a:ext cx="4383375" cy="654926"/>
              <a:chOff x="20525397" y="1881409"/>
              <a:chExt cx="4512671" cy="674244"/>
            </a:xfrm>
          </p:grpSpPr>
          <p:cxnSp>
            <p:nvCxnSpPr>
              <p:cNvPr id="43" name="Přímá spojnice 42">
                <a:extLst>
                  <a:ext uri="{FF2B5EF4-FFF2-40B4-BE49-F238E27FC236}">
                    <a16:creationId xmlns:a16="http://schemas.microsoft.com/office/drawing/2014/main" id="{DB940E11-9C0B-8FA9-D8B6-378F90FFC4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63441" y="1881409"/>
                <a:ext cx="3674627" cy="1907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>
                <a:extLst>
                  <a:ext uri="{FF2B5EF4-FFF2-40B4-BE49-F238E27FC236}">
                    <a16:creationId xmlns:a16="http://schemas.microsoft.com/office/drawing/2014/main" id="{B6C76E67-5ABF-D39F-94DB-0A5A14F02C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25397" y="1900482"/>
                <a:ext cx="838044" cy="65517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Podnadpis 2">
              <a:extLst>
                <a:ext uri="{FF2B5EF4-FFF2-40B4-BE49-F238E27FC236}">
                  <a16:creationId xmlns:a16="http://schemas.microsoft.com/office/drawing/2014/main" id="{D052CFDA-2DE4-C836-795E-641D954843CF}"/>
                </a:ext>
              </a:extLst>
            </p:cNvPr>
            <p:cNvSpPr txBox="1">
              <a:spLocks/>
            </p:cNvSpPr>
            <p:nvPr/>
          </p:nvSpPr>
          <p:spPr>
            <a:xfrm>
              <a:off x="22862384" y="1765506"/>
              <a:ext cx="2654239" cy="6439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DOPRAVNÍ</a:t>
              </a:r>
              <a:b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</a:br>
              <a:r>
                <a:rPr lang="cs-CZ" sz="18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INFRASTRUKTURA</a:t>
              </a:r>
            </a:p>
          </p:txBody>
        </p:sp>
      </p:grp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8F098825-EA2B-01CF-AB22-8D68A2C7FD06}"/>
              </a:ext>
            </a:extLst>
          </p:cNvPr>
          <p:cNvSpPr txBox="1"/>
          <p:nvPr/>
        </p:nvSpPr>
        <p:spPr>
          <a:xfrm>
            <a:off x="4513" y="11664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0" dirty="0">
                <a:solidFill>
                  <a:schemeClr val="bg1"/>
                </a:solidFill>
                <a:latin typeface="Montserrat SemiBold" panose="00000700000000000000" pitchFamily="2" charset="-18"/>
                <a:ea typeface="+mn-ea"/>
                <a:cs typeface="+mn-cs"/>
              </a:rPr>
              <a:t>8 PRIORIT PRO ČESKOU REPUBLIKU</a:t>
            </a:r>
            <a:endParaRPr lang="cs-CZ" sz="4400" dirty="0"/>
          </a:p>
        </p:txBody>
      </p:sp>
      <p:pic>
        <p:nvPicPr>
          <p:cNvPr id="79" name="Obrázek 78" descr="Obsah obrázku text, Písmo, logo, symbol&#10;&#10;Popis byl vytvořen automaticky">
            <a:extLst>
              <a:ext uri="{FF2B5EF4-FFF2-40B4-BE49-F238E27FC236}">
                <a16:creationId xmlns:a16="http://schemas.microsoft.com/office/drawing/2014/main" id="{112F5E5B-8D95-54B5-A6CB-37F36C6AA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91" y="6292403"/>
            <a:ext cx="1626913" cy="6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28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F891-6221-AED5-6623-99EE55E1A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947C-2E7F-7E01-CE6D-65338A96686B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2800"/>
              <a:t>Jak toho dosáhnout?</a:t>
            </a:r>
            <a:endParaRPr lang="cs-CZ" sz="28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A2B5FD-C303-714F-E4E0-610E45230140}"/>
              </a:ext>
            </a:extLst>
          </p:cNvPr>
          <p:cNvSpPr txBox="1">
            <a:spLocks/>
          </p:cNvSpPr>
          <p:nvPr/>
        </p:nvSpPr>
        <p:spPr>
          <a:xfrm>
            <a:off x="687565" y="1205948"/>
            <a:ext cx="10778215" cy="41611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Znej sám sebe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Znej svého zákazníka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Znej svého nepřítele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Dělej správné věci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Dělej věci správně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endParaRPr lang="cs-CZ" sz="2000"/>
          </a:p>
          <a:p>
            <a:pPr marL="0" indent="0" algn="r">
              <a:spcBef>
                <a:spcPts val="600"/>
              </a:spcBef>
              <a:buClr>
                <a:srgbClr val="E30422"/>
              </a:buClr>
              <a:buNone/>
            </a:pPr>
            <a:r>
              <a:rPr lang="cs-CZ" sz="2000" i="1"/>
              <a:t>Názvy kapitol z knihy Guye Kawasakiho „Jak s úsměvem čelit konkurenci“.</a:t>
            </a:r>
          </a:p>
          <a:p>
            <a:pPr marL="0" indent="0" algn="r">
              <a:spcBef>
                <a:spcPts val="600"/>
              </a:spcBef>
              <a:buClr>
                <a:srgbClr val="E30422"/>
              </a:buClr>
              <a:buNone/>
            </a:pPr>
            <a:r>
              <a:rPr lang="cs-CZ" sz="2000" i="1"/>
              <a:t>Guy Kawasaki působil v roce 1984 jako marketingový ředitel společnosti Apple Computer,</a:t>
            </a:r>
            <a:r>
              <a:rPr lang="cs-CZ" sz="2000" b="0" i="0" u="none" strike="noStrike">
                <a:effectLst/>
              </a:rPr>
              <a:t> </a:t>
            </a:r>
            <a:r>
              <a:rPr lang="cs-CZ" sz="2000"/>
              <a:t>tedy </a:t>
            </a:r>
            <a:r>
              <a:rPr lang="cs-CZ" sz="2000" b="0" i="0" u="none" strike="noStrike">
                <a:effectLst/>
              </a:rPr>
              <a:t>v době, kdy </a:t>
            </a:r>
            <a:r>
              <a:rPr lang="cs-CZ" sz="2000" b="0" i="0" u="none" strike="noStrike">
                <a:solidFill>
                  <a:schemeClr val="bg2"/>
                </a:solidFill>
                <a:effectLst/>
              </a:rPr>
              <a:t>Apple Computer uvedl na trh počítač Macintosh a bojoval s mocnou IBM.</a:t>
            </a:r>
          </a:p>
          <a:p>
            <a:pPr marL="0" indent="0">
              <a:spcBef>
                <a:spcPts val="600"/>
              </a:spcBef>
              <a:buClr>
                <a:srgbClr val="E30422"/>
              </a:buClr>
              <a:buNone/>
            </a:pPr>
            <a:endParaRPr lang="cs-CZ" sz="2000" i="1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  <a:buClr>
                <a:srgbClr val="E30422"/>
              </a:buClr>
            </a:pPr>
            <a:endParaRPr lang="cs-CZ" sz="2000"/>
          </a:p>
          <a:p>
            <a:pPr>
              <a:spcBef>
                <a:spcPts val="600"/>
              </a:spcBef>
              <a:buClr>
                <a:srgbClr val="E30422"/>
              </a:buClr>
            </a:pPr>
            <a:endParaRPr lang="cs-CZ" sz="2000"/>
          </a:p>
          <a:p>
            <a:pPr>
              <a:spcBef>
                <a:spcPts val="600"/>
              </a:spcBef>
              <a:buClr>
                <a:srgbClr val="E30422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00565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08A3C-F36F-9048-662D-723238CA8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9AC9-A93D-C27B-E114-4D202C49BA76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2800" dirty="0"/>
              <a:t>Acid check</a:t>
            </a:r>
            <a:endParaRPr lang="en-US" sz="28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658EAE-0F5A-9ADF-04DE-D7FF5076B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43829"/>
              </p:ext>
            </p:extLst>
          </p:nvPr>
        </p:nvGraphicFramePr>
        <p:xfrm>
          <a:off x="680477" y="1375576"/>
          <a:ext cx="10537866" cy="3552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22928">
                  <a:extLst>
                    <a:ext uri="{9D8B030D-6E8A-4147-A177-3AD203B41FA5}">
                      <a16:colId xmlns:a16="http://schemas.microsoft.com/office/drawing/2014/main" val="2541630933"/>
                    </a:ext>
                  </a:extLst>
                </a:gridCol>
                <a:gridCol w="5515198">
                  <a:extLst>
                    <a:ext uri="{9D8B030D-6E8A-4147-A177-3AD203B41FA5}">
                      <a16:colId xmlns:a16="http://schemas.microsoft.com/office/drawing/2014/main" val="3739887349"/>
                    </a:ext>
                  </a:extLst>
                </a:gridCol>
                <a:gridCol w="1499740">
                  <a:extLst>
                    <a:ext uri="{9D8B030D-6E8A-4147-A177-3AD203B41FA5}">
                      <a16:colId xmlns:a16="http://schemas.microsoft.com/office/drawing/2014/main" val="3358435331"/>
                    </a:ext>
                  </a:extLst>
                </a:gridCol>
              </a:tblGrid>
              <a:tr h="398287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Výzva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Jak číst výzvu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 check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503122"/>
                  </a:ext>
                </a:extLst>
              </a:tr>
              <a:tr h="982078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Znej sám sebe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Rozumíme tomu, jaká nařízení se zavádějí? V současné době je to 31 000 platných právních předpisů.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924512"/>
                  </a:ext>
                </a:extLst>
              </a:tr>
              <a:tr h="982078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Znej svého zákazníka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Víme, které oblasti považují lidé a podniky v Evropě za „nejnaléhavější“? (Mluvit s podnikateli nerovná se žít životy podnikatelů.)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7564"/>
                  </a:ext>
                </a:extLst>
              </a:tr>
              <a:tr h="398595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Znej svého nepřítele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Víme, kdo je náš nepřítel?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995253"/>
                  </a:ext>
                </a:extLst>
              </a:tr>
              <a:tr h="398287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Dělej správné věci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Víme, co jsou ty správné věci?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41834"/>
                  </a:ext>
                </a:extLst>
              </a:tr>
              <a:tr h="392831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Dělej věci správně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Jak? Jaké věci?</a:t>
                      </a:r>
                      <a:endParaRPr lang="en-CZ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024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49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43A5-36A6-F3C4-03F7-AB804998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C67D-AA47-612E-FF9C-4E8696BE64FC}"/>
              </a:ext>
            </a:extLst>
          </p:cNvPr>
          <p:cNvSpPr txBox="1">
            <a:spLocks/>
          </p:cNvSpPr>
          <p:nvPr/>
        </p:nvSpPr>
        <p:spPr>
          <a:xfrm>
            <a:off x="751837" y="753320"/>
            <a:ext cx="11159764" cy="520920"/>
          </a:xfrm>
          <a:prstGeom prst="rect">
            <a:avLst/>
          </a:prstGeom>
        </p:spPr>
        <p:txBody>
          <a:bodyPr vert="horz" lIns="55409" tIns="27705" rIns="55409" bIns="2770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k dosažení požadovaného cíle…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26485EC5-D2E9-65B3-D777-866853CD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9" r="19579"/>
          <a:stretch/>
        </p:blipFill>
        <p:spPr>
          <a:xfrm>
            <a:off x="2116210" y="1463950"/>
            <a:ext cx="4517468" cy="417960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F94C9D3-12E0-F3B3-423C-3F6E5EA8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896" y="1455983"/>
            <a:ext cx="5180800" cy="29132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C4C63D-15FD-B5BD-1462-7652B8E6C9C0}"/>
              </a:ext>
            </a:extLst>
          </p:cNvPr>
          <p:cNvSpPr txBox="1">
            <a:spLocks/>
          </p:cNvSpPr>
          <p:nvPr/>
        </p:nvSpPr>
        <p:spPr>
          <a:xfrm>
            <a:off x="8834470" y="5253650"/>
            <a:ext cx="2982226" cy="520920"/>
          </a:xfrm>
          <a:prstGeom prst="rect">
            <a:avLst/>
          </a:prstGeom>
        </p:spPr>
        <p:txBody>
          <a:bodyPr vert="horz" lIns="55409" tIns="27705" rIns="55409" bIns="2770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666">
                <a:solidFill>
                  <a:schemeClr val="bg1"/>
                </a:solidFill>
                <a:latin typeface="EC Square Sans Pro Medium" panose="020B0506040000020004" pitchFamily="34" charset="0"/>
              </a:rPr>
              <a:t>NEBO?</a:t>
            </a:r>
          </a:p>
        </p:txBody>
      </p:sp>
    </p:spTree>
    <p:extLst>
      <p:ext uri="{BB962C8B-B14F-4D97-AF65-F5344CB8AC3E}">
        <p14:creationId xmlns:p14="http://schemas.microsoft.com/office/powerpoint/2010/main" val="270239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BE23-E465-F178-8804-B543DF2F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65C8-EFA2-4CD8-383A-283A1D62BE68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/>
              <a:t>Potřebujeme </a:t>
            </a:r>
            <a:r>
              <a:rPr lang="cs-CZ" sz="4200" b="1"/>
              <a:t>odvážné kroky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C1E47-8674-B2C5-A822-1FA723C146B6}"/>
              </a:ext>
            </a:extLst>
          </p:cNvPr>
          <p:cNvSpPr txBox="1">
            <a:spLocks/>
          </p:cNvSpPr>
          <p:nvPr/>
        </p:nvSpPr>
        <p:spPr>
          <a:xfrm>
            <a:off x="715474" y="1375576"/>
            <a:ext cx="10537866" cy="811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>
                <a:solidFill>
                  <a:srgbClr val="D2E7F9"/>
                </a:solidFill>
              </a:rPr>
              <a:t>Navrhujeme pracovat na následujících záměrech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9ACF6F-0E81-144E-CFE7-E66CF630077C}"/>
              </a:ext>
            </a:extLst>
          </p:cNvPr>
          <p:cNvSpPr txBox="1">
            <a:spLocks/>
          </p:cNvSpPr>
          <p:nvPr/>
        </p:nvSpPr>
        <p:spPr>
          <a:xfrm>
            <a:off x="687565" y="2278800"/>
            <a:ext cx="10778215" cy="7865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Zajistit právo podnikatelských organizací iniciovat změnu regulačního a byrokratického rámce, kdykoli se zjistí, že tento rámec brání konkurenceschopnosti EU a jejích členských států vůči zbytku světa, tj. zajistit právo na zpětnou vazbu.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5F86CB-8EC6-F6AD-7F5F-23D8C1327CD4}"/>
              </a:ext>
            </a:extLst>
          </p:cNvPr>
          <p:cNvSpPr txBox="1">
            <a:spLocks/>
          </p:cNvSpPr>
          <p:nvPr/>
        </p:nvSpPr>
        <p:spPr>
          <a:xfrm>
            <a:off x="687565" y="3776701"/>
            <a:ext cx="10778215" cy="2024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Vytvořit a trvale udržovat jasný a transparentní seznam práv a povinností vyplývajících z práva EU, v němž se podnikatelé a společnosti v EU musí a budou pohybovat;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Zakotvit pravidla pro přijímání předpisů a byrokracie orgány EU a následnou kontrolu jejich účinnosti.</a:t>
            </a:r>
          </a:p>
        </p:txBody>
      </p:sp>
    </p:spTree>
    <p:extLst>
      <p:ext uri="{BB962C8B-B14F-4D97-AF65-F5344CB8AC3E}">
        <p14:creationId xmlns:p14="http://schemas.microsoft.com/office/powerpoint/2010/main" val="413364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422B-BBEF-DE1A-93D8-D5955C4D03B6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>
                <a:solidFill>
                  <a:srgbClr val="1B2461"/>
                </a:solidFill>
              </a:rPr>
              <a:t>Pozměňovací návrh Listiny základních práv EU</a:t>
            </a:r>
            <a:endParaRPr lang="en-US" sz="4200" b="1">
              <a:solidFill>
                <a:srgbClr val="1B246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E5973A-2B72-FD2A-949C-D973ED78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334" y="1299417"/>
            <a:ext cx="7404100" cy="48106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4A7509-F4F4-9888-F703-558FAF8728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87566" y="4105424"/>
            <a:ext cx="1607959" cy="157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8E1-4004-6B19-B611-459EF102C0A3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>
                <a:solidFill>
                  <a:srgbClr val="1B2461"/>
                </a:solidFill>
              </a:rPr>
              <a:t>2024/1760: </a:t>
            </a:r>
            <a:r>
              <a:rPr lang="cs-CZ" sz="4200">
                <a:solidFill>
                  <a:srgbClr val="1B2461"/>
                </a:solidFill>
              </a:rPr>
              <a:t>(CSDDD) - Náležitá péče podniků v oblasti udržitelnosti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84AE5-1BED-5A8F-884F-A3E43E5EB2CB}"/>
              </a:ext>
            </a:extLst>
          </p:cNvPr>
          <p:cNvSpPr txBox="1">
            <a:spLocks/>
          </p:cNvSpPr>
          <p:nvPr/>
        </p:nvSpPr>
        <p:spPr>
          <a:xfrm>
            <a:off x="699568" y="2022763"/>
            <a:ext cx="3419206" cy="7951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>
                <a:solidFill>
                  <a:srgbClr val="1B2461"/>
                </a:solidFill>
              </a:rPr>
              <a:t>Příklad pozměňovacího návrhu</a:t>
            </a:r>
          </a:p>
          <a:p>
            <a:pPr marL="0" indent="0">
              <a:buNone/>
            </a:pPr>
            <a:endParaRPr lang="cs-CZ" sz="2600" b="1">
              <a:solidFill>
                <a:srgbClr val="1B246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69007A-029D-7612-CD7D-A947654DA64A}"/>
              </a:ext>
            </a:extLst>
          </p:cNvPr>
          <p:cNvSpPr txBox="1">
            <a:spLocks/>
          </p:cNvSpPr>
          <p:nvPr/>
        </p:nvSpPr>
        <p:spPr>
          <a:xfrm>
            <a:off x="699568" y="3442915"/>
            <a:ext cx="2965984" cy="24330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>
                <a:solidFill>
                  <a:srgbClr val="1B2461"/>
                </a:solidFill>
              </a:rPr>
              <a:t>Toto je příklad, který ukazuje, jak zavést princip proporcionality do právních předpisů, které proporcionalitu postrádají.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F37D46-E872-553B-6E4B-F7CE5F48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218" y="2022763"/>
            <a:ext cx="5798213" cy="40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6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2585-59D7-5B03-A245-148EAD5FD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5375-4E81-966F-02C9-F51952CE09C8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/>
              <a:t>Příklad z České republiky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E9E142-6E65-C713-597D-B6EACA7B1E20}"/>
              </a:ext>
            </a:extLst>
          </p:cNvPr>
          <p:cNvSpPr txBox="1">
            <a:spLocks/>
          </p:cNvSpPr>
          <p:nvPr/>
        </p:nvSpPr>
        <p:spPr>
          <a:xfrm>
            <a:off x="687565" y="2249064"/>
            <a:ext cx="10778215" cy="5041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Posouzení dopadů regulace (RIA) - pouze ex ante.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EBDB30-1629-3768-B3D4-EF8F81BFCE70}"/>
              </a:ext>
            </a:extLst>
          </p:cNvPr>
          <p:cNvSpPr txBox="1">
            <a:spLocks/>
          </p:cNvSpPr>
          <p:nvPr/>
        </p:nvSpPr>
        <p:spPr>
          <a:xfrm>
            <a:off x="687565" y="2893126"/>
            <a:ext cx="10778215" cy="7745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Zákonné ustanovení o povinnosti vytvořit seznam veřejnoprávních povinností podnikatelů vyplývajících ze zákonů pro předkladatele zákonů - pouze pro nové zákony.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01CB36-DA06-2052-03CE-1E24D5D664E1}"/>
              </a:ext>
            </a:extLst>
          </p:cNvPr>
          <p:cNvSpPr txBox="1">
            <a:spLocks/>
          </p:cNvSpPr>
          <p:nvPr/>
        </p:nvSpPr>
        <p:spPr>
          <a:xfrm>
            <a:off x="687565" y="3815472"/>
            <a:ext cx="10778215" cy="1005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Právní elektronický systém pro podnikatele, který zobrazuje přehled jejich povinností podle všech zákonů a umožňuje jim spravovat tyto povinnosti podle odvětví podnikání nebo obchodních událostí a plnit je pomocí nástrojů eGovernmentu.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3E1D70-68F5-7D7B-E627-C9BCC2149E9A}"/>
              </a:ext>
            </a:extLst>
          </p:cNvPr>
          <p:cNvSpPr txBox="1">
            <a:spLocks/>
          </p:cNvSpPr>
          <p:nvPr/>
        </p:nvSpPr>
        <p:spPr>
          <a:xfrm>
            <a:off x="687565" y="4984317"/>
            <a:ext cx="10778215" cy="1005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Hospodářská komora ČR připravila návrh antibyrokratického zákona včetně změny ústavního pořádku (změna Listiny základních práv a svobod).</a:t>
            </a:r>
          </a:p>
        </p:txBody>
      </p:sp>
    </p:spTree>
    <p:extLst>
      <p:ext uri="{BB962C8B-B14F-4D97-AF65-F5344CB8AC3E}">
        <p14:creationId xmlns:p14="http://schemas.microsoft.com/office/powerpoint/2010/main" val="41533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E008-64B6-E55F-DD08-1DEABDFCE0CD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>
                <a:solidFill>
                  <a:srgbClr val="1B2461"/>
                </a:solidFill>
              </a:rPr>
              <a:t>Právní elektronický systém</a:t>
            </a:r>
          </a:p>
          <a:p>
            <a:pPr algn="l"/>
            <a:r>
              <a:rPr lang="cs-CZ" sz="4200">
                <a:solidFill>
                  <a:srgbClr val="1B2461"/>
                </a:solidFill>
              </a:rPr>
              <a:t>pro podnikatele</a:t>
            </a:r>
            <a:endParaRPr lang="cs-CZ" sz="4200" b="1">
              <a:solidFill>
                <a:srgbClr val="1B246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47C5-11BA-8F8C-56B6-833693B4095B}"/>
              </a:ext>
            </a:extLst>
          </p:cNvPr>
          <p:cNvSpPr txBox="1">
            <a:spLocks/>
          </p:cNvSpPr>
          <p:nvPr/>
        </p:nvSpPr>
        <p:spPr>
          <a:xfrm>
            <a:off x="687566" y="2191338"/>
            <a:ext cx="5371328" cy="3764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rgbClr val="E30422"/>
              </a:buClr>
              <a:buSzPts val="2000"/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Přehled povinností pro podnikatele</a:t>
            </a:r>
          </a:p>
          <a:p>
            <a:pPr marL="504000" indent="-216000">
              <a:spcBef>
                <a:spcPts val="1000"/>
              </a:spcBef>
              <a:buClr>
                <a:srgbClr val="1B2461"/>
              </a:buClr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Rozvrstvení povinností</a:t>
            </a:r>
          </a:p>
          <a:p>
            <a:pPr marL="228600" indent="-228600">
              <a:spcBef>
                <a:spcPts val="1000"/>
              </a:spcBef>
              <a:buClr>
                <a:srgbClr val="E30422"/>
              </a:buClr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Delegace</a:t>
            </a:r>
          </a:p>
          <a:p>
            <a:pPr marL="504000" indent="-216000">
              <a:spcBef>
                <a:spcPts val="1000"/>
              </a:spcBef>
              <a:buClr>
                <a:srgbClr val="1B2461"/>
              </a:buClr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Zmapování rozdělení povinností ve vaší organizaci</a:t>
            </a:r>
          </a:p>
          <a:p>
            <a:pPr marL="228600" indent="-228600">
              <a:spcBef>
                <a:spcPts val="1000"/>
              </a:spcBef>
              <a:buClr>
                <a:srgbClr val="E30422"/>
              </a:buClr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Životní situace</a:t>
            </a:r>
          </a:p>
          <a:p>
            <a:pPr marL="504000" indent="-216000">
              <a:spcBef>
                <a:spcPts val="1000"/>
              </a:spcBef>
              <a:buClr>
                <a:srgbClr val="1B2461"/>
              </a:buClr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Seskupení povinností při vzniku životní situace (např. nástup nového zaměstnance)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8BD7C-7C23-B258-3910-55496DD284F5}"/>
              </a:ext>
            </a:extLst>
          </p:cNvPr>
          <p:cNvSpPr txBox="1">
            <a:spLocks/>
          </p:cNvSpPr>
          <p:nvPr/>
        </p:nvSpPr>
        <p:spPr>
          <a:xfrm>
            <a:off x="5960157" y="2191338"/>
            <a:ext cx="5581444" cy="3764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rgbClr val="E30422"/>
              </a:buClr>
              <a:buSzPts val="2000"/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Správa rolí</a:t>
            </a:r>
          </a:p>
          <a:p>
            <a:pPr marL="504000" indent="-216000">
              <a:spcBef>
                <a:spcPts val="1000"/>
              </a:spcBef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Nastavení profilu podniku</a:t>
            </a:r>
          </a:p>
          <a:p>
            <a:pPr marL="228600" indent="-228600">
              <a:spcBef>
                <a:spcPts val="1000"/>
              </a:spcBef>
              <a:buClr>
                <a:srgbClr val="E30422"/>
              </a:buClr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Správa uživatelů</a:t>
            </a:r>
          </a:p>
          <a:p>
            <a:pPr marL="504000" indent="-216000">
              <a:spcBef>
                <a:spcPts val="1000"/>
              </a:spcBef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Nastavení struktury podniku</a:t>
            </a:r>
          </a:p>
          <a:p>
            <a:pPr marL="228600" indent="-228600">
              <a:spcBef>
                <a:spcPts val="1000"/>
              </a:spcBef>
              <a:buClr>
                <a:srgbClr val="E30422"/>
              </a:buClr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Modul administrace</a:t>
            </a:r>
          </a:p>
          <a:p>
            <a:pPr marL="504000" lvl="1" indent="-21600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Prostor pro zadávání nových předpisů do databáze</a:t>
            </a:r>
          </a:p>
          <a:p>
            <a:pPr marL="228600" indent="-228600">
              <a:spcBef>
                <a:spcPts val="1000"/>
              </a:spcBef>
              <a:buClr>
                <a:srgbClr val="E30422"/>
              </a:buClr>
              <a:tabLst>
                <a:tab pos="5145151" algn="r"/>
                <a:tab pos="8261350" algn="r"/>
              </a:tabLst>
            </a:pPr>
            <a:r>
              <a:rPr lang="cs-CZ" sz="2200" b="1">
                <a:solidFill>
                  <a:srgbClr val="1B2461"/>
                </a:solidFill>
              </a:rPr>
              <a:t>Přehled povinností</a:t>
            </a:r>
          </a:p>
          <a:p>
            <a:pPr marL="504000" indent="-216000">
              <a:spcBef>
                <a:spcPts val="1000"/>
              </a:spcBef>
              <a:tabLst>
                <a:tab pos="5145151" algn="r"/>
                <a:tab pos="8261350" algn="r"/>
              </a:tabLst>
            </a:pPr>
            <a:r>
              <a:rPr lang="cs-CZ" sz="2000">
                <a:solidFill>
                  <a:srgbClr val="1B2461"/>
                </a:solidFill>
              </a:rPr>
              <a:t>Zobrazení seznamu uložených povinností</a:t>
            </a:r>
          </a:p>
        </p:txBody>
      </p:sp>
    </p:spTree>
    <p:extLst>
      <p:ext uri="{BB962C8B-B14F-4D97-AF65-F5344CB8AC3E}">
        <p14:creationId xmlns:p14="http://schemas.microsoft.com/office/powerpoint/2010/main" val="371479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76BE63-11E7-DBC4-73F3-27331F863490}"/>
              </a:ext>
            </a:extLst>
          </p:cNvPr>
          <p:cNvSpPr txBox="1">
            <a:spLocks/>
          </p:cNvSpPr>
          <p:nvPr/>
        </p:nvSpPr>
        <p:spPr>
          <a:xfrm>
            <a:off x="687566" y="429894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/>
              <a:t>Jak snížit administrativní zátěž?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E6F1D2-4857-93C5-EF51-54DB026F6AB9}"/>
              </a:ext>
            </a:extLst>
          </p:cNvPr>
          <p:cNvSpPr txBox="1">
            <a:spLocks/>
          </p:cNvSpPr>
          <p:nvPr/>
        </p:nvSpPr>
        <p:spPr>
          <a:xfrm>
            <a:off x="717084" y="1757993"/>
            <a:ext cx="5554505" cy="492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cs-CZ" sz="2400">
                <a:solidFill>
                  <a:srgbClr val="D2E7FA"/>
                </a:solidFill>
              </a:rPr>
              <a:t>Pro právní předpisy, které budou přijaty </a:t>
            </a:r>
            <a:r>
              <a:rPr lang="cs-CZ" sz="2400" b="1">
                <a:solidFill>
                  <a:srgbClr val="D2E7FA"/>
                </a:solidFill>
              </a:rPr>
              <a:t>v budoucnu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C4AC38-7AC8-1CE2-E08E-9FBADD39E682}"/>
              </a:ext>
            </a:extLst>
          </p:cNvPr>
          <p:cNvSpPr txBox="1">
            <a:spLocks/>
          </p:cNvSpPr>
          <p:nvPr/>
        </p:nvSpPr>
        <p:spPr>
          <a:xfrm>
            <a:off x="717084" y="2724334"/>
            <a:ext cx="5437225" cy="325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None/>
            </a:pPr>
            <a:r>
              <a:rPr lang="cs-CZ" sz="1950" b="1"/>
              <a:t>Každý závazek</a:t>
            </a:r>
            <a:r>
              <a:rPr lang="cs-CZ" sz="1950"/>
              <a:t> a/nebo povinnost musí být formalizovány ve schváleném datovém formátu. Tato databáze povinností a/nebo závazků musí být součástí právních předpisů, které mají být přijaty.</a:t>
            </a:r>
          </a:p>
          <a:p>
            <a:pPr marL="0" lvl="1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>
                <a:solidFill>
                  <a:srgbClr val="D2E7F9"/>
                </a:solidFill>
              </a:rPr>
              <a:t>Včetně transpozice směrnic na vnitrostátní úrovni</a:t>
            </a:r>
          </a:p>
          <a:p>
            <a:pPr marL="0" lvl="1" indent="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None/>
            </a:pPr>
            <a:r>
              <a:rPr lang="cs-CZ" sz="1950" b="1"/>
              <a:t>Porušení </a:t>
            </a:r>
            <a:r>
              <a:rPr lang="cs-CZ" sz="1950"/>
              <a:t>a/nebo nedodržení povinností a/nebo závazků, které nejsou uvedeny v databázi, nebude sankcionováno.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BE017A7-01CD-10AC-0879-AFA3870058B2}"/>
              </a:ext>
            </a:extLst>
          </p:cNvPr>
          <p:cNvCxnSpPr>
            <a:cxnSpLocks/>
          </p:cNvCxnSpPr>
          <p:nvPr/>
        </p:nvCxnSpPr>
        <p:spPr>
          <a:xfrm flipH="1">
            <a:off x="879473" y="2636476"/>
            <a:ext cx="5112445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BF78B7-4396-D78A-885F-72BDC67A4750}"/>
              </a:ext>
            </a:extLst>
          </p:cNvPr>
          <p:cNvSpPr txBox="1">
            <a:spLocks/>
          </p:cNvSpPr>
          <p:nvPr/>
        </p:nvSpPr>
        <p:spPr>
          <a:xfrm>
            <a:off x="6409709" y="1687265"/>
            <a:ext cx="3913867" cy="6234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cs-CZ" sz="2400">
                <a:solidFill>
                  <a:srgbClr val="D2E7FA"/>
                </a:solidFill>
              </a:rPr>
              <a:t>Pro právní předpisy přijaté v </a:t>
            </a:r>
            <a:r>
              <a:rPr lang="cs-CZ" sz="2400" b="1">
                <a:solidFill>
                  <a:srgbClr val="D2E7FA"/>
                </a:solidFill>
              </a:rPr>
              <a:t>minulosti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1F26D7-0798-EEC8-448C-15D1E646675D}"/>
              </a:ext>
            </a:extLst>
          </p:cNvPr>
          <p:cNvSpPr txBox="1">
            <a:spLocks/>
          </p:cNvSpPr>
          <p:nvPr/>
        </p:nvSpPr>
        <p:spPr>
          <a:xfrm>
            <a:off x="6409709" y="2724334"/>
            <a:ext cx="5358222" cy="325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None/>
            </a:pPr>
            <a:r>
              <a:rPr lang="cs-CZ" sz="1950" b="1"/>
              <a:t>Všechny akty v EUR-LEX </a:t>
            </a:r>
            <a:r>
              <a:rPr lang="cs-CZ" sz="1950"/>
              <a:t>a vnitrostátní předpisy přijaté v minulosti je třeba analyzovat a formalizovat všechny závazky a/nebo povinnosti ve schváleném datovém formátu…</a:t>
            </a:r>
          </a:p>
          <a:p>
            <a:pPr marL="180000" lvl="1" indent="-18000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>
                <a:solidFill>
                  <a:srgbClr val="D2E7F9"/>
                </a:solidFill>
              </a:rPr>
              <a:t>Dlouhodobý plán</a:t>
            </a:r>
          </a:p>
          <a:p>
            <a:pPr marL="0" indent="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None/>
            </a:pPr>
            <a:r>
              <a:rPr lang="cs-CZ" sz="1950" b="1"/>
              <a:t>Vybrané a novelizované právní předpisy</a:t>
            </a:r>
          </a:p>
          <a:p>
            <a:pPr marL="0" indent="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None/>
            </a:pPr>
            <a:r>
              <a:rPr lang="cs-CZ" sz="1950"/>
              <a:t>je třeba analyzovat, stejně jako všechny povinnosti a/ nebo úkony…</a:t>
            </a:r>
          </a:p>
          <a:p>
            <a:pPr marL="180000" lvl="1" indent="-180000">
              <a:spcBef>
                <a:spcPts val="8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>
                <a:solidFill>
                  <a:srgbClr val="D2E7F9"/>
                </a:solidFill>
              </a:rPr>
              <a:t>Krátkodobý plán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D1C3876-EC0F-F061-3970-A5DA31A65F81}"/>
              </a:ext>
            </a:extLst>
          </p:cNvPr>
          <p:cNvCxnSpPr>
            <a:cxnSpLocks/>
          </p:cNvCxnSpPr>
          <p:nvPr/>
        </p:nvCxnSpPr>
        <p:spPr>
          <a:xfrm flipH="1">
            <a:off x="6409709" y="2642047"/>
            <a:ext cx="5056187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272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0F93-E768-F581-A996-AB408CDA4E45}"/>
              </a:ext>
            </a:extLst>
          </p:cNvPr>
          <p:cNvSpPr txBox="1">
            <a:spLocks/>
          </p:cNvSpPr>
          <p:nvPr/>
        </p:nvSpPr>
        <p:spPr>
          <a:xfrm>
            <a:off x="687566" y="535026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2400"/>
              <a:t>Novela českého zákona, zákon č. 222/2016 Sb., o Sbírce zákonů a mezinárodních smluv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74DC41-3FD6-EFB4-E169-BD6AA01BF324}"/>
              </a:ext>
            </a:extLst>
          </p:cNvPr>
          <p:cNvSpPr txBox="1">
            <a:spLocks/>
          </p:cNvSpPr>
          <p:nvPr/>
        </p:nvSpPr>
        <p:spPr>
          <a:xfrm>
            <a:off x="687566" y="1392940"/>
            <a:ext cx="10666967" cy="492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cs-CZ" sz="2000" b="1">
                <a:solidFill>
                  <a:srgbClr val="D2E7FA"/>
                </a:solidFill>
              </a:rPr>
              <a:t>Informativní přehled veřejnoprávních povinností vyplývajících z návrhu zákona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EAE8441-8972-7769-E4AD-64A408E0A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974619"/>
              </p:ext>
            </p:extLst>
          </p:nvPr>
        </p:nvGraphicFramePr>
        <p:xfrm>
          <a:off x="687566" y="2124714"/>
          <a:ext cx="10515600" cy="329184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570463">
                  <a:extLst>
                    <a:ext uri="{9D8B030D-6E8A-4147-A177-3AD203B41FA5}">
                      <a16:colId xmlns:a16="http://schemas.microsoft.com/office/drawing/2014/main" val="1477687498"/>
                    </a:ext>
                  </a:extLst>
                </a:gridCol>
                <a:gridCol w="862671">
                  <a:extLst>
                    <a:ext uri="{9D8B030D-6E8A-4147-A177-3AD203B41FA5}">
                      <a16:colId xmlns:a16="http://schemas.microsoft.com/office/drawing/2014/main" val="1228292760"/>
                    </a:ext>
                  </a:extLst>
                </a:gridCol>
                <a:gridCol w="538666">
                  <a:extLst>
                    <a:ext uri="{9D8B030D-6E8A-4147-A177-3AD203B41FA5}">
                      <a16:colId xmlns:a16="http://schemas.microsoft.com/office/drawing/2014/main" val="636975817"/>
                    </a:ext>
                  </a:extLst>
                </a:gridCol>
                <a:gridCol w="137532">
                  <a:extLst>
                    <a:ext uri="{9D8B030D-6E8A-4147-A177-3AD203B41FA5}">
                      <a16:colId xmlns:a16="http://schemas.microsoft.com/office/drawing/2014/main" val="2445820654"/>
                    </a:ext>
                  </a:extLst>
                </a:gridCol>
                <a:gridCol w="853068">
                  <a:extLst>
                    <a:ext uri="{9D8B030D-6E8A-4147-A177-3AD203B41FA5}">
                      <a16:colId xmlns:a16="http://schemas.microsoft.com/office/drawing/2014/main" val="177305362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1362436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43729474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05020726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3425154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49294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7262199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4636622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5814962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Povinnost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Subjekt povinnosti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Časový rámec pro splnění povinnosti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34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Ustanovení právního předpisu nebo mezinárodní smlouvy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Popis </a:t>
                      </a:r>
                    </a:p>
                    <a:p>
                      <a:pPr algn="ctr"/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povinnosti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Právnická osoba</a:t>
                      </a: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Fyzická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osoba</a:t>
                      </a: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Podnikající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fyzická osoba</a:t>
                      </a: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Další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specifikace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Lhůta pro dodržování předpisů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Opakující se povinnost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Počítání času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31931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508469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986806868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Sankce a druhy řízení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Lze povinnost splnit vyplněním formuláře?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rowSpan="2"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Další informace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rowSpan="2"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570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Ustanovení právního předpisu nebo mezinárodní smlouvy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Druh kontroly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Peněžitá sankce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400" kern="100">
                          <a:solidFill>
                            <a:schemeClr val="tx1"/>
                          </a:solidFill>
                          <a:effectLst/>
                        </a:rPr>
                        <a:t>Scope of the amount of the financial </a:t>
                      </a:r>
                      <a:br>
                        <a:rPr lang="en-GB" sz="1400" kern="1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400" kern="100">
                          <a:solidFill>
                            <a:schemeClr val="tx1"/>
                          </a:solidFill>
                          <a:effectLst/>
                        </a:rPr>
                        <a:t>penalty</a:t>
                      </a: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Rozsah výše peněžité sankce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Jiné nebo další sankce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b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Řídící orgán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99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400" kern="10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296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GB" sz="1400" kern="10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en-CZ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noProof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cs-CZ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 </a:t>
                      </a:r>
                      <a:endParaRPr lang="cs-CZ" sz="1400" kern="1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7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5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8AA540-4E81-3E44-8888-D92D2B66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" y="6198459"/>
            <a:ext cx="1644650" cy="614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6C7C2C-D9D1-C847-B162-0C256083797E}"/>
              </a:ext>
            </a:extLst>
          </p:cNvPr>
          <p:cNvSpPr txBox="1">
            <a:spLocks/>
          </p:cNvSpPr>
          <p:nvPr/>
        </p:nvSpPr>
        <p:spPr>
          <a:xfrm>
            <a:off x="650875" y="675325"/>
            <a:ext cx="10838066" cy="27536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200"/>
              </a:spcBef>
            </a:pPr>
            <a:r>
              <a:rPr lang="cs-CZ" sz="4400"/>
              <a:t>Antibyrokratický zákon a</a:t>
            </a:r>
          </a:p>
          <a:p>
            <a:pPr>
              <a:spcBef>
                <a:spcPts val="1200"/>
              </a:spcBef>
            </a:pPr>
            <a:r>
              <a:rPr lang="cs-CZ" sz="4400"/>
              <a:t>Právní elektronický systém pro podnikatele</a:t>
            </a:r>
            <a:endParaRPr lang="cs-CZ" sz="4400" spc="3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FB8933-43A4-5E4C-8C30-79A2BE62B7EC}"/>
              </a:ext>
            </a:extLst>
          </p:cNvPr>
          <p:cNvSpPr txBox="1">
            <a:spLocks/>
          </p:cNvSpPr>
          <p:nvPr/>
        </p:nvSpPr>
        <p:spPr>
          <a:xfrm>
            <a:off x="1788736" y="2463104"/>
            <a:ext cx="8562344" cy="3845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200"/>
              </a:spcBef>
            </a:pPr>
            <a:r>
              <a:rPr lang="cs-CZ" sz="2000" kern="2000" spc="600">
                <a:solidFill>
                  <a:srgbClr val="D2E7FA"/>
                </a:solidFill>
              </a:rPr>
              <a:t>HOSPODÁŘSKÁ KOMORA ČESKÉ REPUBLIKY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13E6B-BDEB-A6C0-6A39-15A290260747}"/>
              </a:ext>
            </a:extLst>
          </p:cNvPr>
          <p:cNvSpPr txBox="1">
            <a:spLocks/>
          </p:cNvSpPr>
          <p:nvPr/>
        </p:nvSpPr>
        <p:spPr>
          <a:xfrm>
            <a:off x="683383" y="3429000"/>
            <a:ext cx="10825234" cy="23724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80000" indent="-2880000" algn="l">
              <a:spcBef>
                <a:spcPts val="1200"/>
              </a:spcBef>
              <a:tabLst>
                <a:tab pos="2565400" algn="l"/>
              </a:tabLst>
            </a:pPr>
            <a:r>
              <a:rPr lang="cs-CZ" sz="1800" dirty="0">
                <a:solidFill>
                  <a:srgbClr val="D2E7F9"/>
                </a:solidFill>
              </a:rPr>
              <a:t>Mgr. Zdeněk Zajíček:</a:t>
            </a:r>
            <a:r>
              <a:rPr lang="cs-CZ" sz="1800" dirty="0"/>
              <a:t>			prezident Hospodářské komory ČR</a:t>
            </a:r>
          </a:p>
          <a:p>
            <a:pPr marL="2880000" indent="-2880000" algn="l">
              <a:spcBef>
                <a:spcPts val="1200"/>
              </a:spcBef>
              <a:tabLst>
                <a:tab pos="2565400" algn="l"/>
              </a:tabLst>
            </a:pPr>
            <a:r>
              <a:rPr lang="cs-CZ" sz="1800" dirty="0">
                <a:solidFill>
                  <a:srgbClr val="D2E7F9"/>
                </a:solidFill>
              </a:rPr>
              <a:t>Ing. Aleš Kučera:</a:t>
            </a:r>
            <a:r>
              <a:rPr lang="cs-CZ" sz="1800" dirty="0"/>
              <a:t>			předseda Sekce pro podporu podnikání a digitální agendu</a:t>
            </a:r>
          </a:p>
          <a:p>
            <a:pPr marL="2880000" indent="-2880000" algn="l">
              <a:spcBef>
                <a:spcPts val="1200"/>
              </a:spcBef>
            </a:pPr>
            <a:r>
              <a:rPr lang="cs-CZ" sz="1800" dirty="0"/>
              <a:t>		Hospodářské komory ČR</a:t>
            </a:r>
          </a:p>
          <a:p>
            <a:pPr marL="2880000" indent="-2880000" algn="l">
              <a:spcBef>
                <a:spcPts val="1200"/>
              </a:spcBef>
            </a:pPr>
            <a:r>
              <a:rPr lang="cs-CZ" sz="1800" dirty="0">
                <a:solidFill>
                  <a:srgbClr val="D2E7FA"/>
                </a:solidFill>
              </a:rPr>
              <a:t>Alena </a:t>
            </a:r>
            <a:r>
              <a:rPr lang="cs-CZ" sz="1800" dirty="0" err="1">
                <a:solidFill>
                  <a:srgbClr val="D2E7FA"/>
                </a:solidFill>
              </a:rPr>
              <a:t>Mastantuono</a:t>
            </a:r>
            <a:r>
              <a:rPr lang="cs-CZ" sz="1800" dirty="0">
                <a:solidFill>
                  <a:srgbClr val="D2E7FA"/>
                </a:solidFill>
              </a:rPr>
              <a:t>		</a:t>
            </a:r>
            <a:r>
              <a:rPr lang="cs-CZ" sz="1800" dirty="0"/>
              <a:t>zástupkyně v </a:t>
            </a:r>
            <a:r>
              <a:rPr lang="cs-CZ" sz="1800" dirty="0" err="1"/>
              <a:t>EuroChambers</a:t>
            </a:r>
            <a:r>
              <a:rPr lang="cs-CZ" sz="1800" dirty="0"/>
              <a:t> za Hospodářskou komoru ČR</a:t>
            </a:r>
          </a:p>
          <a:p>
            <a:pPr marL="2880000" indent="-2880000" algn="l">
              <a:spcBef>
                <a:spcPts val="1200"/>
              </a:spcBef>
            </a:pPr>
            <a:r>
              <a:rPr lang="cs-CZ" sz="1800" dirty="0">
                <a:solidFill>
                  <a:srgbClr val="D2E7F9"/>
                </a:solidFill>
              </a:rPr>
              <a:t>Parlament RU		</a:t>
            </a:r>
            <a:r>
              <a:rPr lang="cs-CZ" sz="1800" dirty="0"/>
              <a:t>Debata o využití digitálních nástrojů pro lepší tvorbu práva</a:t>
            </a:r>
          </a:p>
          <a:p>
            <a:pPr marL="2880000" indent="-2880000" algn="l">
              <a:spcBef>
                <a:spcPts val="1200"/>
              </a:spcBef>
              <a:tabLst>
                <a:tab pos="2565400" algn="l"/>
              </a:tabLst>
            </a:pPr>
            <a:r>
              <a:rPr lang="cs-CZ" sz="1800">
                <a:solidFill>
                  <a:srgbClr val="D2E7F9"/>
                </a:solidFill>
              </a:rPr>
              <a:t>Zasedání</a:t>
            </a:r>
            <a:r>
              <a:rPr lang="cs-CZ" sz="1800" dirty="0"/>
              <a:t>			Štrasburk, 25 - 26.11.2024</a:t>
            </a:r>
          </a:p>
        </p:txBody>
      </p:sp>
    </p:spTree>
    <p:extLst>
      <p:ext uri="{BB962C8B-B14F-4D97-AF65-F5344CB8AC3E}">
        <p14:creationId xmlns:p14="http://schemas.microsoft.com/office/powerpoint/2010/main" val="161628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355369-81B8-4102-5128-8B1027B92765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/>
              <a:t>Výhody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56A3AB-30D5-E363-83D6-90968A771603}"/>
              </a:ext>
            </a:extLst>
          </p:cNvPr>
          <p:cNvSpPr txBox="1">
            <a:spLocks/>
          </p:cNvSpPr>
          <p:nvPr/>
        </p:nvSpPr>
        <p:spPr>
          <a:xfrm>
            <a:off x="709135" y="1385359"/>
            <a:ext cx="5413370" cy="492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/>
              <a:t>Pro regulační orgány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727E2-9B8D-8F9F-1BCF-ACDCDF259DE9}"/>
              </a:ext>
            </a:extLst>
          </p:cNvPr>
          <p:cNvSpPr txBox="1">
            <a:spLocks/>
          </p:cNvSpPr>
          <p:nvPr/>
        </p:nvSpPr>
        <p:spPr>
          <a:xfrm>
            <a:off x="6362003" y="1385359"/>
            <a:ext cx="5358222" cy="6234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/>
              <a:t>Pro podniky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3152A-1131-A9CC-95FF-0CB88C9036A7}"/>
              </a:ext>
            </a:extLst>
          </p:cNvPr>
          <p:cNvSpPr txBox="1">
            <a:spLocks/>
          </p:cNvSpPr>
          <p:nvPr/>
        </p:nvSpPr>
        <p:spPr>
          <a:xfrm>
            <a:off x="709135" y="1984713"/>
            <a:ext cx="5413370" cy="7694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D2E7F9"/>
                </a:solidFill>
              </a:rPr>
              <a:t>Právní elektronický systém umožňuje regulačním orgánům: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D96652-E53F-11E0-60EF-312A3774F935}"/>
              </a:ext>
            </a:extLst>
          </p:cNvPr>
          <p:cNvSpPr txBox="1">
            <a:spLocks/>
          </p:cNvSpPr>
          <p:nvPr/>
        </p:nvSpPr>
        <p:spPr>
          <a:xfrm>
            <a:off x="709136" y="2896106"/>
            <a:ext cx="5230488" cy="25675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pochopit, jaké povinnosti jsou ukládány podniky (nejen podnikům)</a:t>
            </a:r>
          </a:p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odstranit duplicity a multiplicity v právních předpisech</a:t>
            </a:r>
          </a:p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identifikovat části právního systému, které vytvářejí administrativní zátěž a související náklady, jak na straně podniků, tak na straně kontrolních orgánů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4BA9CC-3ED3-F11F-401E-89DF3920DF8B}"/>
              </a:ext>
            </a:extLst>
          </p:cNvPr>
          <p:cNvSpPr txBox="1">
            <a:spLocks/>
          </p:cNvSpPr>
          <p:nvPr/>
        </p:nvSpPr>
        <p:spPr>
          <a:xfrm>
            <a:off x="6362003" y="1984713"/>
            <a:ext cx="5358222" cy="7694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D2E7F9"/>
                </a:solidFill>
              </a:rPr>
              <a:t>Právní elektronický system umožňuje podnikům: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F2634F-E99F-E898-A57F-408FAF3E19D7}"/>
              </a:ext>
            </a:extLst>
          </p:cNvPr>
          <p:cNvSpPr txBox="1">
            <a:spLocks/>
          </p:cNvSpPr>
          <p:nvPr/>
        </p:nvSpPr>
        <p:spPr>
          <a:xfrm>
            <a:off x="6362515" y="2896106"/>
            <a:ext cx="5278194" cy="25675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lépe porozumět svým právům a povinnostem</a:t>
            </a:r>
          </a:p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zaměřit se na dodržování povinností, které se dotýkají jejich konkrétního podniku</a:t>
            </a:r>
          </a:p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snížení nákladů na externí odborné právní služby</a:t>
            </a:r>
          </a:p>
          <a:p>
            <a:pPr marL="180000" lvl="1" indent="-180000">
              <a:spcBef>
                <a:spcPts val="600"/>
              </a:spcBef>
              <a:spcAft>
                <a:spcPts val="100"/>
              </a:spcAft>
              <a:buClr>
                <a:srgbClr val="E30422"/>
              </a:buClr>
              <a:buFont typeface="Arial" panose="020B0604020202020204" pitchFamily="34" charset="0"/>
              <a:buChar char="•"/>
            </a:pPr>
            <a:r>
              <a:rPr lang="cs-CZ" sz="1950"/>
              <a:t>transparentněji a předvídatelněji porozumět svému podnikatelskému prostředí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25C69B9-5F74-FB75-C459-D8F4F1C094E4}"/>
              </a:ext>
            </a:extLst>
          </p:cNvPr>
          <p:cNvCxnSpPr>
            <a:cxnSpLocks/>
          </p:cNvCxnSpPr>
          <p:nvPr/>
        </p:nvCxnSpPr>
        <p:spPr>
          <a:xfrm flipH="1">
            <a:off x="819228" y="1877468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C17CA1C-B7BE-7C7A-B48D-D07F5AE25070}"/>
              </a:ext>
            </a:extLst>
          </p:cNvPr>
          <p:cNvCxnSpPr>
            <a:cxnSpLocks/>
          </p:cNvCxnSpPr>
          <p:nvPr/>
        </p:nvCxnSpPr>
        <p:spPr>
          <a:xfrm flipH="1">
            <a:off x="6457304" y="1877468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508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B53-8EF5-AB6D-2B00-2145C789652E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/>
              <a:t>Byrokracie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877E3A-8F89-700F-6299-449DE8BF6458}"/>
              </a:ext>
            </a:extLst>
          </p:cNvPr>
          <p:cNvSpPr txBox="1">
            <a:spLocks/>
          </p:cNvSpPr>
          <p:nvPr/>
        </p:nvSpPr>
        <p:spPr>
          <a:xfrm>
            <a:off x="691621" y="1470988"/>
            <a:ext cx="10537866" cy="811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>
                <a:solidFill>
                  <a:srgbClr val="D2E7F9"/>
                </a:solidFill>
              </a:rPr>
              <a:t>Ludwig von Mises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4693E9-44A2-E1D6-F531-209B6898EDA8}"/>
              </a:ext>
            </a:extLst>
          </p:cNvPr>
          <p:cNvSpPr txBox="1">
            <a:spLocks/>
          </p:cNvSpPr>
          <p:nvPr/>
        </p:nvSpPr>
        <p:spPr>
          <a:xfrm>
            <a:off x="687565" y="2278800"/>
            <a:ext cx="10778215" cy="10991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E30422"/>
              </a:buClr>
              <a:buNone/>
            </a:pPr>
            <a:r>
              <a:rPr lang="cs-CZ" sz="2000"/>
              <a:t>Ludwig Heinrich Edler von Mises byl rakousko-americký ekonom, logik, sociolog a filozof ekonomie rakouské školy. Mises hojně psal a přednášel o společenském přínosu klasického liberalismu a o moci spotřebitelů.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378C0E-FA35-1905-1F17-05CF5C6F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44" y="3522425"/>
            <a:ext cx="2955140" cy="2296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088E1A-2783-B287-4F42-406D094A8C08}"/>
              </a:ext>
            </a:extLst>
          </p:cNvPr>
          <p:cNvSpPr txBox="1">
            <a:spLocks/>
          </p:cNvSpPr>
          <p:nvPr/>
        </p:nvSpPr>
        <p:spPr>
          <a:xfrm>
            <a:off x="4540195" y="3924720"/>
            <a:ext cx="6925585" cy="2070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D2E7F9"/>
                </a:solidFill>
              </a:rPr>
              <a:t>“Pokrok je právě to, co pravidla a předpisy nepředpokládaly; je nutně mimo oblast byrokratické činnosti.“</a:t>
            </a:r>
          </a:p>
          <a:p>
            <a:pPr marL="0" indent="0">
              <a:buNone/>
            </a:pPr>
            <a:endParaRPr lang="cs-CZ" sz="2400"/>
          </a:p>
          <a:p>
            <a:pPr marL="0" indent="0" algn="r">
              <a:buNone/>
            </a:pPr>
            <a:r>
              <a:rPr lang="cs-CZ" sz="1600" i="1"/>
              <a:t>Bureaucracy, Yale Press, 1944</a:t>
            </a:r>
          </a:p>
        </p:txBody>
      </p:sp>
    </p:spTree>
    <p:extLst>
      <p:ext uri="{BB962C8B-B14F-4D97-AF65-F5344CB8AC3E}">
        <p14:creationId xmlns:p14="http://schemas.microsoft.com/office/powerpoint/2010/main" val="96865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9AEF1A-2AE1-2026-7A17-F4E2B8BF2ACA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 b="1"/>
              <a:t>Připomínky na závěr</a:t>
            </a:r>
            <a:endParaRPr lang="en-US" sz="4200" b="1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1AC3A54-70D0-6D0B-7DFC-026961868582}"/>
              </a:ext>
            </a:extLst>
          </p:cNvPr>
          <p:cNvCxnSpPr>
            <a:cxnSpLocks/>
          </p:cNvCxnSpPr>
          <p:nvPr/>
        </p:nvCxnSpPr>
        <p:spPr>
          <a:xfrm flipH="1">
            <a:off x="819228" y="2251180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0DF91F3-0928-DCC0-2E10-64A1BAC1233A}"/>
              </a:ext>
            </a:extLst>
          </p:cNvPr>
          <p:cNvCxnSpPr>
            <a:cxnSpLocks/>
          </p:cNvCxnSpPr>
          <p:nvPr/>
        </p:nvCxnSpPr>
        <p:spPr>
          <a:xfrm flipH="1">
            <a:off x="6457304" y="2251180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5E253-325A-38E0-C734-04DFA816A313}"/>
              </a:ext>
            </a:extLst>
          </p:cNvPr>
          <p:cNvSpPr txBox="1">
            <a:spLocks/>
          </p:cNvSpPr>
          <p:nvPr/>
        </p:nvSpPr>
        <p:spPr>
          <a:xfrm>
            <a:off x="709135" y="1759071"/>
            <a:ext cx="5413370" cy="492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Z" sz="2400" b="1"/>
              <a:t>Q&amp;A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46273B-F7E7-8F18-841B-BAD7E7C56F01}"/>
              </a:ext>
            </a:extLst>
          </p:cNvPr>
          <p:cNvSpPr txBox="1">
            <a:spLocks/>
          </p:cNvSpPr>
          <p:nvPr/>
        </p:nvSpPr>
        <p:spPr>
          <a:xfrm>
            <a:off x="6362003" y="1759071"/>
            <a:ext cx="5358222" cy="6234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/>
              <a:t>Ukázka na vyžádání</a:t>
            </a:r>
            <a:endParaRPr lang="en-CZ" sz="2400" b="1"/>
          </a:p>
        </p:txBody>
      </p:sp>
    </p:spTree>
    <p:extLst>
      <p:ext uri="{BB962C8B-B14F-4D97-AF65-F5344CB8AC3E}">
        <p14:creationId xmlns:p14="http://schemas.microsoft.com/office/powerpoint/2010/main" val="377901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12B79D-3B96-9247-B6EB-46E957BD31C3}"/>
              </a:ext>
            </a:extLst>
          </p:cNvPr>
          <p:cNvSpPr txBox="1">
            <a:spLocks/>
          </p:cNvSpPr>
          <p:nvPr/>
        </p:nvSpPr>
        <p:spPr>
          <a:xfrm>
            <a:off x="687566" y="868407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4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Výzva </a:t>
            </a:r>
            <a:r>
              <a:rPr lang="cs-CZ" sz="4400" b="1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pro</a:t>
            </a:r>
            <a:r>
              <a:rPr lang="cs-CZ" sz="44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  <a:r>
              <a:rPr lang="cs-CZ" sz="4400" b="1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EU</a:t>
            </a:r>
            <a:endParaRPr lang="cs-CZ" sz="4400" b="0" i="0" u="none" strike="noStrike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4B22CB-83F1-593F-3DF7-C654FD74547B}"/>
              </a:ext>
            </a:extLst>
          </p:cNvPr>
          <p:cNvSpPr txBox="1">
            <a:spLocks/>
          </p:cNvSpPr>
          <p:nvPr/>
        </p:nvSpPr>
        <p:spPr>
          <a:xfrm>
            <a:off x="687566" y="2011407"/>
            <a:ext cx="10686678" cy="3852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30422"/>
              </a:buClr>
            </a:pPr>
            <a:r>
              <a:rPr lang="cs-CZ" sz="2000">
                <a:solidFill>
                  <a:srgbClr val="1B2461"/>
                </a:solidFill>
              </a:rPr>
              <a:t>Regulatorně - byrokratická zátěž evropských společností je vysoká a stále roste, EU však nemá společnou metodiku pro její posouzení. </a:t>
            </a:r>
          </a:p>
          <a:p>
            <a:pPr>
              <a:buClr>
                <a:srgbClr val="E30422"/>
              </a:buClr>
            </a:pPr>
            <a:endParaRPr lang="cs-CZ" sz="2000">
              <a:solidFill>
                <a:srgbClr val="1B2461"/>
              </a:solidFill>
            </a:endParaRPr>
          </a:p>
          <a:p>
            <a:pPr>
              <a:buClr>
                <a:srgbClr val="E30422"/>
              </a:buClr>
            </a:pPr>
            <a:r>
              <a:rPr lang="cs-CZ" sz="2000">
                <a:solidFill>
                  <a:srgbClr val="1B2461"/>
                </a:solidFill>
              </a:rPr>
              <a:t>... V USA bylo v letech 2019 - 2024 na federální úrovni přijato přibližně 3 500 právních aktů a přibližně 2 000 usnesení. </a:t>
            </a:r>
          </a:p>
          <a:p>
            <a:pPr>
              <a:buClr>
                <a:srgbClr val="E30422"/>
              </a:buClr>
            </a:pPr>
            <a:endParaRPr lang="cs-CZ" sz="2000">
              <a:solidFill>
                <a:srgbClr val="1B2461"/>
              </a:solidFill>
            </a:endParaRPr>
          </a:p>
          <a:p>
            <a:pPr>
              <a:buClr>
                <a:srgbClr val="E30422"/>
              </a:buClr>
            </a:pPr>
            <a:r>
              <a:rPr lang="cs-CZ" sz="2000">
                <a:solidFill>
                  <a:srgbClr val="1B2461"/>
                </a:solidFill>
              </a:rPr>
              <a:t>Ve stejném období bylo v EU přijato přibližně 13 000 právních předpisů. Navzdory tomuto rostoucímu množství právních regulací chybí EU kvantitativní rámec pro analýzu nákladů a přínosů nové legislativy. </a:t>
            </a:r>
          </a:p>
          <a:p>
            <a:pPr marL="0" indent="0" algn="l">
              <a:buNone/>
            </a:pPr>
            <a:r>
              <a:rPr lang="cs-CZ" sz="1050" b="0" i="1" u="none" strike="noStrike">
                <a:solidFill>
                  <a:srgbClr val="000000"/>
                </a:solidFill>
                <a:effectLst/>
              </a:rPr>
              <a:t>                                  		</a:t>
            </a:r>
          </a:p>
          <a:p>
            <a:pPr marL="0" indent="0" algn="l">
              <a:buNone/>
            </a:pPr>
            <a:endParaRPr lang="cs-CZ" sz="1050" i="1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cs-CZ" sz="1050" b="0" i="1" u="none" strike="noStrike">
                <a:solidFill>
                  <a:srgbClr val="000000"/>
                </a:solidFill>
                <a:effectLst/>
              </a:rPr>
              <a:t>			</a:t>
            </a:r>
            <a:r>
              <a:rPr lang="cs-CZ" sz="1600" b="0" i="1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* str. 65, Budoucnost evropské konkurenceschopnosti, tzv. „Draghiho zpráva</a:t>
            </a:r>
            <a:r>
              <a:rPr lang="cs-CZ" sz="1600" b="0" i="1" u="none" strike="noStrike">
                <a:solidFill>
                  <a:srgbClr val="000000"/>
                </a:solidFill>
                <a:effectLst/>
              </a:rPr>
              <a:t>“.</a:t>
            </a:r>
            <a:endParaRPr lang="cs-CZ" sz="1600" b="0" i="0" u="none" strike="noStrike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430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C101-342D-B048-8EA2-8E7AB2A93679}"/>
              </a:ext>
            </a:extLst>
          </p:cNvPr>
          <p:cNvSpPr txBox="1">
            <a:spLocks/>
          </p:cNvSpPr>
          <p:nvPr/>
        </p:nvSpPr>
        <p:spPr>
          <a:xfrm>
            <a:off x="763180" y="926122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400"/>
              <a:t>Výzva </a:t>
            </a:r>
            <a:r>
              <a:rPr lang="cs-CZ" sz="4400" b="1"/>
              <a:t>pro EU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8CEF411-758F-C779-1EB7-511B1969E047}"/>
              </a:ext>
            </a:extLst>
          </p:cNvPr>
          <p:cNvSpPr/>
          <p:nvPr/>
        </p:nvSpPr>
        <p:spPr>
          <a:xfrm>
            <a:off x="763180" y="2069122"/>
            <a:ext cx="5510254" cy="3131496"/>
          </a:xfrm>
          <a:prstGeom prst="rect">
            <a:avLst/>
          </a:prstGeom>
          <a:gradFill>
            <a:gsLst>
              <a:gs pos="0">
                <a:srgbClr val="1B2461">
                  <a:alpha val="0"/>
                </a:srgbClr>
              </a:gs>
              <a:gs pos="22000">
                <a:schemeClr val="accent5">
                  <a:lumMod val="75000"/>
                  <a:alpha val="15000"/>
                </a:schemeClr>
              </a:gs>
              <a:gs pos="97000">
                <a:srgbClr val="0070C0">
                  <a:alpha val="4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71BA47B-F146-34C7-1C44-2AE9163CE3B7}"/>
              </a:ext>
            </a:extLst>
          </p:cNvPr>
          <p:cNvSpPr/>
          <p:nvPr/>
        </p:nvSpPr>
        <p:spPr>
          <a:xfrm>
            <a:off x="6257676" y="2069122"/>
            <a:ext cx="5510254" cy="3131496"/>
          </a:xfrm>
          <a:prstGeom prst="rect">
            <a:avLst/>
          </a:prstGeom>
          <a:gradFill>
            <a:gsLst>
              <a:gs pos="0">
                <a:srgbClr val="1B2461">
                  <a:alpha val="0"/>
                </a:srgbClr>
              </a:gs>
              <a:gs pos="22000">
                <a:schemeClr val="accent5">
                  <a:lumMod val="75000"/>
                  <a:alpha val="15000"/>
                </a:schemeClr>
              </a:gs>
              <a:gs pos="97000">
                <a:srgbClr val="0070C0">
                  <a:alpha val="4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8D00A0-7A0C-2712-5455-68A5FF53321C}"/>
              </a:ext>
            </a:extLst>
          </p:cNvPr>
          <p:cNvSpPr txBox="1">
            <a:spLocks/>
          </p:cNvSpPr>
          <p:nvPr/>
        </p:nvSpPr>
        <p:spPr>
          <a:xfrm>
            <a:off x="745951" y="2932551"/>
            <a:ext cx="5772024" cy="2334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r>
              <a:rPr lang="cs-CZ" sz="1900"/>
              <a:t>Barroso </a:t>
            </a:r>
            <a:r>
              <a:rPr lang="cs-CZ" sz="1900">
                <a:solidFill>
                  <a:srgbClr val="D2E7FA"/>
                </a:solidFill>
              </a:rPr>
              <a:t>(2009–2014)</a:t>
            </a:r>
            <a:r>
              <a:rPr lang="cs-CZ" sz="1900"/>
              <a:t>	  4,852 předpisů</a:t>
            </a:r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r>
              <a:rPr lang="cs-CZ" sz="1900"/>
              <a:t>Juncker </a:t>
            </a:r>
            <a:r>
              <a:rPr lang="cs-CZ" sz="1900">
                <a:solidFill>
                  <a:srgbClr val="D2E7FA"/>
                </a:solidFill>
              </a:rPr>
              <a:t>(2014–2019)</a:t>
            </a:r>
            <a:r>
              <a:rPr lang="cs-CZ" sz="1900"/>
              <a:t>	 7,451 předpisů</a:t>
            </a:r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r>
              <a:rPr lang="cs-CZ" sz="1900"/>
              <a:t>von der Leyen </a:t>
            </a:r>
            <a:r>
              <a:rPr lang="cs-CZ" sz="1900">
                <a:solidFill>
                  <a:srgbClr val="D2E7FA"/>
                </a:solidFill>
              </a:rPr>
              <a:t>(2019–2024)</a:t>
            </a:r>
            <a:r>
              <a:rPr lang="cs-CZ" sz="1900"/>
              <a:t>	  8,481 předpisů</a:t>
            </a:r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r>
              <a:rPr lang="cs-CZ" sz="1900"/>
              <a:t>…Draghiho zpráva </a:t>
            </a:r>
            <a:r>
              <a:rPr lang="cs-CZ" sz="1900">
                <a:solidFill>
                  <a:srgbClr val="D2E7FA"/>
                </a:solidFill>
              </a:rPr>
              <a:t>(2019–2024)  </a:t>
            </a:r>
            <a:r>
              <a:rPr lang="cs-CZ" sz="1900"/>
              <a:t>13,000 předpisů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C5B965-BAE2-B8B3-E6CF-D21D216B8D63}"/>
              </a:ext>
            </a:extLst>
          </p:cNvPr>
          <p:cNvSpPr txBox="1">
            <a:spLocks/>
          </p:cNvSpPr>
          <p:nvPr/>
        </p:nvSpPr>
        <p:spPr>
          <a:xfrm>
            <a:off x="6664037" y="2852236"/>
            <a:ext cx="4904509" cy="2334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endParaRPr lang="cs-CZ" sz="2000"/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endParaRPr lang="cs-CZ" sz="2000"/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r>
              <a:rPr lang="cs-CZ" sz="2000">
                <a:solidFill>
                  <a:srgbClr val="D2E7FA"/>
                </a:solidFill>
              </a:rPr>
              <a:t>2019–2024</a:t>
            </a:r>
            <a:r>
              <a:rPr lang="cs-CZ" sz="2000"/>
              <a:t>	 5,500 předpisů</a:t>
            </a:r>
          </a:p>
          <a:p>
            <a:pPr marL="0" indent="0">
              <a:lnSpc>
                <a:spcPct val="150000"/>
              </a:lnSpc>
              <a:buNone/>
              <a:tabLst>
                <a:tab pos="4843463" algn="r"/>
              </a:tabLst>
            </a:pPr>
            <a:endParaRPr lang="cs-CZ" sz="20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24FDD9-017D-68F2-5C63-BFD3B5F4331B}"/>
              </a:ext>
            </a:extLst>
          </p:cNvPr>
          <p:cNvSpPr txBox="1">
            <a:spLocks/>
          </p:cNvSpPr>
          <p:nvPr/>
        </p:nvSpPr>
        <p:spPr>
          <a:xfrm>
            <a:off x="756841" y="2163599"/>
            <a:ext cx="5761134" cy="49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>
                <a:solidFill>
                  <a:srgbClr val="D2E7FA"/>
                </a:solidFill>
              </a:rPr>
              <a:t>Tempo tvorby předpisů </a:t>
            </a:r>
            <a:r>
              <a:rPr lang="cs-CZ" sz="2600" b="1">
                <a:solidFill>
                  <a:srgbClr val="D2E7FA"/>
                </a:solidFill>
              </a:rPr>
              <a:t>EU</a:t>
            </a:r>
            <a:endParaRPr lang="cs-CZ" sz="2600">
              <a:solidFill>
                <a:srgbClr val="D2E7FA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2AA1B7-71AA-20E4-DD7B-FBFA43270AB3}"/>
              </a:ext>
            </a:extLst>
          </p:cNvPr>
          <p:cNvSpPr txBox="1">
            <a:spLocks/>
          </p:cNvSpPr>
          <p:nvPr/>
        </p:nvSpPr>
        <p:spPr>
          <a:xfrm>
            <a:off x="6568735" y="2163600"/>
            <a:ext cx="5199195" cy="6234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>
                <a:solidFill>
                  <a:srgbClr val="D2E7FA"/>
                </a:solidFill>
              </a:rPr>
              <a:t>Tempo tvorby předpisů </a:t>
            </a:r>
            <a:r>
              <a:rPr lang="cs-CZ" sz="2600" b="1">
                <a:solidFill>
                  <a:srgbClr val="D2E7FA"/>
                </a:solidFill>
              </a:rPr>
              <a:t>USA</a:t>
            </a:r>
            <a:endParaRPr lang="cs-CZ" sz="2600">
              <a:solidFill>
                <a:srgbClr val="D2E7FA"/>
              </a:solidFill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E32B8D5-D90C-8E4C-5F4C-1F25FF7B6145}"/>
              </a:ext>
            </a:extLst>
          </p:cNvPr>
          <p:cNvCxnSpPr>
            <a:cxnSpLocks/>
          </p:cNvCxnSpPr>
          <p:nvPr/>
        </p:nvCxnSpPr>
        <p:spPr>
          <a:xfrm flipH="1">
            <a:off x="858983" y="2732461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81C4DC3-400F-92A1-4CC8-CE31FAF823DF}"/>
              </a:ext>
            </a:extLst>
          </p:cNvPr>
          <p:cNvCxnSpPr>
            <a:cxnSpLocks/>
          </p:cNvCxnSpPr>
          <p:nvPr/>
        </p:nvCxnSpPr>
        <p:spPr>
          <a:xfrm flipH="1">
            <a:off x="6664037" y="2732461"/>
            <a:ext cx="4862944" cy="0"/>
          </a:xfrm>
          <a:prstGeom prst="line">
            <a:avLst/>
          </a:prstGeom>
          <a:ln w="12700">
            <a:solidFill>
              <a:srgbClr val="E30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F91D9F0-3EE9-BDC6-2B26-921B0C43E395}"/>
              </a:ext>
            </a:extLst>
          </p:cNvPr>
          <p:cNvSpPr txBox="1">
            <a:spLocks/>
          </p:cNvSpPr>
          <p:nvPr/>
        </p:nvSpPr>
        <p:spPr>
          <a:xfrm>
            <a:off x="756841" y="5360628"/>
            <a:ext cx="7015559" cy="5893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cs-CZ" sz="1600" b="0" i="1" u="none" strike="noStrike">
                <a:effectLst/>
              </a:rPr>
              <a:t>Náklady na administrativní zátěž v ČR dosahují 3 mld. eur ročně </a:t>
            </a:r>
          </a:p>
          <a:p>
            <a:pPr marL="0" indent="0" algn="l">
              <a:buNone/>
            </a:pPr>
            <a:r>
              <a:rPr lang="cs-CZ" sz="1600" b="0" i="1" u="none" strike="noStrike">
                <a:solidFill>
                  <a:schemeClr val="bg1">
                    <a:lumMod val="50000"/>
                  </a:schemeClr>
                </a:solidFill>
                <a:effectLst/>
              </a:rPr>
              <a:t>(výpočet Hospodářské komory ČR)</a:t>
            </a:r>
            <a:endParaRPr lang="cs-CZ" sz="1600" b="0" i="0" u="none" strike="noStrike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953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7F9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692816-F8B5-A4E0-73AE-285A5EB83C03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4200">
                <a:solidFill>
                  <a:srgbClr val="1B2461"/>
                </a:solidFill>
              </a:rPr>
              <a:t>Výzva</a:t>
            </a:r>
            <a:br>
              <a:rPr lang="cs-CZ" sz="4200">
                <a:solidFill>
                  <a:srgbClr val="1B2461"/>
                </a:solidFill>
              </a:rPr>
            </a:br>
            <a:r>
              <a:rPr lang="cs-CZ" sz="4200" b="1">
                <a:solidFill>
                  <a:srgbClr val="1B2461"/>
                </a:solidFill>
              </a:rPr>
              <a:t>pro podnikatele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54E770-158F-58BB-38AF-F31754A2D2B5}"/>
              </a:ext>
            </a:extLst>
          </p:cNvPr>
          <p:cNvSpPr txBox="1">
            <a:spLocks/>
          </p:cNvSpPr>
          <p:nvPr/>
        </p:nvSpPr>
        <p:spPr>
          <a:xfrm>
            <a:off x="4134678" y="2568270"/>
            <a:ext cx="7442421" cy="35628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>
                <a:solidFill>
                  <a:srgbClr val="1B2461"/>
                </a:solidFill>
              </a:rPr>
              <a:t>Nevíme, zda jedna nová povinnost nebo jeden papírek navíc nemůžou být tím posledním hřebíčkem do rakve, který nakonec podlomí kolena podnikatelů a přispěje ke zničení evropské ekonomiky.</a:t>
            </a:r>
          </a:p>
          <a:p>
            <a:pPr marL="0" indent="0">
              <a:spcBef>
                <a:spcPts val="600"/>
              </a:spcBef>
              <a:buClr>
                <a:srgbClr val="E30422"/>
              </a:buClr>
              <a:buNone/>
            </a:pPr>
            <a:r>
              <a:rPr lang="cs-CZ" sz="2000">
                <a:solidFill>
                  <a:srgbClr val="1B2461"/>
                </a:solidFill>
              </a:rPr>
              <a:t> </a:t>
            </a:r>
          </a:p>
          <a:p>
            <a:pPr>
              <a:buClr>
                <a:srgbClr val="E30422"/>
              </a:buClr>
            </a:pPr>
            <a:r>
              <a:rPr lang="cs-CZ" sz="2000">
                <a:solidFill>
                  <a:srgbClr val="1B2461"/>
                </a:solidFill>
              </a:rPr>
              <a:t>Společnosti, které již z Evropy uprchly, mají na bedrech menší nálož povinností. Rychleji se díky tomu rozvíjejí a rostou…</a:t>
            </a:r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FF2E04D9-D115-CF5B-A6A5-33014644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0" y="2002735"/>
            <a:ext cx="36118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8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D11ABF5-E125-8C9B-A026-821169BE0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09" b="773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8990CE-B770-5B60-7372-02AC3ABD6836}"/>
              </a:ext>
            </a:extLst>
          </p:cNvPr>
          <p:cNvSpPr txBox="1">
            <a:spLocks/>
          </p:cNvSpPr>
          <p:nvPr/>
        </p:nvSpPr>
        <p:spPr>
          <a:xfrm>
            <a:off x="367645" y="3973776"/>
            <a:ext cx="3677002" cy="195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cs-CZ" sz="4200">
                <a:solidFill>
                  <a:srgbClr val="1B2461"/>
                </a:solidFill>
              </a:rPr>
              <a:t>Legislativní </a:t>
            </a:r>
            <a:r>
              <a:rPr lang="cs-CZ" sz="4400">
                <a:solidFill>
                  <a:srgbClr val="1B2461"/>
                </a:solidFill>
              </a:rPr>
              <a:t>„</a:t>
            </a:r>
            <a:r>
              <a:rPr lang="cs-CZ" sz="4200">
                <a:solidFill>
                  <a:srgbClr val="1B2461"/>
                </a:solidFill>
              </a:rPr>
              <a:t>rybník” EU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95B73-A5F9-EAED-7360-483C77536E2D}"/>
              </a:ext>
            </a:extLst>
          </p:cNvPr>
          <p:cNvSpPr txBox="1">
            <a:spLocks/>
          </p:cNvSpPr>
          <p:nvPr/>
        </p:nvSpPr>
        <p:spPr>
          <a:xfrm>
            <a:off x="3950097" y="3632598"/>
            <a:ext cx="8394515" cy="811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1B2461"/>
                </a:solidFill>
              </a:rPr>
              <a:t>Toto je letecký pohled na náš evropský legislativní „rybník“.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EF4128-80D3-2DC2-092F-237B05EBC6FD}"/>
              </a:ext>
            </a:extLst>
          </p:cNvPr>
          <p:cNvSpPr txBox="1">
            <a:spLocks/>
          </p:cNvSpPr>
          <p:nvPr/>
        </p:nvSpPr>
        <p:spPr>
          <a:xfrm>
            <a:off x="4044647" y="4102452"/>
            <a:ext cx="8072487" cy="20901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Nikdo z nás neví, </a:t>
            </a: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zda je pod lesklou hladinou ještě několik metrů hloubky pro život, plavání a vodní sporty, nebo zda je hloubka jen jeden centimetr. </a:t>
            </a:r>
          </a:p>
          <a:p>
            <a:pPr algn="l"/>
            <a:r>
              <a:rPr lang="cs-CZ" sz="2000" b="1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Nikdo z nás neví, </a:t>
            </a: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zda je bezpečné do té vody skákat. O našem legislativním „rybníku“ toho víme velmi málo, což ovlivňuje naši konkurenceschopnost.</a:t>
            </a:r>
          </a:p>
          <a:p>
            <a:pPr marL="0" indent="0">
              <a:spcBef>
                <a:spcPts val="500"/>
              </a:spcBef>
              <a:buNone/>
            </a:pPr>
            <a:endParaRPr lang="cs-CZ" sz="2000">
              <a:solidFill>
                <a:srgbClr val="1B24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BC14-3712-0F6E-646C-8C7E2852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7741AD9-58C8-98D2-37A4-54DC89099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09" b="773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737DE5-1AB7-5362-142B-9226B9CAB211}"/>
              </a:ext>
            </a:extLst>
          </p:cNvPr>
          <p:cNvSpPr txBox="1">
            <a:spLocks/>
          </p:cNvSpPr>
          <p:nvPr/>
        </p:nvSpPr>
        <p:spPr>
          <a:xfrm>
            <a:off x="339611" y="3753831"/>
            <a:ext cx="3742969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cs-CZ" sz="4200">
                <a:solidFill>
                  <a:srgbClr val="1B2461"/>
                </a:solidFill>
              </a:rPr>
              <a:t>Legislativní </a:t>
            </a:r>
            <a:r>
              <a:rPr lang="cs-CZ" sz="4400">
                <a:solidFill>
                  <a:srgbClr val="1B2461"/>
                </a:solidFill>
              </a:rPr>
              <a:t>„</a:t>
            </a:r>
            <a:r>
              <a:rPr lang="cs-CZ" sz="4200">
                <a:solidFill>
                  <a:srgbClr val="1B2461"/>
                </a:solidFill>
              </a:rPr>
              <a:t>rybník” EU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A1AE14-206B-63DD-E8B4-7FD88E862318}"/>
              </a:ext>
            </a:extLst>
          </p:cNvPr>
          <p:cNvSpPr txBox="1">
            <a:spLocks/>
          </p:cNvSpPr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cs-CZ" sz="2000">
                <a:solidFill>
                  <a:srgbClr val="1B2461"/>
                </a:solidFill>
              </a:rPr>
              <a:t>Vyčistěme náš legislativní rybník, kde vznikají předpisy a byrokracie. 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>
              <a:solidFill>
                <a:srgbClr val="1B2461"/>
              </a:solidFill>
            </a:endParaRPr>
          </a:p>
          <a:p>
            <a:pPr marL="0" indent="-228600">
              <a:lnSpc>
                <a:spcPct val="90000"/>
              </a:lnSpc>
            </a:pPr>
            <a:r>
              <a:rPr lang="cs-CZ" sz="2000">
                <a:solidFill>
                  <a:srgbClr val="1B2461"/>
                </a:solidFill>
              </a:rPr>
              <a:t>Vybudujme na přítoku kvalitní filtry a zbavme se nánosů, které nás zbytečně dusí. </a:t>
            </a:r>
          </a:p>
        </p:txBody>
      </p:sp>
    </p:spTree>
    <p:extLst>
      <p:ext uri="{BB962C8B-B14F-4D97-AF65-F5344CB8AC3E}">
        <p14:creationId xmlns:p14="http://schemas.microsoft.com/office/powerpoint/2010/main" val="394840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0214-0173-E909-BE09-8D8FC19F7FEF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7623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2800"/>
              <a:t>Úvodní prohlášení kandidáta na komisaře Valdise Dombrovskise na schvalovacím slyšení v Evropském parlamentu</a:t>
            </a:r>
            <a:endParaRPr lang="cs-CZ" sz="2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0CF6-9AC1-2711-94B2-252F94441C8E}"/>
              </a:ext>
            </a:extLst>
          </p:cNvPr>
          <p:cNvSpPr txBox="1">
            <a:spLocks/>
          </p:cNvSpPr>
          <p:nvPr/>
        </p:nvSpPr>
        <p:spPr>
          <a:xfrm>
            <a:off x="715474" y="1375576"/>
            <a:ext cx="10537866" cy="811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>
                <a:solidFill>
                  <a:srgbClr val="D2E7F9"/>
                </a:solidFill>
              </a:rPr>
              <a:t>(07.11.2024)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4E7BB6-E0AA-DADB-3E24-985605EC665C}"/>
              </a:ext>
            </a:extLst>
          </p:cNvPr>
          <p:cNvSpPr txBox="1">
            <a:spLocks/>
          </p:cNvSpPr>
          <p:nvPr/>
        </p:nvSpPr>
        <p:spPr>
          <a:xfrm>
            <a:off x="687564" y="2411949"/>
            <a:ext cx="10778215" cy="7865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Třetí stavební kámen: administrativní zátěž dnes významně snižuje naši konkurenceschopnost.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12ACC3-30FE-79D9-1745-DE8E5E0A6839}"/>
              </a:ext>
            </a:extLst>
          </p:cNvPr>
          <p:cNvSpPr txBox="1">
            <a:spLocks/>
          </p:cNvSpPr>
          <p:nvPr/>
        </p:nvSpPr>
        <p:spPr>
          <a:xfrm>
            <a:off x="687565" y="3157576"/>
            <a:ext cx="10778215" cy="9532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Každá hodina, kterou podnikatel stráví vyplňováním formulářů, je hodina ztracená pro rozvoj podniku, pro vytváření růstu a pracovních míst.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884529-AFFB-FE8A-0CCE-A0DD410956EF}"/>
              </a:ext>
            </a:extLst>
          </p:cNvPr>
          <p:cNvSpPr txBox="1">
            <a:spLocks/>
          </p:cNvSpPr>
          <p:nvPr/>
        </p:nvSpPr>
        <p:spPr>
          <a:xfrm>
            <a:off x="687565" y="3929725"/>
            <a:ext cx="10778215" cy="11122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Potřebujeme jednodušší pravidla, která se budou snáze provádět.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Zjednodušení neznamená zrušení regulace.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Neohrozíme naše politické cíle ani vysoké sociální a environmentální standardy.</a:t>
            </a:r>
          </a:p>
        </p:txBody>
      </p:sp>
    </p:spTree>
    <p:extLst>
      <p:ext uri="{BB962C8B-B14F-4D97-AF65-F5344CB8AC3E}">
        <p14:creationId xmlns:p14="http://schemas.microsoft.com/office/powerpoint/2010/main" val="359748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300D-7732-D4E4-4C06-EDB0FCC2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A910-9859-FC2D-63A7-44267D3BB88C}"/>
              </a:ext>
            </a:extLst>
          </p:cNvPr>
          <p:cNvSpPr txBox="1">
            <a:spLocks/>
          </p:cNvSpPr>
          <p:nvPr/>
        </p:nvSpPr>
        <p:spPr>
          <a:xfrm>
            <a:off x="687566" y="496800"/>
            <a:ext cx="1150443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cs-CZ" sz="2800"/>
              <a:t>Budapešťské prohlašení o Nové dohodě pro konkurenceschopnost Evropy</a:t>
            </a:r>
            <a:endParaRPr lang="cs-CZ" sz="2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42288-EABA-AEF9-25D0-198F29CA2771}"/>
              </a:ext>
            </a:extLst>
          </p:cNvPr>
          <p:cNvSpPr txBox="1">
            <a:spLocks/>
          </p:cNvSpPr>
          <p:nvPr/>
        </p:nvSpPr>
        <p:spPr>
          <a:xfrm>
            <a:off x="715474" y="1375576"/>
            <a:ext cx="10537866" cy="811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>
                <a:solidFill>
                  <a:srgbClr val="D2E7F9"/>
                </a:solidFill>
              </a:rPr>
              <a:t>(08.11.2024)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04E0DD-22AD-F803-DEED-EE19E1A5715B}"/>
              </a:ext>
            </a:extLst>
          </p:cNvPr>
          <p:cNvSpPr txBox="1">
            <a:spLocks/>
          </p:cNvSpPr>
          <p:nvPr/>
        </p:nvSpPr>
        <p:spPr>
          <a:xfrm>
            <a:off x="687565" y="2278800"/>
            <a:ext cx="10778215" cy="35521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4. zahájení revoluce ve zjednodušování, která zajistí jasný, jednoduchý a inteligentní regulační rámec pro podniky a výrazně sníží administrativní, regulační a zpravodajskou zátěž, zejména pro malé a střední podniky. 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Musíme si osvojit otevřený přístup založený na důvěře, který umožní podnikání vzkvétat bez nadměrné regulace. </a:t>
            </a:r>
          </a:p>
          <a:p>
            <a:pPr>
              <a:spcBef>
                <a:spcPts val="600"/>
              </a:spcBef>
              <a:buClr>
                <a:srgbClr val="E30422"/>
              </a:buClr>
            </a:pPr>
            <a:r>
              <a:rPr lang="cs-CZ" sz="2000"/>
              <a:t>Mezi klíčové cíle, které by měla Komise neprodleně realizovat, patří předložení konkrétních návrhů na snížení požadavků na reporting nejméně o 25 % v první polovině roku 2025 a zahrnutí snižování byrokracie a posouzení dopadů na konkurenceschopnost do svých návrhů.</a:t>
            </a:r>
          </a:p>
        </p:txBody>
      </p:sp>
    </p:spTree>
    <p:extLst>
      <p:ext uri="{BB962C8B-B14F-4D97-AF65-F5344CB8AC3E}">
        <p14:creationId xmlns:p14="http://schemas.microsoft.com/office/powerpoint/2010/main" val="2105638704"/>
      </p:ext>
    </p:extLst>
  </p:cSld>
  <p:clrMapOvr>
    <a:masterClrMapping/>
  </p:clrMapOvr>
</p:sld>
</file>

<file path=ppt/theme/theme1.xml><?xml version="1.0" encoding="utf-8"?>
<a:theme xmlns:a="http://schemas.openxmlformats.org/drawingml/2006/main" name="6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1469</Words>
  <Application>Microsoft Macintosh PowerPoint</Application>
  <PresentationFormat>Širokoúhlá obrazovka</PresentationFormat>
  <Paragraphs>219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22</vt:i4>
      </vt:variant>
    </vt:vector>
  </HeadingPairs>
  <TitlesOfParts>
    <vt:vector size="34" baseType="lpstr">
      <vt:lpstr>Arial</vt:lpstr>
      <vt:lpstr>Calibri</vt:lpstr>
      <vt:lpstr>EC Square Sans Pro Medium</vt:lpstr>
      <vt:lpstr>Montserrat SemiBold</vt:lpstr>
      <vt:lpstr>6_Motiv Office</vt:lpstr>
      <vt:lpstr>7_Motiv Office</vt:lpstr>
      <vt:lpstr>Motiv Office</vt:lpstr>
      <vt:lpstr>4_Motiv Office</vt:lpstr>
      <vt:lpstr>1_Motiv Office</vt:lpstr>
      <vt:lpstr>3_Motiv Office</vt:lpstr>
      <vt:lpstr>2_Motiv Office</vt:lpstr>
      <vt:lpstr>5_Motiv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Microsoft Office User</dc:creator>
  <cp:keywords/>
  <dc:description/>
  <cp:lastModifiedBy>Jan Herget</cp:lastModifiedBy>
  <cp:revision>35</cp:revision>
  <dcterms:created xsi:type="dcterms:W3CDTF">2024-06-06T11:05:30Z</dcterms:created>
  <dcterms:modified xsi:type="dcterms:W3CDTF">2024-11-28T15:36:01Z</dcterms:modified>
  <cp:category/>
</cp:coreProperties>
</file>