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81" r:id="rId5"/>
    <p:sldMasterId id="2147483710" r:id="rId6"/>
    <p:sldMasterId id="2147483738" r:id="rId7"/>
  </p:sldMasterIdLst>
  <p:notesMasterIdLst>
    <p:notesMasterId r:id="rId16"/>
  </p:notesMasterIdLst>
  <p:sldIdLst>
    <p:sldId id="2147474134" r:id="rId8"/>
    <p:sldId id="2147483645" r:id="rId9"/>
    <p:sldId id="2147483641" r:id="rId10"/>
    <p:sldId id="269" r:id="rId11"/>
    <p:sldId id="257" r:id="rId12"/>
    <p:sldId id="260" r:id="rId13"/>
    <p:sldId id="2147483639" r:id="rId14"/>
    <p:sldId id="2147474220" r:id="rId15"/>
  </p:sldIdLst>
  <p:sldSz cx="12192000" cy="6858000"/>
  <p:notesSz cx="12192000" cy="6858000"/>
  <p:embeddedFontLst>
    <p:embeddedFont>
      <p:font typeface="Segoe UI" panose="020B0502040204020203" pitchFamily="34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Wingdings 2" panose="05020102010507070707" pitchFamily="18" charset="2"/>
      <p:regular r:id="rId23"/>
    </p:embeddedFont>
  </p:embeddedFontLst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  <p15:guide id="3" orient="horz" pos="1797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60F19B-BCE7-FA65-B780-FB150244069D}" name="Vícena Ondřej" initials="VO" userId="S::ondrej.vicena@cez.cz::9253f806-63a8-4acc-908d-bb439635f3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3C751"/>
    <a:srgbClr val="2D2D2D"/>
    <a:srgbClr val="00C752"/>
    <a:srgbClr val="363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4660"/>
  </p:normalViewPr>
  <p:slideViewPr>
    <p:cSldViewPr snapToGrid="0">
      <p:cViewPr varScale="1">
        <p:scale>
          <a:sx n="80" d="100"/>
          <a:sy n="80" d="100"/>
        </p:scale>
        <p:origin x="614" y="58"/>
      </p:cViewPr>
      <p:guideLst>
        <p:guide orient="horz" pos="3168"/>
        <p:guide pos="2448"/>
        <p:guide orient="horz" pos="1797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7.fntdata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spíšil Petr" userId="e0d1ff76-39e2-4a11-aa1c-b5969de38ad4" providerId="ADAL" clId="{0B894EDB-5FAA-4D6D-9731-DC7585D29FA1}"/>
    <pc:docChg chg="delSld delMainMaster">
      <pc:chgData name="Pospíšil Petr" userId="e0d1ff76-39e2-4a11-aa1c-b5969de38ad4" providerId="ADAL" clId="{0B894EDB-5FAA-4D6D-9731-DC7585D29FA1}" dt="2025-04-09T06:43:49.344" v="1" actId="47"/>
      <pc:docMkLst>
        <pc:docMk/>
      </pc:docMkLst>
      <pc:sldChg chg="del">
        <pc:chgData name="Pospíšil Petr" userId="e0d1ff76-39e2-4a11-aa1c-b5969de38ad4" providerId="ADAL" clId="{0B894EDB-5FAA-4D6D-9731-DC7585D29FA1}" dt="2025-04-09T06:43:46.699" v="0" actId="47"/>
        <pc:sldMkLst>
          <pc:docMk/>
          <pc:sldMk cId="2346312724" sldId="256"/>
        </pc:sldMkLst>
      </pc:sldChg>
      <pc:sldChg chg="del">
        <pc:chgData name="Pospíšil Petr" userId="e0d1ff76-39e2-4a11-aa1c-b5969de38ad4" providerId="ADAL" clId="{0B894EDB-5FAA-4D6D-9731-DC7585D29FA1}" dt="2025-04-09T06:43:46.699" v="0" actId="47"/>
        <pc:sldMkLst>
          <pc:docMk/>
          <pc:sldMk cId="239037003" sldId="266"/>
        </pc:sldMkLst>
      </pc:sldChg>
      <pc:sldChg chg="del">
        <pc:chgData name="Pospíšil Petr" userId="e0d1ff76-39e2-4a11-aa1c-b5969de38ad4" providerId="ADAL" clId="{0B894EDB-5FAA-4D6D-9731-DC7585D29FA1}" dt="2025-04-09T06:43:49.344" v="1" actId="47"/>
        <pc:sldMkLst>
          <pc:docMk/>
          <pc:sldMk cId="1173090638" sldId="2147474118"/>
        </pc:sldMkLst>
      </pc:sldChg>
      <pc:sldChg chg="del">
        <pc:chgData name="Pospíšil Petr" userId="e0d1ff76-39e2-4a11-aa1c-b5969de38ad4" providerId="ADAL" clId="{0B894EDB-5FAA-4D6D-9731-DC7585D29FA1}" dt="2025-04-09T06:43:46.699" v="0" actId="47"/>
        <pc:sldMkLst>
          <pc:docMk/>
          <pc:sldMk cId="2478669161" sldId="2147474135"/>
        </pc:sldMkLst>
      </pc:sldChg>
      <pc:sldChg chg="del">
        <pc:chgData name="Pospíšil Petr" userId="e0d1ff76-39e2-4a11-aa1c-b5969de38ad4" providerId="ADAL" clId="{0B894EDB-5FAA-4D6D-9731-DC7585D29FA1}" dt="2025-04-09T06:43:46.699" v="0" actId="47"/>
        <pc:sldMkLst>
          <pc:docMk/>
          <pc:sldMk cId="526854043" sldId="2147474228"/>
        </pc:sldMkLst>
      </pc:sldChg>
      <pc:sldChg chg="del">
        <pc:chgData name="Pospíšil Petr" userId="e0d1ff76-39e2-4a11-aa1c-b5969de38ad4" providerId="ADAL" clId="{0B894EDB-5FAA-4D6D-9731-DC7585D29FA1}" dt="2025-04-09T06:43:46.699" v="0" actId="47"/>
        <pc:sldMkLst>
          <pc:docMk/>
          <pc:sldMk cId="1899477699" sldId="2147474232"/>
        </pc:sldMkLst>
      </pc:sldChg>
      <pc:sldChg chg="del">
        <pc:chgData name="Pospíšil Petr" userId="e0d1ff76-39e2-4a11-aa1c-b5969de38ad4" providerId="ADAL" clId="{0B894EDB-5FAA-4D6D-9731-DC7585D29FA1}" dt="2025-04-09T06:43:46.699" v="0" actId="47"/>
        <pc:sldMkLst>
          <pc:docMk/>
          <pc:sldMk cId="4098242751" sldId="2147475629"/>
        </pc:sldMkLst>
      </pc:sldChg>
      <pc:sldChg chg="del">
        <pc:chgData name="Pospíšil Petr" userId="e0d1ff76-39e2-4a11-aa1c-b5969de38ad4" providerId="ADAL" clId="{0B894EDB-5FAA-4D6D-9731-DC7585D29FA1}" dt="2025-04-09T06:43:46.699" v="0" actId="47"/>
        <pc:sldMkLst>
          <pc:docMk/>
          <pc:sldMk cId="2104964379" sldId="2147475630"/>
        </pc:sldMkLst>
      </pc:sldChg>
      <pc:sldChg chg="del">
        <pc:chgData name="Pospíšil Petr" userId="e0d1ff76-39e2-4a11-aa1c-b5969de38ad4" providerId="ADAL" clId="{0B894EDB-5FAA-4D6D-9731-DC7585D29FA1}" dt="2025-04-09T06:43:46.699" v="0" actId="47"/>
        <pc:sldMkLst>
          <pc:docMk/>
          <pc:sldMk cId="498701194" sldId="2147475631"/>
        </pc:sldMkLst>
      </pc:sldChg>
      <pc:sldChg chg="del">
        <pc:chgData name="Pospíšil Petr" userId="e0d1ff76-39e2-4a11-aa1c-b5969de38ad4" providerId="ADAL" clId="{0B894EDB-5FAA-4D6D-9731-DC7585D29FA1}" dt="2025-04-09T06:43:46.699" v="0" actId="47"/>
        <pc:sldMkLst>
          <pc:docMk/>
          <pc:sldMk cId="1783950618" sldId="2147475635"/>
        </pc:sldMkLst>
      </pc:sldChg>
      <pc:sldChg chg="del">
        <pc:chgData name="Pospíšil Petr" userId="e0d1ff76-39e2-4a11-aa1c-b5969de38ad4" providerId="ADAL" clId="{0B894EDB-5FAA-4D6D-9731-DC7585D29FA1}" dt="2025-04-09T06:43:46.699" v="0" actId="47"/>
        <pc:sldMkLst>
          <pc:docMk/>
          <pc:sldMk cId="2717070632" sldId="2147483640"/>
        </pc:sldMkLst>
      </pc:sldChg>
      <pc:sldChg chg="del">
        <pc:chgData name="Pospíšil Petr" userId="e0d1ff76-39e2-4a11-aa1c-b5969de38ad4" providerId="ADAL" clId="{0B894EDB-5FAA-4D6D-9731-DC7585D29FA1}" dt="2025-04-09T06:43:46.699" v="0" actId="47"/>
        <pc:sldMkLst>
          <pc:docMk/>
          <pc:sldMk cId="348889253" sldId="2147483642"/>
        </pc:sldMkLst>
      </pc:sldChg>
      <pc:sldChg chg="del">
        <pc:chgData name="Pospíšil Petr" userId="e0d1ff76-39e2-4a11-aa1c-b5969de38ad4" providerId="ADAL" clId="{0B894EDB-5FAA-4D6D-9731-DC7585D29FA1}" dt="2025-04-09T06:43:46.699" v="0" actId="47"/>
        <pc:sldMkLst>
          <pc:docMk/>
          <pc:sldMk cId="1357005326" sldId="2147483644"/>
        </pc:sldMkLst>
      </pc:sldChg>
      <pc:sldMasterChg chg="delSldLayout">
        <pc:chgData name="Pospíšil Petr" userId="e0d1ff76-39e2-4a11-aa1c-b5969de38ad4" providerId="ADAL" clId="{0B894EDB-5FAA-4D6D-9731-DC7585D29FA1}" dt="2025-04-09T06:43:46.699" v="0" actId="47"/>
        <pc:sldMasterMkLst>
          <pc:docMk/>
          <pc:sldMasterMk cId="127078800" sldId="2147483710"/>
        </pc:sldMasterMkLst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127078800" sldId="2147483710"/>
            <pc:sldLayoutMk cId="2770378724" sldId="2147483737"/>
          </pc:sldLayoutMkLst>
        </pc:sldLayoutChg>
      </pc:sldMasterChg>
      <pc:sldMasterChg chg="del delSldLayout">
        <pc:chgData name="Pospíšil Petr" userId="e0d1ff76-39e2-4a11-aa1c-b5969de38ad4" providerId="ADAL" clId="{0B894EDB-5FAA-4D6D-9731-DC7585D29FA1}" dt="2025-04-09T06:43:46.699" v="0" actId="47"/>
        <pc:sldMasterMkLst>
          <pc:docMk/>
          <pc:sldMasterMk cId="828149752" sldId="2147483795"/>
        </pc:sldMasterMkLst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3826128934" sldId="2147483796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425056723" sldId="2147483797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493401324" sldId="2147483798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907984224" sldId="2147483799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3868976092" sldId="2147483800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689043345" sldId="2147483801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2175355236" sldId="2147483802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4169844026" sldId="2147483803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2936499070" sldId="2147483804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2268782391" sldId="2147483805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883771465" sldId="2147483806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3401884723" sldId="2147483807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1410022400" sldId="2147483808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2931330256" sldId="2147483809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755100484" sldId="2147483810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1236208360" sldId="2147483811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134083702" sldId="2147483812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2093732640" sldId="2147483813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2771092760" sldId="2147483814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1461863725" sldId="2147483815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2505215586" sldId="2147483816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4100974758" sldId="2147483817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2160180458" sldId="2147483818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3569090668" sldId="2147483819"/>
          </pc:sldLayoutMkLst>
        </pc:sldLayoutChg>
        <pc:sldLayoutChg chg="del">
          <pc:chgData name="Pospíšil Petr" userId="e0d1ff76-39e2-4a11-aa1c-b5969de38ad4" providerId="ADAL" clId="{0B894EDB-5FAA-4D6D-9731-DC7585D29FA1}" dt="2025-04-09T06:43:46.699" v="0" actId="47"/>
          <pc:sldLayoutMkLst>
            <pc:docMk/>
            <pc:sldMasterMk cId="828149752" sldId="2147483795"/>
            <pc:sldLayoutMk cId="1568019837" sldId="214748382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69621711230947E-2"/>
          <c:y val="0.13016018708584182"/>
          <c:w val="0.92683537161830165"/>
          <c:h val="0.62204980460229331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ln w="571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4"/>
                </a:solidFill>
              </a:ln>
            </c:spPr>
          </c:marker>
          <c:dPt>
            <c:idx val="1"/>
            <c:marker>
              <c:symbol val="none"/>
            </c:marker>
            <c:bubble3D val="0"/>
            <c:spPr>
              <a:ln w="57150">
                <a:solidFill>
                  <a:schemeClr val="accent4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1-0BA0-44E6-BF4F-8B4263BD1839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57150">
                <a:solidFill>
                  <a:schemeClr val="accent4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3-0BA0-44E6-BF4F-8B4263BD1839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57150">
                <a:solidFill>
                  <a:schemeClr val="accent4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5-0BA0-44E6-BF4F-8B4263BD1839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57150">
                <a:solidFill>
                  <a:schemeClr val="accent4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7-0BA0-44E6-BF4F-8B4263BD1839}"/>
              </c:ext>
            </c:extLst>
          </c:dPt>
          <c:dPt>
            <c:idx val="5"/>
            <c:bubble3D val="0"/>
            <c:spPr>
              <a:ln w="57150">
                <a:solidFill>
                  <a:schemeClr val="accent4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9-0BA0-44E6-BF4F-8B4263BD1839}"/>
              </c:ext>
            </c:extLst>
          </c:dPt>
          <c:dPt>
            <c:idx val="8"/>
            <c:marker>
              <c:spPr>
                <a:solidFill>
                  <a:schemeClr val="bg2"/>
                </a:solidFill>
                <a:ln w="57150">
                  <a:solidFill>
                    <a:schemeClr val="accent4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0BA0-44E6-BF4F-8B4263BD1839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57150">
                <a:solidFill>
                  <a:schemeClr val="accent4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C-0BA0-44E6-BF4F-8B4263BD1839}"/>
              </c:ext>
            </c:extLst>
          </c:dPt>
          <c:dPt>
            <c:idx val="17"/>
            <c:bubble3D val="0"/>
            <c:spPr>
              <a:ln w="57150">
                <a:solidFill>
                  <a:schemeClr val="accent4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E-0BA0-44E6-BF4F-8B4263BD183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A0-44E6-BF4F-8B4263BD183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A0-44E6-BF4F-8B4263BD183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A0-44E6-BF4F-8B4263BD183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A0-44E6-BF4F-8B4263BD1839}"/>
                </c:ext>
              </c:extLst>
            </c:dLbl>
            <c:dLbl>
              <c:idx val="8"/>
              <c:layout>
                <c:manualLayout>
                  <c:x val="-1.5958654496229987E-2"/>
                  <c:y val="-5.1914713837647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BA0-44E6-BF4F-8B4263BD1839}"/>
                </c:ext>
              </c:extLst>
            </c:dLbl>
            <c:dLbl>
              <c:idx val="12"/>
              <c:layout>
                <c:manualLayout>
                  <c:x val="-3.2013638898875887E-2"/>
                  <c:y val="-5.1914713837647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BA0-44E6-BF4F-8B4263BD1839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BA0-44E6-BF4F-8B4263BD1839}"/>
                </c:ext>
              </c:extLst>
            </c:dLbl>
            <c:dLbl>
              <c:idx val="17"/>
              <c:layout>
                <c:manualLayout>
                  <c:x val="-2.1310315963778605E-2"/>
                  <c:y val="-9.201027732238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BA0-44E6-BF4F-8B4263BD1839}"/>
                </c:ext>
              </c:extLst>
            </c:dLbl>
            <c:dLbl>
              <c:idx val="20"/>
              <c:layout>
                <c:manualLayout>
                  <c:x val="-2.3450980550798133E-2"/>
                  <c:y val="-8.47201748706150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BA0-44E6-BF4F-8B4263BD1839}"/>
                </c:ext>
              </c:extLst>
            </c:dLbl>
            <c:dLbl>
              <c:idx val="21"/>
              <c:layout>
                <c:manualLayout>
                  <c:x val="-2.6661977431327227E-2"/>
                  <c:y val="-5.1914713837647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BA0-44E6-BF4F-8B4263BD1839}"/>
                </c:ext>
              </c:extLst>
            </c:dLbl>
            <c:dLbl>
              <c:idx val="28"/>
              <c:layout>
                <c:manualLayout>
                  <c:x val="-2.2380648257288333E-2"/>
                  <c:y val="-5.9204816289418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BA0-44E6-BF4F-8B4263BD1839}"/>
                </c:ext>
              </c:extLst>
            </c:dLbl>
            <c:dLbl>
              <c:idx val="29"/>
              <c:layout>
                <c:manualLayout>
                  <c:x val="-1.9169651376759158E-2"/>
                  <c:y val="-6.284986751530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BA0-44E6-BF4F-8B4263BD1839}"/>
                </c:ext>
              </c:extLst>
            </c:dLbl>
            <c:dLbl>
              <c:idx val="30"/>
              <c:layout>
                <c:manualLayout>
                  <c:x val="-2.0239983670268882E-2"/>
                  <c:y val="-3.3689457708221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BA0-44E6-BF4F-8B4263BD1839}"/>
                </c:ext>
              </c:extLst>
            </c:dLbl>
            <c:dLbl>
              <c:idx val="34"/>
              <c:layout>
                <c:manualLayout>
                  <c:x val="-1.9517106708433506E-2"/>
                  <c:y val="-5.1914713837647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BA0-44E6-BF4F-8B4263BD1839}"/>
                </c:ext>
              </c:extLst>
            </c:dLbl>
            <c:dLbl>
              <c:idx val="35"/>
              <c:layout>
                <c:manualLayout>
                  <c:x val="-1.8804052834298909E-2"/>
                  <c:y val="-4.0979560159991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BA0-44E6-BF4F-8B4263BD1839}"/>
                </c:ext>
              </c:extLst>
            </c:dLbl>
            <c:dLbl>
              <c:idx val="36"/>
              <c:layout>
                <c:manualLayout>
                  <c:x val="-1.9169651376759158E-2"/>
                  <c:y val="-4.8269662611762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BA0-44E6-BF4F-8B4263BD1839}"/>
                </c:ext>
              </c:extLst>
            </c:dLbl>
            <c:dLbl>
              <c:idx val="37"/>
              <c:layout>
                <c:manualLayout>
                  <c:x val="-5.0930961544393425E-3"/>
                  <c:y val="-5.1914713837647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BA0-44E6-BF4F-8B4263BD183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List1!$A$2:$A$39</c:f>
              <c:strCache>
                <c:ptCount val="38"/>
                <c:pt idx="0">
                  <c:v>1994</c:v>
                </c:pt>
                <c:pt idx="1">
                  <c:v>1995*</c:v>
                </c:pt>
                <c:pt idx="2">
                  <c:v>1996*</c:v>
                </c:pt>
                <c:pt idx="3">
                  <c:v>1997*</c:v>
                </c:pt>
                <c:pt idx="4">
                  <c:v>1998*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2010*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4/2018</c:v>
                </c:pt>
                <c:pt idx="25">
                  <c:v>11/2018</c:v>
                </c:pt>
                <c:pt idx="26">
                  <c:v>6/2019</c:v>
                </c:pt>
                <c:pt idx="27">
                  <c:v>11/2019</c:v>
                </c:pt>
                <c:pt idx="28">
                  <c:v>5/2020</c:v>
                </c:pt>
                <c:pt idx="29">
                  <c:v>11/2020</c:v>
                </c:pt>
                <c:pt idx="30">
                  <c:v>5/2021</c:v>
                </c:pt>
                <c:pt idx="31">
                  <c:v> 11/2021</c:v>
                </c:pt>
                <c:pt idx="32">
                  <c:v> 5/2022</c:v>
                </c:pt>
                <c:pt idx="33">
                  <c:v> 11/2022</c:v>
                </c:pt>
                <c:pt idx="34">
                  <c:v> 5/2023</c:v>
                </c:pt>
                <c:pt idx="35">
                  <c:v> 11/2023</c:v>
                </c:pt>
                <c:pt idx="36">
                  <c:v> 5/2024</c:v>
                </c:pt>
                <c:pt idx="37">
                  <c:v> 11/2024</c:v>
                </c:pt>
              </c:strCache>
            </c:strRef>
          </c:cat>
          <c:val>
            <c:numRef>
              <c:f>List1!$B$2:$B$39</c:f>
              <c:numCache>
                <c:formatCode>General</c:formatCode>
                <c:ptCount val="38"/>
                <c:pt idx="0">
                  <c:v>0.68</c:v>
                </c:pt>
                <c:pt idx="1">
                  <c:v>0.63800000000000001</c:v>
                </c:pt>
                <c:pt idx="2">
                  <c:v>0.59599999999999997</c:v>
                </c:pt>
                <c:pt idx="3">
                  <c:v>0.55399999999999994</c:v>
                </c:pt>
                <c:pt idx="4">
                  <c:v>0.5119999999999999</c:v>
                </c:pt>
                <c:pt idx="5">
                  <c:v>0.47</c:v>
                </c:pt>
                <c:pt idx="6">
                  <c:v>0.63</c:v>
                </c:pt>
                <c:pt idx="7">
                  <c:v>0.57999999999999996</c:v>
                </c:pt>
                <c:pt idx="8">
                  <c:v>0.59</c:v>
                </c:pt>
                <c:pt idx="9">
                  <c:v>0.56000000000000005</c:v>
                </c:pt>
                <c:pt idx="10">
                  <c:v>0.52</c:v>
                </c:pt>
                <c:pt idx="11">
                  <c:v>0.54</c:v>
                </c:pt>
                <c:pt idx="12">
                  <c:v>0.59</c:v>
                </c:pt>
                <c:pt idx="13">
                  <c:v>0.59</c:v>
                </c:pt>
                <c:pt idx="14">
                  <c:v>0.67</c:v>
                </c:pt>
                <c:pt idx="15">
                  <c:v>0.71</c:v>
                </c:pt>
                <c:pt idx="16">
                  <c:v>0.625</c:v>
                </c:pt>
                <c:pt idx="17">
                  <c:v>0.54</c:v>
                </c:pt>
                <c:pt idx="18">
                  <c:v>0.64</c:v>
                </c:pt>
                <c:pt idx="19">
                  <c:v>0.67</c:v>
                </c:pt>
                <c:pt idx="20">
                  <c:v>0.59</c:v>
                </c:pt>
                <c:pt idx="21">
                  <c:v>0.57499999999999996</c:v>
                </c:pt>
                <c:pt idx="22">
                  <c:v>0.55200000000000005</c:v>
                </c:pt>
                <c:pt idx="23">
                  <c:v>0.58199999999999996</c:v>
                </c:pt>
                <c:pt idx="24">
                  <c:v>0.60199999999999998</c:v>
                </c:pt>
                <c:pt idx="25">
                  <c:v>0.624</c:v>
                </c:pt>
                <c:pt idx="26">
                  <c:v>0.59599999999999997</c:v>
                </c:pt>
                <c:pt idx="27">
                  <c:v>0.62</c:v>
                </c:pt>
                <c:pt idx="28">
                  <c:v>0.626</c:v>
                </c:pt>
                <c:pt idx="29">
                  <c:v>0.60599999999999998</c:v>
                </c:pt>
                <c:pt idx="30">
                  <c:v>0.58799999999999997</c:v>
                </c:pt>
                <c:pt idx="31">
                  <c:v>0.65</c:v>
                </c:pt>
                <c:pt idx="32">
                  <c:v>0.67800000000000005</c:v>
                </c:pt>
                <c:pt idx="33">
                  <c:v>0.71599999999999997</c:v>
                </c:pt>
                <c:pt idx="34">
                  <c:v>0.70399999999999996</c:v>
                </c:pt>
                <c:pt idx="35">
                  <c:v>0.69</c:v>
                </c:pt>
                <c:pt idx="36">
                  <c:v>0.7</c:v>
                </c:pt>
                <c:pt idx="37">
                  <c:v>0.71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0BA0-44E6-BF4F-8B4263BD1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0938496"/>
        <c:axId val="460932616"/>
      </c:lineChart>
      <c:catAx>
        <c:axId val="46093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460932616"/>
        <c:crosses val="autoZero"/>
        <c:auto val="1"/>
        <c:lblAlgn val="ctr"/>
        <c:lblOffset val="100"/>
        <c:noMultiLvlLbl val="0"/>
      </c:catAx>
      <c:valAx>
        <c:axId val="460932616"/>
        <c:scaling>
          <c:orientation val="minMax"/>
          <c:max val="0.75000000000000011"/>
          <c:min val="0.2"/>
        </c:scaling>
        <c:delete val="1"/>
        <c:axPos val="l"/>
        <c:numFmt formatCode="General" sourceLinked="1"/>
        <c:majorTickMark val="none"/>
        <c:minorTickMark val="none"/>
        <c:tickLblPos val="nextTo"/>
        <c:crossAx val="460938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3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D0EB4-D535-0E4E-B0A8-7C40A708B17B}" type="datetimeFigureOut">
              <a:rPr lang="en-CZ" smtClean="0"/>
              <a:t>04/08/2025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673D0-23DB-BD43-ACA1-43CD0E2954D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17362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2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2DB32-4072-154C-9ABF-999EDCDDA184}" type="slidenum">
              <a:rPr kumimoji="0" lang="cs-CZ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7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74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57120"/>
            <a:ext cx="10298111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D1ED3B7-42DB-F308-0499-1C88F389A4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59088635-C4A2-5DE7-C005-B34DB13072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1396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400" y="980728"/>
            <a:ext cx="4360576" cy="223224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400" y="3717032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B63CCBDE-E186-7A2F-6229-94CA73D7B1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1904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Zástupný symbol obrázku 5">
            <a:extLst>
              <a:ext uri="{FF2B5EF4-FFF2-40B4-BE49-F238E27FC236}">
                <a16:creationId xmlns:a16="http://schemas.microsoft.com/office/drawing/2014/main" id="{1F8AB5F7-2014-3DE5-A3E7-7270C5725B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6423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945F3B21-C1EB-48B8-50D4-6A1748F78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774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78171B0-6EE8-F925-C2D7-E083CA87A0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1904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1233071-C0AF-A6FF-94AC-46A2C47190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6423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25A8E0E-07B3-81B9-AE5F-9B5C442507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400" y="3356992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261109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5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96344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AF65E1E2-DCA5-AF05-B2E5-B9A612376F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24802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37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5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937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00281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0281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6DB134B-C8C4-ED9D-ECAA-BA0D3BE24F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91B7FDB3-283F-B7ED-C4C8-6DE20D6262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772491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1219200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5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B26B058F-4C24-C318-1E84-0729C2B541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277326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5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78DA8F50-FA33-1D19-B6C1-34ECF45C5D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333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C85BB8FE-0315-B0D3-D079-149C3C492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97615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5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CDCCAF09-131E-3E4C-BE38-ACEF58EAB7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344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F3DE0BA-D7D0-8A00-E37E-03B82DC518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6880" y="3202672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2637118B-9C7E-173F-E637-DEAF4CAAC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163493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05EA71-C82B-AA44-A4E8-85F0A5E0E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CE203-DE2C-6447-AC60-175A88E4C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235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E5D401-F9B2-6641-97CF-0037D0D92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5064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9235CD-E9C9-BD08-6F7F-570AE6AA2FA5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9419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8A2A57-E282-417E-A9CC-C5F25AC7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31D098-3A23-4173-B353-B67E47AD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098FBB-9788-4DFE-A210-B81E6FFA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EEE64CD4-6E58-47D3-8896-AD5AB901AD2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19850" y="1796946"/>
            <a:ext cx="4897438" cy="3972029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263EB879-1B80-4ADE-9CB6-096F08881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199" y="1808163"/>
            <a:ext cx="4464049" cy="396081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F483FC-3A09-4FD0-AEA1-9105EF9B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92939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0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F26109-1388-4147-8767-EB2B8918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99D419-FCC8-4085-B838-3BAEBDB8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4DE8B-876E-4B3E-842D-BB967709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linka 3">
            <a:extLst>
              <a:ext uri="{FF2B5EF4-FFF2-40B4-BE49-F238E27FC236}">
                <a16:creationId xmlns:a16="http://schemas.microsoft.com/office/drawing/2014/main" id="{A65DF875-140C-4AB9-9968-462AE4638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7999" y="2215724"/>
            <a:ext cx="5292000" cy="109538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spcBef>
                <a:spcPts val="0"/>
              </a:spcBef>
              <a:defRPr sz="8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cs-CZ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0124B-3E7B-4F10-BF41-CF7CADACA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3600"/>
              </a:spcBef>
              <a:buClr>
                <a:schemeClr val="accent1"/>
              </a:buClr>
              <a:buFont typeface="Wingdings 2" panose="05020102010507070707" pitchFamily="18" charset="2"/>
              <a:buChar char=""/>
              <a:defRPr sz="2400" b="1"/>
            </a:lvl1pPr>
            <a:lvl2pPr>
              <a:spcBef>
                <a:spcPts val="3600"/>
              </a:spcBef>
              <a:buClr>
                <a:schemeClr val="accent2"/>
              </a:buClr>
              <a:defRPr sz="2400" b="1"/>
            </a:lvl2pPr>
            <a:lvl3pPr>
              <a:spcBef>
                <a:spcPts val="3600"/>
              </a:spcBef>
              <a:defRPr sz="2400" b="1"/>
            </a:lvl3pPr>
            <a:lvl4pPr>
              <a:spcBef>
                <a:spcPts val="3600"/>
              </a:spcBef>
              <a:defRPr sz="2400" b="1"/>
            </a:lvl4pPr>
            <a:lvl5pPr>
              <a:spcBef>
                <a:spcPts val="3600"/>
              </a:spcBef>
              <a:defRPr sz="2400" b="1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E564D-7459-4CB0-85DA-F83CFDEC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9223314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7D9004-A755-001A-6CC9-458F8341E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08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3472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B69B087A-BDA0-4CA2-449A-220C8A0CFC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9880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2BFD1512-966D-221D-D013-1D5926C29E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DA5E481-C11E-8F62-C173-EB5E740CA9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DFB8C3E3-2FE9-B311-B7CF-01BBFF854D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6201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F4DAA9EE-3EDA-EC4D-177C-25C6F8166D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42609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820747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DEC724E-C033-F047-E07F-A09C002E2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6884" y="3789040"/>
            <a:ext cx="8853572" cy="244827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F1F6C668-6FE5-FD98-0570-A9E9B52A5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FAE5FDF-3F80-54F4-CE26-DBE350647B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B83B143-D77D-61B6-FBCF-F08314D2B2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3472" y="3429000"/>
            <a:ext cx="88535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073055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22793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6D106E1-2BA3-6D0D-BE93-FAD81BEA0B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96D3A5E4-D310-DB89-29F2-CCD1C5DFFA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19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908DA53C-6579-3BD0-5B5E-839900171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64784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0D4A35CD-ECE1-9CD2-59DC-446B9844E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3FBEC363-76F6-C438-912D-EF2FD2CD9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FEFA80A1-4C72-C7F2-49F5-D691657C98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07300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2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6829CAE9-7D98-E2FD-C921-54BA8CADC7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6409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B79C196-4283-06EE-E6EC-CDCF933B83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99046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96344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AF65E1E2-DCA5-AF05-B2E5-B9A612376F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7750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7633370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8355" y="1930447"/>
            <a:ext cx="3024859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105B5414-D604-2C67-9C40-9F29B7F3C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7633368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A6C8BD78-AF5D-FB02-6E05-A11CBACFA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18354" y="2852936"/>
            <a:ext cx="3024859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70198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37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937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00281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0281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6DB134B-C8C4-ED9D-ECAA-BA0D3BE24F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91B7FDB3-283F-B7ED-C4C8-6DE20D6262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2357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1219200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B26B058F-4C24-C318-1E84-0729C2B541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64141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78DA8F50-FA33-1D19-B6C1-34ECF45C5D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333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C85BB8FE-0315-B0D3-D079-149C3C492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46115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CDCCAF09-131E-3E4C-BE38-ACEF58EAB7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344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F3DE0BA-D7D0-8A00-E37E-03B82DC518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6880" y="3202672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2637118B-9C7E-173F-E637-DEAF4CAAC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30865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05EA71-C82B-AA44-A4E8-85F0A5E0E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CE203-DE2C-6447-AC60-175A88E4C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235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E5D401-F9B2-6641-97CF-0037D0D92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5064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9235CD-E9C9-BD08-6F7F-570AE6AA2FA5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782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7D9004-A755-001A-6CC9-458F8341E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837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2E87EAA-51F0-067F-FAA6-5E9927829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2"/>
          <a:stretch/>
        </p:blipFill>
        <p:spPr>
          <a:xfrm>
            <a:off x="5159896" y="0"/>
            <a:ext cx="7032104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2C9BB94-3B38-D149-AA59-8FBB1C2F6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E38A212-C36F-7144-9D37-90118F796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3933056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2E00C7-8B18-2C9D-7073-7808A5FBEA53}"/>
              </a:ext>
            </a:extLst>
          </p:cNvPr>
          <p:cNvSpPr/>
          <p:nvPr userDrawn="1"/>
        </p:nvSpPr>
        <p:spPr>
          <a:xfrm>
            <a:off x="11208568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424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2E87EAA-51F0-067F-FAA6-5E9927829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896" y="0"/>
            <a:ext cx="7032104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2C9BB94-3B38-D149-AA59-8FBB1C2F6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E38A212-C36F-7144-9D37-90118F796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3933056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2E00C7-8B18-2C9D-7073-7808A5FBEA53}"/>
              </a:ext>
            </a:extLst>
          </p:cNvPr>
          <p:cNvSpPr/>
          <p:nvPr userDrawn="1"/>
        </p:nvSpPr>
        <p:spPr>
          <a:xfrm>
            <a:off x="11208568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366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57120"/>
            <a:ext cx="10298111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D1ED3B7-42DB-F308-0499-1C88F389A4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59088635-C4A2-5DE7-C005-B34DB13072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0210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7633370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8355" y="1930447"/>
            <a:ext cx="3024859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105B5414-D604-2C67-9C40-9F29B7F3C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7633368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A6C8BD78-AF5D-FB02-6E05-A11CBACFA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18354" y="2852936"/>
            <a:ext cx="3024859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36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7485" y="1930447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F98EC4A4-0E88-8EBD-0A2A-CA1D4D7A94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7485" y="2854500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57197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7485" y="1930447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F98EC4A4-0E88-8EBD-0A2A-CA1D4D7A94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7485" y="2854500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917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AE1F90D-7037-11D7-076F-425EF0C96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6782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E4190888-F957-A546-F6D6-C49AB95D14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704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173E74EB-A934-6963-C407-AB4B32DCF6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839157F3-F208-29FD-6B5C-06C1ECE609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6782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0B242EDF-5B3C-5356-1CCB-C122EF7B11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02708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8321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8527" y="1930447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53" name="Rovnoramenný trojúhelník 51">
            <a:extLst>
              <a:ext uri="{FF2B5EF4-FFF2-40B4-BE49-F238E27FC236}">
                <a16:creationId xmlns:a16="http://schemas.microsoft.com/office/drawing/2014/main" id="{27BC23DB-6645-12C3-D39D-15D9667188D9}"/>
              </a:ext>
            </a:extLst>
          </p:cNvPr>
          <p:cNvSpPr/>
          <p:nvPr userDrawn="1"/>
        </p:nvSpPr>
        <p:spPr>
          <a:xfrm rot="5400000">
            <a:off x="5871690" y="3365278"/>
            <a:ext cx="374705" cy="21411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21103"/>
              <a:gd name="connsiteX1" fmla="*/ 530352 w 1060704"/>
              <a:gd name="connsiteY1" fmla="*/ 0 h 921103"/>
              <a:gd name="connsiteX2" fmla="*/ 1060704 w 1060704"/>
              <a:gd name="connsiteY2" fmla="*/ 914400 h 921103"/>
              <a:gd name="connsiteX3" fmla="*/ 516811 w 1060704"/>
              <a:gd name="connsiteY3" fmla="*/ 921103 h 921103"/>
              <a:gd name="connsiteX4" fmla="*/ 0 w 1060704"/>
              <a:gd name="connsiteY4" fmla="*/ 914400 h 921103"/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08"/>
              <a:gd name="connsiteX1" fmla="*/ 530352 w 1060704"/>
              <a:gd name="connsiteY1" fmla="*/ 0 h 914408"/>
              <a:gd name="connsiteX2" fmla="*/ 1060704 w 1060704"/>
              <a:gd name="connsiteY2" fmla="*/ 914400 h 914408"/>
              <a:gd name="connsiteX3" fmla="*/ 512318 w 1060704"/>
              <a:gd name="connsiteY3" fmla="*/ 789316 h 914408"/>
              <a:gd name="connsiteX4" fmla="*/ 0 w 1060704"/>
              <a:gd name="connsiteY4" fmla="*/ 914400 h 914408"/>
              <a:gd name="connsiteX0" fmla="*/ 0 w 1060704"/>
              <a:gd name="connsiteY0" fmla="*/ 914400 h 914403"/>
              <a:gd name="connsiteX1" fmla="*/ 530352 w 1060704"/>
              <a:gd name="connsiteY1" fmla="*/ 0 h 914403"/>
              <a:gd name="connsiteX2" fmla="*/ 1060704 w 1060704"/>
              <a:gd name="connsiteY2" fmla="*/ 914400 h 914403"/>
              <a:gd name="connsiteX3" fmla="*/ 519907 w 1060704"/>
              <a:gd name="connsiteY3" fmla="*/ 519858 h 914403"/>
              <a:gd name="connsiteX4" fmla="*/ 0 w 1060704"/>
              <a:gd name="connsiteY4" fmla="*/ 914400 h 914403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  <a:gd name="connsiteX0" fmla="*/ 0 w 1060704"/>
              <a:gd name="connsiteY0" fmla="*/ 914400 h 914399"/>
              <a:gd name="connsiteX1" fmla="*/ 530352 w 1060704"/>
              <a:gd name="connsiteY1" fmla="*/ 0 h 914399"/>
              <a:gd name="connsiteX2" fmla="*/ 1060704 w 1060704"/>
              <a:gd name="connsiteY2" fmla="*/ 914400 h 914399"/>
              <a:gd name="connsiteX3" fmla="*/ 531297 w 1060704"/>
              <a:gd name="connsiteY3" fmla="*/ 3710 h 914399"/>
              <a:gd name="connsiteX4" fmla="*/ 0 w 1060704"/>
              <a:gd name="connsiteY4" fmla="*/ 914400 h 914399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704" h="914401">
                <a:moveTo>
                  <a:pt x="0" y="914400"/>
                </a:moveTo>
                <a:lnTo>
                  <a:pt x="530352" y="0"/>
                </a:lnTo>
                <a:lnTo>
                  <a:pt x="1060704" y="914400"/>
                </a:lnTo>
                <a:cubicBezTo>
                  <a:pt x="1043633" y="904331"/>
                  <a:pt x="533192" y="-1403"/>
                  <a:pt x="531297" y="3710"/>
                </a:cubicBezTo>
                <a:cubicBezTo>
                  <a:pt x="531312" y="-139"/>
                  <a:pt x="18968" y="884091"/>
                  <a:pt x="0" y="914400"/>
                </a:cubicBezTo>
                <a:close/>
              </a:path>
            </a:pathLst>
          </a:custGeom>
          <a:noFill/>
          <a:ln w="34925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cs-CZ" dirty="0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7BACBAD4-6DA3-FC34-9EBE-50400CF3C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2" y="2852936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67CAEF5D-8A72-3ED8-0DF0-628C1A0234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18527" y="2862278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3722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E7AB3-9B6E-BF47-BB76-1CC7504E6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78311E9-823A-C345-B582-8BE42DF1D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20F95B7-E9A7-E44D-9B6C-84F243251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6577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F90324-8788-09F4-3BA0-EC9EB6C21700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0829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ka_a_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392" y="1628800"/>
            <a:ext cx="10936218" cy="46085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3" y="332656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415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3686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8984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280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F4E371C-FF85-034C-CE97-02118F8BCA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7576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93F3FA6-92AB-6241-CAA8-95BBA203D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68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E384EC8A-803F-50CF-E7EA-271BB97F0E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984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BC8D0283-37C0-F910-154D-8138A9CF91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3280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DC0D5987-1A9D-5E81-E756-0F9A83AE7B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757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3253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9360" y="148478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9466" y="148105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572" y="1484783"/>
            <a:ext cx="3068606" cy="44685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91730CE2-54CA-7822-FC69-21FD079ED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360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B2BF174-208D-4CAA-964B-B20D4BF25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9466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E70D5AD-B0EC-A0CA-BA0C-514CBDF39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9572" y="1121014"/>
            <a:ext cx="3068606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0380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400" y="980728"/>
            <a:ext cx="4360576" cy="22322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400" y="3717032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B63CCBDE-E186-7A2F-6229-94CA73D7B1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1904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11" name="Zástupný symbol obrázku 5">
            <a:extLst>
              <a:ext uri="{FF2B5EF4-FFF2-40B4-BE49-F238E27FC236}">
                <a16:creationId xmlns:a16="http://schemas.microsoft.com/office/drawing/2014/main" id="{1F8AB5F7-2014-3DE5-A3E7-7270C5725B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6423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945F3B21-C1EB-48B8-50D4-6A1748F78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774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78171B0-6EE8-F925-C2D7-E083CA87A0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1904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1233071-C0AF-A6FF-94AC-46A2C47190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6423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25A8E0E-07B3-81B9-AE5F-9B5C442507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400" y="3356992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262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3472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B69B087A-BDA0-4CA2-449A-220C8A0CFC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9880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2BFD1512-966D-221D-D013-1D5926C29E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DA5E481-C11E-8F62-C173-EB5E740CA9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DFB8C3E3-2FE9-B311-B7CF-01BBFF854D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6201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F4DAA9EE-3EDA-EC4D-177C-25C6F8166D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42609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549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DEC724E-C033-F047-E07F-A09C002E2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6884" y="3789040"/>
            <a:ext cx="8853572" cy="24482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F1F6C668-6FE5-FD98-0570-A9E9B52A5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FAE5FDF-3F80-54F4-CE26-DBE350647B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B83B143-D77D-61B6-FBCF-F08314D2B2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3472" y="3429000"/>
            <a:ext cx="88535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12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AE1F90D-7037-11D7-076F-425EF0C96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6782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E4190888-F957-A546-F6D6-C49AB95D14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704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173E74EB-A934-6963-C407-AB4B32DCF6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839157F3-F208-29FD-6B5C-06C1ECE609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6782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0B242EDF-5B3C-5356-1CCB-C122EF7B11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02708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600419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7596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6D106E1-2BA3-6D0D-BE93-FAD81BEA0B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96D3A5E4-D310-DB89-29F2-CCD1C5DFFA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1561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908DA53C-6579-3BD0-5B5E-839900171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788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0D4A35CD-ECE1-9CD2-59DC-446B9844E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3FBEC363-76F6-C438-912D-EF2FD2CD9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FEFA80A1-4C72-C7F2-49F5-D691657C98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907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2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6829CAE9-7D98-E2FD-C921-54BA8CADC7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727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B79C196-4283-06EE-E6EC-CDCF933B83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21651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96344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AF65E1E2-DCA5-AF05-B2E5-B9A612376F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065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37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937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00281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0281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6DB134B-C8C4-ED9D-ECAA-BA0D3BE24F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91B7FDB3-283F-B7ED-C4C8-6DE20D6262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5340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12192000" cy="36450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B26B058F-4C24-C318-1E84-0729C2B541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7132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78DA8F50-FA33-1D19-B6C1-34ECF45C5D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333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C85BB8FE-0315-B0D3-D079-149C3C492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30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8527" y="1930447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53" name="Rovnoramenný trojúhelník 51">
            <a:extLst>
              <a:ext uri="{FF2B5EF4-FFF2-40B4-BE49-F238E27FC236}">
                <a16:creationId xmlns:a16="http://schemas.microsoft.com/office/drawing/2014/main" id="{27BC23DB-6645-12C3-D39D-15D9667188D9}"/>
              </a:ext>
            </a:extLst>
          </p:cNvPr>
          <p:cNvSpPr/>
          <p:nvPr userDrawn="1"/>
        </p:nvSpPr>
        <p:spPr>
          <a:xfrm rot="5400000">
            <a:off x="5871690" y="3365278"/>
            <a:ext cx="374705" cy="21411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21103"/>
              <a:gd name="connsiteX1" fmla="*/ 530352 w 1060704"/>
              <a:gd name="connsiteY1" fmla="*/ 0 h 921103"/>
              <a:gd name="connsiteX2" fmla="*/ 1060704 w 1060704"/>
              <a:gd name="connsiteY2" fmla="*/ 914400 h 921103"/>
              <a:gd name="connsiteX3" fmla="*/ 516811 w 1060704"/>
              <a:gd name="connsiteY3" fmla="*/ 921103 h 921103"/>
              <a:gd name="connsiteX4" fmla="*/ 0 w 1060704"/>
              <a:gd name="connsiteY4" fmla="*/ 914400 h 921103"/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08"/>
              <a:gd name="connsiteX1" fmla="*/ 530352 w 1060704"/>
              <a:gd name="connsiteY1" fmla="*/ 0 h 914408"/>
              <a:gd name="connsiteX2" fmla="*/ 1060704 w 1060704"/>
              <a:gd name="connsiteY2" fmla="*/ 914400 h 914408"/>
              <a:gd name="connsiteX3" fmla="*/ 512318 w 1060704"/>
              <a:gd name="connsiteY3" fmla="*/ 789316 h 914408"/>
              <a:gd name="connsiteX4" fmla="*/ 0 w 1060704"/>
              <a:gd name="connsiteY4" fmla="*/ 914400 h 914408"/>
              <a:gd name="connsiteX0" fmla="*/ 0 w 1060704"/>
              <a:gd name="connsiteY0" fmla="*/ 914400 h 914403"/>
              <a:gd name="connsiteX1" fmla="*/ 530352 w 1060704"/>
              <a:gd name="connsiteY1" fmla="*/ 0 h 914403"/>
              <a:gd name="connsiteX2" fmla="*/ 1060704 w 1060704"/>
              <a:gd name="connsiteY2" fmla="*/ 914400 h 914403"/>
              <a:gd name="connsiteX3" fmla="*/ 519907 w 1060704"/>
              <a:gd name="connsiteY3" fmla="*/ 519858 h 914403"/>
              <a:gd name="connsiteX4" fmla="*/ 0 w 1060704"/>
              <a:gd name="connsiteY4" fmla="*/ 914400 h 914403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  <a:gd name="connsiteX0" fmla="*/ 0 w 1060704"/>
              <a:gd name="connsiteY0" fmla="*/ 914400 h 914399"/>
              <a:gd name="connsiteX1" fmla="*/ 530352 w 1060704"/>
              <a:gd name="connsiteY1" fmla="*/ 0 h 914399"/>
              <a:gd name="connsiteX2" fmla="*/ 1060704 w 1060704"/>
              <a:gd name="connsiteY2" fmla="*/ 914400 h 914399"/>
              <a:gd name="connsiteX3" fmla="*/ 531297 w 1060704"/>
              <a:gd name="connsiteY3" fmla="*/ 3710 h 914399"/>
              <a:gd name="connsiteX4" fmla="*/ 0 w 1060704"/>
              <a:gd name="connsiteY4" fmla="*/ 914400 h 914399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704" h="914401">
                <a:moveTo>
                  <a:pt x="0" y="914400"/>
                </a:moveTo>
                <a:lnTo>
                  <a:pt x="530352" y="0"/>
                </a:lnTo>
                <a:lnTo>
                  <a:pt x="1060704" y="914400"/>
                </a:lnTo>
                <a:cubicBezTo>
                  <a:pt x="1043633" y="904331"/>
                  <a:pt x="533192" y="-1403"/>
                  <a:pt x="531297" y="3710"/>
                </a:cubicBezTo>
                <a:cubicBezTo>
                  <a:pt x="531312" y="-139"/>
                  <a:pt x="18968" y="884091"/>
                  <a:pt x="0" y="914400"/>
                </a:cubicBezTo>
                <a:close/>
              </a:path>
            </a:pathLst>
          </a:custGeom>
          <a:noFill/>
          <a:ln w="34925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cs-CZ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7BACBAD4-6DA3-FC34-9EBE-50400CF3C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2" y="2852936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67CAEF5D-8A72-3ED8-0DF0-628C1A0234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18527" y="2862278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53276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CDCCAF09-131E-3E4C-BE38-ACEF58EAB7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344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F3DE0BA-D7D0-8A00-E37E-03B82DC518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6880" y="3202672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2637118B-9C7E-173F-E637-DEAF4CAAC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6073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05EA71-C82B-AA44-A4E8-85F0A5E0E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CE203-DE2C-6447-AC60-175A88E4C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235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E5D401-F9B2-6641-97CF-0037D0D92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5064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9235CD-E9C9-BD08-6F7F-570AE6AA2FA5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5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7D9004-A755-001A-6CC9-458F8341E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5455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57120"/>
            <a:ext cx="10298111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D1ED3B7-42DB-F308-0499-1C88F389A4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59088635-C4A2-5DE7-C005-B34DB13072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3833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08/04/2025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645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2E87EAA-51F0-067F-FAA6-5E9927829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896" y="0"/>
            <a:ext cx="7032104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2C9BB94-3B38-D149-AA59-8FBB1C2F6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E38A212-C36F-7144-9D37-90118F796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3933056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2E00C7-8B18-2C9D-7073-7808A5FBEA53}"/>
              </a:ext>
            </a:extLst>
          </p:cNvPr>
          <p:cNvSpPr/>
          <p:nvPr userDrawn="1"/>
        </p:nvSpPr>
        <p:spPr>
          <a:xfrm>
            <a:off x="11208568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6147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57120"/>
            <a:ext cx="10298111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D1ED3B7-42DB-F308-0499-1C88F389A4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59088635-C4A2-5DE7-C005-B34DB13072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0150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7633370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8355" y="1930447"/>
            <a:ext cx="3024859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105B5414-D604-2C67-9C40-9F29B7F3C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7633368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A6C8BD78-AF5D-FB02-6E05-A11CBACFA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18354" y="2852936"/>
            <a:ext cx="3024859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7905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7485" y="1930447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F98EC4A4-0E88-8EBD-0A2A-CA1D4D7A94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7485" y="2854500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8148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AE1F90D-7037-11D7-076F-425EF0C96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6782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E4190888-F957-A546-F6D6-C49AB95D14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704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173E74EB-A934-6963-C407-AB4B32DCF6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839157F3-F208-29FD-6B5C-06C1ECE609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6782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0B242EDF-5B3C-5356-1CCB-C122EF7B11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02708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03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E7AB3-9B6E-BF47-BB76-1CC7504E6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78311E9-823A-C345-B582-8BE42DF1D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20F95B7-E9A7-E44D-9B6C-84F243251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6577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F90324-8788-09F4-3BA0-EC9EB6C21700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2729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8527" y="1930447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53" name="Rovnoramenný trojúhelník 51">
            <a:extLst>
              <a:ext uri="{FF2B5EF4-FFF2-40B4-BE49-F238E27FC236}">
                <a16:creationId xmlns:a16="http://schemas.microsoft.com/office/drawing/2014/main" id="{27BC23DB-6645-12C3-D39D-15D9667188D9}"/>
              </a:ext>
            </a:extLst>
          </p:cNvPr>
          <p:cNvSpPr/>
          <p:nvPr userDrawn="1"/>
        </p:nvSpPr>
        <p:spPr>
          <a:xfrm rot="5400000">
            <a:off x="5871690" y="3365278"/>
            <a:ext cx="374705" cy="21411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21103"/>
              <a:gd name="connsiteX1" fmla="*/ 530352 w 1060704"/>
              <a:gd name="connsiteY1" fmla="*/ 0 h 921103"/>
              <a:gd name="connsiteX2" fmla="*/ 1060704 w 1060704"/>
              <a:gd name="connsiteY2" fmla="*/ 914400 h 921103"/>
              <a:gd name="connsiteX3" fmla="*/ 516811 w 1060704"/>
              <a:gd name="connsiteY3" fmla="*/ 921103 h 921103"/>
              <a:gd name="connsiteX4" fmla="*/ 0 w 1060704"/>
              <a:gd name="connsiteY4" fmla="*/ 914400 h 921103"/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08"/>
              <a:gd name="connsiteX1" fmla="*/ 530352 w 1060704"/>
              <a:gd name="connsiteY1" fmla="*/ 0 h 914408"/>
              <a:gd name="connsiteX2" fmla="*/ 1060704 w 1060704"/>
              <a:gd name="connsiteY2" fmla="*/ 914400 h 914408"/>
              <a:gd name="connsiteX3" fmla="*/ 512318 w 1060704"/>
              <a:gd name="connsiteY3" fmla="*/ 789316 h 914408"/>
              <a:gd name="connsiteX4" fmla="*/ 0 w 1060704"/>
              <a:gd name="connsiteY4" fmla="*/ 914400 h 914408"/>
              <a:gd name="connsiteX0" fmla="*/ 0 w 1060704"/>
              <a:gd name="connsiteY0" fmla="*/ 914400 h 914403"/>
              <a:gd name="connsiteX1" fmla="*/ 530352 w 1060704"/>
              <a:gd name="connsiteY1" fmla="*/ 0 h 914403"/>
              <a:gd name="connsiteX2" fmla="*/ 1060704 w 1060704"/>
              <a:gd name="connsiteY2" fmla="*/ 914400 h 914403"/>
              <a:gd name="connsiteX3" fmla="*/ 519907 w 1060704"/>
              <a:gd name="connsiteY3" fmla="*/ 519858 h 914403"/>
              <a:gd name="connsiteX4" fmla="*/ 0 w 1060704"/>
              <a:gd name="connsiteY4" fmla="*/ 914400 h 914403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  <a:gd name="connsiteX0" fmla="*/ 0 w 1060704"/>
              <a:gd name="connsiteY0" fmla="*/ 914400 h 914399"/>
              <a:gd name="connsiteX1" fmla="*/ 530352 w 1060704"/>
              <a:gd name="connsiteY1" fmla="*/ 0 h 914399"/>
              <a:gd name="connsiteX2" fmla="*/ 1060704 w 1060704"/>
              <a:gd name="connsiteY2" fmla="*/ 914400 h 914399"/>
              <a:gd name="connsiteX3" fmla="*/ 531297 w 1060704"/>
              <a:gd name="connsiteY3" fmla="*/ 3710 h 914399"/>
              <a:gd name="connsiteX4" fmla="*/ 0 w 1060704"/>
              <a:gd name="connsiteY4" fmla="*/ 914400 h 914399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704" h="914401">
                <a:moveTo>
                  <a:pt x="0" y="914400"/>
                </a:moveTo>
                <a:lnTo>
                  <a:pt x="530352" y="0"/>
                </a:lnTo>
                <a:lnTo>
                  <a:pt x="1060704" y="914400"/>
                </a:lnTo>
                <a:cubicBezTo>
                  <a:pt x="1043633" y="904331"/>
                  <a:pt x="533192" y="-1403"/>
                  <a:pt x="531297" y="3710"/>
                </a:cubicBezTo>
                <a:cubicBezTo>
                  <a:pt x="531312" y="-139"/>
                  <a:pt x="18968" y="884091"/>
                  <a:pt x="0" y="914400"/>
                </a:cubicBezTo>
                <a:close/>
              </a:path>
            </a:pathLst>
          </a:custGeom>
          <a:noFill/>
          <a:ln w="34925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cs-CZ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7BACBAD4-6DA3-FC34-9EBE-50400CF3C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2" y="2852936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67CAEF5D-8A72-3ED8-0DF0-628C1A0234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18527" y="2862278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4619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E7AB3-9B6E-BF47-BB76-1CC7504E6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78311E9-823A-C345-B582-8BE42DF1D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20F95B7-E9A7-E44D-9B6C-84F243251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6577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F90324-8788-09F4-3BA0-EC9EB6C21700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1826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ka_a_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392" y="1628800"/>
            <a:ext cx="10936218" cy="4608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3" y="332656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7539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3686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8984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280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F4E371C-FF85-034C-CE97-02118F8BCA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7576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93F3FA6-92AB-6241-CAA8-95BBA203D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68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E384EC8A-803F-50CF-E7EA-271BB97F0E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984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BC8D0283-37C0-F910-154D-8138A9CF91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3280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DC0D5987-1A9D-5E81-E756-0F9A83AE7B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757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7684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9360" y="148478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9466" y="148105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572" y="1484783"/>
            <a:ext cx="3068606" cy="4468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91730CE2-54CA-7822-FC69-21FD079ED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360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B2BF174-208D-4CAA-964B-B20D4BF25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9466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E70D5AD-B0EC-A0CA-BA0C-514CBDF39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9572" y="1121014"/>
            <a:ext cx="3068606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347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400" y="980728"/>
            <a:ext cx="4360576" cy="22322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400" y="3717032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B63CCBDE-E186-7A2F-6229-94CA73D7B1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1904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1" name="Zástupný symbol obrázku 5">
            <a:extLst>
              <a:ext uri="{FF2B5EF4-FFF2-40B4-BE49-F238E27FC236}">
                <a16:creationId xmlns:a16="http://schemas.microsoft.com/office/drawing/2014/main" id="{1F8AB5F7-2014-3DE5-A3E7-7270C5725B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6423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945F3B21-C1EB-48B8-50D4-6A1748F78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774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78171B0-6EE8-F925-C2D7-E083CA87A0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1904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1233071-C0AF-A6FF-94AC-46A2C47190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6423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25A8E0E-07B3-81B9-AE5F-9B5C442507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400" y="3356992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78969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3472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B69B087A-BDA0-4CA2-449A-220C8A0CFC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9880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2BFD1512-966D-221D-D013-1D5926C29E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DA5E481-C11E-8F62-C173-EB5E740CA9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DFB8C3E3-2FE9-B311-B7CF-01BBFF854D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6201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F4DAA9EE-3EDA-EC4D-177C-25C6F8166D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42609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27216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DEC724E-C033-F047-E07F-A09C002E2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6884" y="3789040"/>
            <a:ext cx="8853572" cy="24482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F1F6C668-6FE5-FD98-0570-A9E9B52A5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FAE5FDF-3F80-54F4-CE26-DBE350647B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B83B143-D77D-61B6-FBCF-F08314D2B2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3472" y="3429000"/>
            <a:ext cx="88535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en-US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4622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6157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6D106E1-2BA3-6D0D-BE93-FAD81BEA0B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96D3A5E4-D310-DB89-29F2-CCD1C5DFFA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78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ka_a_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392" y="1628800"/>
            <a:ext cx="10936218" cy="4608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3" y="332656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4121177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908DA53C-6579-3BD0-5B5E-839900171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917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0D4A35CD-ECE1-9CD2-59DC-446B9844E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3FBEC363-76F6-C438-912D-EF2FD2CD9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FEFA80A1-4C72-C7F2-49F5-D691657C98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9429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2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6829CAE9-7D98-E2FD-C921-54BA8CADC7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0836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B79C196-4283-06EE-E6EC-CDCF933B83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7256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96344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AF65E1E2-DCA5-AF05-B2E5-B9A612376F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4397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37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937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00281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0281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6DB134B-C8C4-ED9D-ECAA-BA0D3BE24F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91B7FDB3-283F-B7ED-C4C8-6DE20D6262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2545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12192000" cy="3645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B26B058F-4C24-C318-1E84-0729C2B541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6577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78DA8F50-FA33-1D19-B6C1-34ECF45C5D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333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C85BB8FE-0315-B0D3-D079-149C3C492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8884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CDCCAF09-131E-3E4C-BE38-ACEF58EAB7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344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F3DE0BA-D7D0-8A00-E37E-03B82DC518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6880" y="3202672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2637118B-9C7E-173F-E637-DEAF4CAAC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0387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05EA71-C82B-AA44-A4E8-85F0A5E0E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CE203-DE2C-6447-AC60-175A88E4C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235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E5D401-F9B2-6641-97CF-0037D0D92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5064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9235CD-E9C9-BD08-6F7F-570AE6AA2FA5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15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3686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8984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280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F4E371C-FF85-034C-CE97-02118F8BCA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7576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93F3FA6-92AB-6241-CAA8-95BBA203D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68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E384EC8A-803F-50CF-E7EA-271BB97F0E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984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BC8D0283-37C0-F910-154D-8138A9CF91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3280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DC0D5987-1A9D-5E81-E756-0F9A83AE7B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757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300814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57120"/>
            <a:ext cx="10298111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D1ED3B7-42DB-F308-0499-1C88F389A4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59088635-C4A2-5DE7-C005-B34DB13072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84887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2E87EAA-51F0-067F-FAA6-5E9927829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2"/>
          <a:stretch/>
        </p:blipFill>
        <p:spPr>
          <a:xfrm>
            <a:off x="5159896" y="0"/>
            <a:ext cx="7032104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2C9BB94-3B38-D149-AA59-8FBB1C2F6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E38A212-C36F-7144-9D37-90118F796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3933056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12E00C7-8B18-2C9D-7073-7808A5FBEA53}"/>
              </a:ext>
            </a:extLst>
          </p:cNvPr>
          <p:cNvSpPr/>
          <p:nvPr userDrawn="1"/>
        </p:nvSpPr>
        <p:spPr>
          <a:xfrm>
            <a:off x="11208568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8525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57120"/>
            <a:ext cx="10298111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5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D1ED3B7-42DB-F308-0499-1C88F389A4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59088635-C4A2-5DE7-C005-B34DB13072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614851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7633370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5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8355" y="1930447"/>
            <a:ext cx="3024859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105B5414-D604-2C67-9C40-9F29B7F3C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7633368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A6C8BD78-AF5D-FB02-6E05-A11CBACFA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18354" y="2852936"/>
            <a:ext cx="3024859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402846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5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7485" y="1930447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F98EC4A4-0E88-8EBD-0A2A-CA1D4D7A94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7485" y="2854500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818250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5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AE1F90D-7037-11D7-076F-425EF0C96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6782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E4190888-F957-A546-F6D6-C49AB95D14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704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173E74EB-A934-6963-C407-AB4B32DCF6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839157F3-F208-29FD-6B5C-06C1ECE609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6782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0B242EDF-5B3C-5356-1CCB-C122EF7B11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02708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066685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5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8527" y="1930447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53" name="Rovnoramenný trojúhelník 51">
            <a:extLst>
              <a:ext uri="{FF2B5EF4-FFF2-40B4-BE49-F238E27FC236}">
                <a16:creationId xmlns:a16="http://schemas.microsoft.com/office/drawing/2014/main" id="{27BC23DB-6645-12C3-D39D-15D9667188D9}"/>
              </a:ext>
            </a:extLst>
          </p:cNvPr>
          <p:cNvSpPr/>
          <p:nvPr userDrawn="1"/>
        </p:nvSpPr>
        <p:spPr>
          <a:xfrm rot="5400000">
            <a:off x="5871690" y="3365278"/>
            <a:ext cx="374705" cy="21411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21103"/>
              <a:gd name="connsiteX1" fmla="*/ 530352 w 1060704"/>
              <a:gd name="connsiteY1" fmla="*/ 0 h 921103"/>
              <a:gd name="connsiteX2" fmla="*/ 1060704 w 1060704"/>
              <a:gd name="connsiteY2" fmla="*/ 914400 h 921103"/>
              <a:gd name="connsiteX3" fmla="*/ 516811 w 1060704"/>
              <a:gd name="connsiteY3" fmla="*/ 921103 h 921103"/>
              <a:gd name="connsiteX4" fmla="*/ 0 w 1060704"/>
              <a:gd name="connsiteY4" fmla="*/ 914400 h 921103"/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08"/>
              <a:gd name="connsiteX1" fmla="*/ 530352 w 1060704"/>
              <a:gd name="connsiteY1" fmla="*/ 0 h 914408"/>
              <a:gd name="connsiteX2" fmla="*/ 1060704 w 1060704"/>
              <a:gd name="connsiteY2" fmla="*/ 914400 h 914408"/>
              <a:gd name="connsiteX3" fmla="*/ 512318 w 1060704"/>
              <a:gd name="connsiteY3" fmla="*/ 789316 h 914408"/>
              <a:gd name="connsiteX4" fmla="*/ 0 w 1060704"/>
              <a:gd name="connsiteY4" fmla="*/ 914400 h 914408"/>
              <a:gd name="connsiteX0" fmla="*/ 0 w 1060704"/>
              <a:gd name="connsiteY0" fmla="*/ 914400 h 914403"/>
              <a:gd name="connsiteX1" fmla="*/ 530352 w 1060704"/>
              <a:gd name="connsiteY1" fmla="*/ 0 h 914403"/>
              <a:gd name="connsiteX2" fmla="*/ 1060704 w 1060704"/>
              <a:gd name="connsiteY2" fmla="*/ 914400 h 914403"/>
              <a:gd name="connsiteX3" fmla="*/ 519907 w 1060704"/>
              <a:gd name="connsiteY3" fmla="*/ 519858 h 914403"/>
              <a:gd name="connsiteX4" fmla="*/ 0 w 1060704"/>
              <a:gd name="connsiteY4" fmla="*/ 914400 h 914403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  <a:gd name="connsiteX0" fmla="*/ 0 w 1060704"/>
              <a:gd name="connsiteY0" fmla="*/ 914400 h 914399"/>
              <a:gd name="connsiteX1" fmla="*/ 530352 w 1060704"/>
              <a:gd name="connsiteY1" fmla="*/ 0 h 914399"/>
              <a:gd name="connsiteX2" fmla="*/ 1060704 w 1060704"/>
              <a:gd name="connsiteY2" fmla="*/ 914400 h 914399"/>
              <a:gd name="connsiteX3" fmla="*/ 531297 w 1060704"/>
              <a:gd name="connsiteY3" fmla="*/ 3710 h 914399"/>
              <a:gd name="connsiteX4" fmla="*/ 0 w 1060704"/>
              <a:gd name="connsiteY4" fmla="*/ 914400 h 914399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704" h="914401">
                <a:moveTo>
                  <a:pt x="0" y="914400"/>
                </a:moveTo>
                <a:lnTo>
                  <a:pt x="530352" y="0"/>
                </a:lnTo>
                <a:lnTo>
                  <a:pt x="1060704" y="914400"/>
                </a:lnTo>
                <a:cubicBezTo>
                  <a:pt x="1043633" y="904331"/>
                  <a:pt x="533192" y="-1403"/>
                  <a:pt x="531297" y="3710"/>
                </a:cubicBezTo>
                <a:cubicBezTo>
                  <a:pt x="531312" y="-139"/>
                  <a:pt x="18968" y="884091"/>
                  <a:pt x="0" y="914400"/>
                </a:cubicBezTo>
                <a:close/>
              </a:path>
            </a:pathLst>
          </a:custGeom>
          <a:noFill/>
          <a:ln w="34925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cs-CZ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7BACBAD4-6DA3-FC34-9EBE-50400CF3C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2" y="2852936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67CAEF5D-8A72-3ED8-0DF0-628C1A0234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18527" y="2862278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290388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E7AB3-9B6E-BF47-BB76-1CC7504E6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78311E9-823A-C345-B582-8BE42DF1D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20F95B7-E9A7-E44D-9B6C-84F243251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6577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F90324-8788-09F4-3BA0-EC9EB6C21700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58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ka_a_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392" y="1628800"/>
            <a:ext cx="10936218" cy="4608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5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3" y="332656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7010662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3686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5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8984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280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F4E371C-FF85-034C-CE97-02118F8BCA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7576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93F3FA6-92AB-6241-CAA8-95BBA203D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68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E384EC8A-803F-50CF-E7EA-271BB97F0E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984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BC8D0283-37C0-F910-154D-8138A9CF91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3280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DC0D5987-1A9D-5E81-E756-0F9A83AE7B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757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06450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9360" y="148478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9466" y="148105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572" y="1484783"/>
            <a:ext cx="3068606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91730CE2-54CA-7822-FC69-21FD079ED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360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B2BF174-208D-4CAA-964B-B20D4BF25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9466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E70D5AD-B0EC-A0CA-BA0C-514CBDF39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9572" y="1121014"/>
            <a:ext cx="3068606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215061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9360" y="148478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5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9466" y="148105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572" y="1484783"/>
            <a:ext cx="3068606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91730CE2-54CA-7822-FC69-21FD079ED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360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B2BF174-208D-4CAA-964B-B20D4BF25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9466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E70D5AD-B0EC-A0CA-BA0C-514CBDF39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9572" y="1121014"/>
            <a:ext cx="3068606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0486855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400" y="980728"/>
            <a:ext cx="4360576" cy="223224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5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400" y="3717032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B63CCBDE-E186-7A2F-6229-94CA73D7B1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1904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Zástupný symbol obrázku 5">
            <a:extLst>
              <a:ext uri="{FF2B5EF4-FFF2-40B4-BE49-F238E27FC236}">
                <a16:creationId xmlns:a16="http://schemas.microsoft.com/office/drawing/2014/main" id="{1F8AB5F7-2014-3DE5-A3E7-7270C5725B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6423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945F3B21-C1EB-48B8-50D4-6A1748F78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774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78171B0-6EE8-F925-C2D7-E083CA87A0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1904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1233071-C0AF-A6FF-94AC-46A2C47190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6423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25A8E0E-07B3-81B9-AE5F-9B5C442507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400" y="3356992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736662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5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3472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B69B087A-BDA0-4CA2-449A-220C8A0CFC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9880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2BFD1512-966D-221D-D013-1D5926C29E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DA5E481-C11E-8F62-C173-EB5E740CA9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DFB8C3E3-2FE9-B311-B7CF-01BBFF854D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6201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F4DAA9EE-3EDA-EC4D-177C-25C6F8166D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42609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1191231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5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DEC724E-C033-F047-E07F-A09C002E2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6884" y="3789040"/>
            <a:ext cx="8853572" cy="244827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F1F6C668-6FE5-FD98-0570-A9E9B52A5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FAE5FDF-3F80-54F4-CE26-DBE350647B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B83B143-D77D-61B6-FBCF-F08314D2B2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3472" y="3429000"/>
            <a:ext cx="88535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3233142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5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547235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5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6D106E1-2BA3-6D0D-BE93-FAD81BEA0B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96D3A5E4-D310-DB89-29F2-CCD1C5DFFA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975939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5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908DA53C-6579-3BD0-5B5E-839900171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13251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5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0D4A35CD-ECE1-9CD2-59DC-446B9844E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3FBEC363-76F6-C438-912D-EF2FD2CD9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FEFA80A1-4C72-C7F2-49F5-D691657C98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670585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5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2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6829CAE9-7D98-E2FD-C921-54BA8CADC7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259609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5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B79C196-4283-06EE-E6EC-CDCF933B83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437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image" Target="../media/image5.emf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oleObject" Target="../embeddings/oleObject2.bin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theme" Target="../theme/theme3.xml"/><Relationship Id="rId30" Type="http://schemas.openxmlformats.org/officeDocument/2006/relationships/image" Target="../media/image8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2" y="9944865"/>
            <a:ext cx="24170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7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5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773C2588-4111-87C4-EB01-464A4CBCB7D4}"/>
              </a:ext>
            </a:extLst>
          </p:cNvPr>
          <p:cNvSpPr txBox="1"/>
          <p:nvPr userDrawn="1"/>
        </p:nvSpPr>
        <p:spPr>
          <a:xfrm>
            <a:off x="11280576" y="639236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2FC4441-48AB-466E-B5E2-7FA789F38293}" type="slidenum">
              <a:rPr lang="cs-CZ" sz="1200" smtClean="0">
                <a:solidFill>
                  <a:srgbClr val="36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CZ" sz="1200">
              <a:solidFill>
                <a:srgbClr val="3637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3CCF8F3B-F835-352F-074E-1A3CE78234A5}"/>
              </a:ext>
            </a:extLst>
          </p:cNvPr>
          <p:cNvSpPr txBox="1"/>
          <p:nvPr userDrawn="1"/>
        </p:nvSpPr>
        <p:spPr>
          <a:xfrm>
            <a:off x="551384" y="6392361"/>
            <a:ext cx="165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1">
                <a:solidFill>
                  <a:srgbClr val="00C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www.cez.cz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6" r:id="rId25"/>
    <p:sldLayoutId id="2147483679" r:id="rId2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D1383F70-CF7C-1DF0-76E3-18403E7058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3195862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592" imgH="595" progId="TCLayout.ActiveDocument.1">
                  <p:embed/>
                </p:oleObj>
              </mc:Choice>
              <mc:Fallback>
                <p:oleObj name="think-cell Slide" r:id="rId31" imgW="592" imgH="59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1383F70-CF7C-1DF0-76E3-18403E7058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2" y="9944865"/>
            <a:ext cx="24170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7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5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773C2588-4111-87C4-EB01-464A4CBCB7D4}"/>
              </a:ext>
            </a:extLst>
          </p:cNvPr>
          <p:cNvSpPr txBox="1"/>
          <p:nvPr userDrawn="1"/>
        </p:nvSpPr>
        <p:spPr>
          <a:xfrm>
            <a:off x="11280576" y="639236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2FC4441-48AB-466E-B5E2-7FA789F38293}" type="slidenum">
              <a:rPr lang="cs-CZ" sz="1200" smtClean="0">
                <a:solidFill>
                  <a:srgbClr val="36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CZ" sz="1200" dirty="0">
              <a:solidFill>
                <a:srgbClr val="3637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3CCF8F3B-F835-352F-074E-1A3CE78234A5}"/>
              </a:ext>
            </a:extLst>
          </p:cNvPr>
          <p:cNvSpPr txBox="1"/>
          <p:nvPr userDrawn="1"/>
        </p:nvSpPr>
        <p:spPr>
          <a:xfrm>
            <a:off x="551384" y="6392361"/>
            <a:ext cx="165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1">
                <a:solidFill>
                  <a:srgbClr val="00C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www.cez.cz</a:t>
            </a:r>
          </a:p>
        </p:txBody>
      </p:sp>
    </p:spTree>
    <p:extLst>
      <p:ext uri="{BB962C8B-B14F-4D97-AF65-F5344CB8AC3E}">
        <p14:creationId xmlns:p14="http://schemas.microsoft.com/office/powerpoint/2010/main" val="1832000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E561689-2023-4F7E-A8E7-64DCE07E2C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2226820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396" imgH="396" progId="TCLayout.ActiveDocument.1">
                  <p:embed/>
                </p:oleObj>
              </mc:Choice>
              <mc:Fallback>
                <p:oleObj name="think-cell Slide" r:id="rId29" imgW="396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E561689-2023-4F7E-A8E7-64DCE07E2C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2" y="9944865"/>
            <a:ext cx="24170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7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5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773C2588-4111-87C4-EB01-464A4CBCB7D4}"/>
              </a:ext>
            </a:extLst>
          </p:cNvPr>
          <p:cNvSpPr txBox="1"/>
          <p:nvPr userDrawn="1"/>
        </p:nvSpPr>
        <p:spPr>
          <a:xfrm>
            <a:off x="11280576" y="639236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2FC4441-48AB-466E-B5E2-7FA789F38293}" type="slidenum">
              <a:rPr lang="cs-CZ" sz="1200" smtClean="0">
                <a:solidFill>
                  <a:srgbClr val="36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CZ" sz="1200">
              <a:solidFill>
                <a:srgbClr val="3637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3CCF8F3B-F835-352F-074E-1A3CE78234A5}"/>
              </a:ext>
            </a:extLst>
          </p:cNvPr>
          <p:cNvSpPr txBox="1"/>
          <p:nvPr userDrawn="1"/>
        </p:nvSpPr>
        <p:spPr>
          <a:xfrm>
            <a:off x="551384" y="6392361"/>
            <a:ext cx="165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1">
                <a:solidFill>
                  <a:srgbClr val="00C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www.cez.cz</a:t>
            </a:r>
          </a:p>
        </p:txBody>
      </p:sp>
    </p:spTree>
    <p:extLst>
      <p:ext uri="{BB962C8B-B14F-4D97-AF65-F5344CB8AC3E}">
        <p14:creationId xmlns:p14="http://schemas.microsoft.com/office/powerpoint/2010/main" val="127078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2" y="9944865"/>
            <a:ext cx="24170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7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5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773C2588-4111-87C4-EB01-464A4CBCB7D4}"/>
              </a:ext>
            </a:extLst>
          </p:cNvPr>
          <p:cNvSpPr txBox="1"/>
          <p:nvPr userDrawn="1"/>
        </p:nvSpPr>
        <p:spPr>
          <a:xfrm>
            <a:off x="11280576" y="639236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2FC4441-48AB-466E-B5E2-7FA789F38293}" type="slidenum">
              <a:rPr lang="cs-CZ" sz="1200" smtClean="0">
                <a:solidFill>
                  <a:srgbClr val="36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CZ" sz="1200">
              <a:solidFill>
                <a:srgbClr val="3637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3CCF8F3B-F835-352F-074E-1A3CE78234A5}"/>
              </a:ext>
            </a:extLst>
          </p:cNvPr>
          <p:cNvSpPr txBox="1"/>
          <p:nvPr userDrawn="1"/>
        </p:nvSpPr>
        <p:spPr>
          <a:xfrm>
            <a:off x="551384" y="6392361"/>
            <a:ext cx="165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1">
                <a:solidFill>
                  <a:srgbClr val="00C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www.cez.cz</a:t>
            </a:r>
          </a:p>
        </p:txBody>
      </p:sp>
    </p:spTree>
    <p:extLst>
      <p:ext uri="{BB962C8B-B14F-4D97-AF65-F5344CB8AC3E}">
        <p14:creationId xmlns:p14="http://schemas.microsoft.com/office/powerpoint/2010/main" val="2226789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</p:sldLayoutIdLst>
  <p:hf sldNum="0" hd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6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1">
            <a:extLst>
              <a:ext uri="{FF2B5EF4-FFF2-40B4-BE49-F238E27FC236}">
                <a16:creationId xmlns:a16="http://schemas.microsoft.com/office/drawing/2014/main" id="{DE96C13B-A53C-1B06-84D5-0086DDCD2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514" y="2040622"/>
            <a:ext cx="8075335" cy="1388378"/>
          </a:xfrm>
        </p:spPr>
        <p:txBody>
          <a:bodyPr/>
          <a:lstStyle/>
          <a:p>
            <a:r>
              <a:rPr lang="cs-CZ" sz="3200" dirty="0"/>
              <a:t>MALÉ MODULÁRNÍ REAKTORY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4D70216-F7E7-BB1B-0A51-B99AAFC05471}"/>
              </a:ext>
            </a:extLst>
          </p:cNvPr>
          <p:cNvSpPr txBox="1">
            <a:spLocks/>
          </p:cNvSpPr>
          <p:nvPr/>
        </p:nvSpPr>
        <p:spPr>
          <a:xfrm>
            <a:off x="630514" y="3429000"/>
            <a:ext cx="10297144" cy="294490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eaLnBrk="1" hangingPunct="1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eaLnBrk="1" hangingPunct="1">
              <a:defRPr>
                <a:latin typeface="+mn-lt"/>
                <a:ea typeface="+mn-ea"/>
                <a:cs typeface="+mn-cs"/>
              </a:defRPr>
            </a:lvl2pPr>
            <a:lvl3pPr marL="914377" eaLnBrk="1" hangingPunct="1">
              <a:defRPr>
                <a:latin typeface="+mn-lt"/>
                <a:ea typeface="+mn-ea"/>
                <a:cs typeface="+mn-cs"/>
              </a:defRPr>
            </a:lvl3pPr>
            <a:lvl4pPr marL="1371566" eaLnBrk="1" hangingPunct="1">
              <a:defRPr>
                <a:latin typeface="+mn-lt"/>
                <a:ea typeface="+mn-ea"/>
                <a:cs typeface="+mn-cs"/>
              </a:defRPr>
            </a:lvl4pPr>
            <a:lvl5pPr marL="1828754" eaLnBrk="1" hangingPunct="1">
              <a:defRPr>
                <a:latin typeface="+mn-lt"/>
                <a:ea typeface="+mn-ea"/>
                <a:cs typeface="+mn-cs"/>
              </a:defRPr>
            </a:lvl5pPr>
            <a:lvl6pPr marL="2285943" eaLnBrk="1" hangingPunct="1">
              <a:defRPr>
                <a:latin typeface="+mn-lt"/>
                <a:ea typeface="+mn-ea"/>
                <a:cs typeface="+mn-cs"/>
              </a:defRPr>
            </a:lvl6pPr>
            <a:lvl7pPr marL="2743131" eaLnBrk="1" hangingPunct="1">
              <a:defRPr>
                <a:latin typeface="+mn-lt"/>
                <a:ea typeface="+mn-ea"/>
                <a:cs typeface="+mn-cs"/>
              </a:defRPr>
            </a:lvl7pPr>
            <a:lvl8pPr marL="3200320" eaLnBrk="1" hangingPunct="1">
              <a:defRPr>
                <a:latin typeface="+mn-lt"/>
                <a:ea typeface="+mn-ea"/>
                <a:cs typeface="+mn-cs"/>
              </a:defRPr>
            </a:lvl8pPr>
            <a:lvl9pPr marL="365750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cs-CZ" b="1" dirty="0"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lang="cs-CZ" b="1" dirty="0">
                <a:latin typeface="Arial"/>
                <a:cs typeface="Arial"/>
              </a:rPr>
              <a:t>Exportní fórum</a:t>
            </a:r>
          </a:p>
          <a:p>
            <a:pPr>
              <a:spcBef>
                <a:spcPts val="600"/>
              </a:spcBef>
            </a:pPr>
            <a:r>
              <a:rPr lang="cs-CZ" dirty="0">
                <a:latin typeface="Arial"/>
                <a:cs typeface="Arial"/>
              </a:rPr>
              <a:t>Tábor</a:t>
            </a:r>
          </a:p>
          <a:p>
            <a:pPr>
              <a:spcBef>
                <a:spcPts val="600"/>
              </a:spcBef>
            </a:pPr>
            <a:r>
              <a:rPr lang="cs-CZ" dirty="0">
                <a:latin typeface="Arial"/>
                <a:cs typeface="Arial"/>
              </a:rPr>
              <a:t>9. dubna 2025</a:t>
            </a:r>
          </a:p>
          <a:p>
            <a:pPr>
              <a:spcBef>
                <a:spcPts val="600"/>
              </a:spcBef>
            </a:pPr>
            <a:endParaRPr lang="cs-CZ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1600" b="1" dirty="0">
                <a:latin typeface="Arial"/>
                <a:cs typeface="Arial"/>
              </a:rPr>
              <a:t>Petr Pospíšil</a:t>
            </a:r>
          </a:p>
          <a:p>
            <a:pPr>
              <a:spcBef>
                <a:spcPts val="600"/>
              </a:spcBef>
            </a:pPr>
            <a:r>
              <a:rPr lang="cs-CZ" sz="1600" dirty="0">
                <a:latin typeface="Arial"/>
                <a:cs typeface="Arial"/>
              </a:rPr>
              <a:t>Útvar rozvoje SMR</a:t>
            </a:r>
          </a:p>
          <a:p>
            <a:pPr>
              <a:spcBef>
                <a:spcPts val="600"/>
              </a:spcBef>
            </a:pPr>
            <a:r>
              <a:rPr lang="cs-CZ" sz="1600" dirty="0">
                <a:latin typeface="Arial"/>
                <a:cs typeface="Arial"/>
              </a:rPr>
              <a:t>Divize nová energetika</a:t>
            </a:r>
          </a:p>
          <a:p>
            <a:pPr>
              <a:spcBef>
                <a:spcPts val="600"/>
              </a:spcBef>
            </a:pPr>
            <a:r>
              <a:rPr lang="cs-CZ" sz="1600" dirty="0">
                <a:latin typeface="Arial"/>
                <a:cs typeface="Arial"/>
              </a:rPr>
              <a:t>ČEZ, a. 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8319F564-4A86-B5E8-E28C-039946736C53}"/>
              </a:ext>
            </a:extLst>
          </p:cNvPr>
          <p:cNvGraphicFramePr/>
          <p:nvPr/>
        </p:nvGraphicFramePr>
        <p:xfrm>
          <a:off x="32629" y="2078446"/>
          <a:ext cx="11865474" cy="34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D2814D-B73F-FD44-9A82-065C8DA31E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PODPORA JADERNÉ ENERGETIKY V ČR SE DRŽÍ NA VYSOKÉ ÚROVNI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8AAA50F-1038-4D4D-3AAD-0021EDFC7036}"/>
              </a:ext>
            </a:extLst>
          </p:cNvPr>
          <p:cNvSpPr/>
          <p:nvPr/>
        </p:nvSpPr>
        <p:spPr bwMode="auto">
          <a:xfrm>
            <a:off x="5383617" y="3435579"/>
            <a:ext cx="846666" cy="298087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Fukušima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823D023-5CD0-8A76-8B6B-896EF7F2B2C6}"/>
              </a:ext>
            </a:extLst>
          </p:cNvPr>
          <p:cNvSpPr/>
          <p:nvPr/>
        </p:nvSpPr>
        <p:spPr bwMode="auto">
          <a:xfrm>
            <a:off x="3324311" y="3525419"/>
            <a:ext cx="846666" cy="616367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spuštění II. bloku, protesty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0CC3E73-4EFE-257C-F815-D46B28E4A5C5}"/>
              </a:ext>
            </a:extLst>
          </p:cNvPr>
          <p:cNvSpPr/>
          <p:nvPr/>
        </p:nvSpPr>
        <p:spPr bwMode="auto">
          <a:xfrm>
            <a:off x="1858608" y="3733666"/>
            <a:ext cx="846666" cy="62275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dostavba ETE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protesty</a:t>
            </a: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64FBE1D1-F6B6-34CE-919E-23BCDB5094AB}"/>
              </a:ext>
            </a:extLst>
          </p:cNvPr>
          <p:cNvSpPr/>
          <p:nvPr/>
        </p:nvSpPr>
        <p:spPr bwMode="auto">
          <a:xfrm>
            <a:off x="1961603" y="2005514"/>
            <a:ext cx="1168574" cy="430871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zahájení provozu ETE</a:t>
            </a:r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7B2C18D0-F0C4-2808-24DF-CEA6CCC8C5D1}"/>
              </a:ext>
            </a:extLst>
          </p:cNvPr>
          <p:cNvSpPr/>
          <p:nvPr/>
        </p:nvSpPr>
        <p:spPr bwMode="auto">
          <a:xfrm>
            <a:off x="4492559" y="1662103"/>
            <a:ext cx="1196794" cy="600209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veřejná zakázka na dostavbu</a:t>
            </a:r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24CD863C-3552-7AF3-366F-7FBDBDCE65F5}"/>
              </a:ext>
            </a:extLst>
          </p:cNvPr>
          <p:cNvSpPr/>
          <p:nvPr/>
        </p:nvSpPr>
        <p:spPr bwMode="auto">
          <a:xfrm>
            <a:off x="5894020" y="1724062"/>
            <a:ext cx="1103841" cy="632648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podpora evropské komise</a:t>
            </a: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64E0D393-3013-562E-811F-DD28415C75AE}"/>
              </a:ext>
            </a:extLst>
          </p:cNvPr>
          <p:cNvSpPr/>
          <p:nvPr/>
        </p:nvSpPr>
        <p:spPr bwMode="auto">
          <a:xfrm>
            <a:off x="7276891" y="1780753"/>
            <a:ext cx="1279690" cy="780567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dostavba JE se stává politickým a mediálním  tématem </a:t>
            </a: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BC5EF149-3593-C2DD-0089-3342329122F3}"/>
              </a:ext>
            </a:extLst>
          </p:cNvPr>
          <p:cNvSpPr/>
          <p:nvPr/>
        </p:nvSpPr>
        <p:spPr bwMode="auto">
          <a:xfrm>
            <a:off x="6617587" y="3408636"/>
            <a:ext cx="1558650" cy="780567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zrušení tendru, výročí Černobylu, technické problémy </a:t>
            </a:r>
            <a:b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EDU</a:t>
            </a:r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A76A6EB7-CD53-8E90-9F00-3CCA3A1D6170}"/>
              </a:ext>
            </a:extLst>
          </p:cNvPr>
          <p:cNvSpPr/>
          <p:nvPr/>
        </p:nvSpPr>
        <p:spPr bwMode="auto">
          <a:xfrm>
            <a:off x="8243489" y="3406508"/>
            <a:ext cx="946801" cy="71309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HBO vysílá seriál „Černobyl“</a:t>
            </a:r>
          </a:p>
        </p:txBody>
      </p:sp>
      <p:sp>
        <p:nvSpPr>
          <p:cNvPr id="51" name="Obdélník 50">
            <a:extLst>
              <a:ext uri="{FF2B5EF4-FFF2-40B4-BE49-F238E27FC236}">
                <a16:creationId xmlns:a16="http://schemas.microsoft.com/office/drawing/2014/main" id="{C0BA69F4-8546-FA79-7B4B-61B7879A43FC}"/>
              </a:ext>
            </a:extLst>
          </p:cNvPr>
          <p:cNvSpPr/>
          <p:nvPr/>
        </p:nvSpPr>
        <p:spPr bwMode="auto">
          <a:xfrm>
            <a:off x="8657594" y="1768702"/>
            <a:ext cx="1036432" cy="71309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politici podporují dostavbu JE</a:t>
            </a: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9DBF3C6F-8BDF-7DDD-483A-6260EA0F9E67}"/>
              </a:ext>
            </a:extLst>
          </p:cNvPr>
          <p:cNvSpPr/>
          <p:nvPr/>
        </p:nvSpPr>
        <p:spPr bwMode="auto">
          <a:xfrm>
            <a:off x="9272140" y="3406507"/>
            <a:ext cx="1124494" cy="1115579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komunikaci dominuje  Covid -19, kauza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Vrbětice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 Box 11">
            <a:extLst>
              <a:ext uri="{FF2B5EF4-FFF2-40B4-BE49-F238E27FC236}">
                <a16:creationId xmlns:a16="http://schemas.microsoft.com/office/drawing/2014/main" id="{EFD11544-A51E-EBFD-6181-6274D2893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875" y="4522087"/>
            <a:ext cx="318135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300"/>
              </a:lnSpc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300"/>
              </a:lnSpc>
              <a:buClr>
                <a:srgbClr val="F24F00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300"/>
              </a:lnSpc>
              <a:buClr>
                <a:srgbClr val="C8C8C8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300"/>
              </a:lnSpc>
              <a:buSzPct val="89000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300"/>
              </a:lnSpc>
              <a:buSzPct val="75000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SzPct val="75000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3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kumimoji="0" lang="cs-CZ" altLang="cs-CZ" sz="13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Pozn.: Nerealizováno. </a:t>
            </a: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9F975D67-9E51-DB3F-6982-644BD85174DD}"/>
              </a:ext>
            </a:extLst>
          </p:cNvPr>
          <p:cNvSpPr/>
          <p:nvPr/>
        </p:nvSpPr>
        <p:spPr bwMode="auto">
          <a:xfrm>
            <a:off x="9795040" y="1781415"/>
            <a:ext cx="1270750" cy="604945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ůst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cen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cs-CZ" sz="12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konflikt na UA</a:t>
            </a:r>
          </a:p>
        </p:txBody>
      </p:sp>
      <p:sp>
        <p:nvSpPr>
          <p:cNvPr id="70" name="Obdélník 69">
            <a:extLst>
              <a:ext uri="{FF2B5EF4-FFF2-40B4-BE49-F238E27FC236}">
                <a16:creationId xmlns:a16="http://schemas.microsoft.com/office/drawing/2014/main" id="{EE06177F-C99F-DA45-8456-87DFC3741701}"/>
              </a:ext>
            </a:extLst>
          </p:cNvPr>
          <p:cNvSpPr/>
          <p:nvPr/>
        </p:nvSpPr>
        <p:spPr bwMode="auto">
          <a:xfrm>
            <a:off x="10622847" y="2918539"/>
            <a:ext cx="1041695" cy="860977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nímaná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stabilizace trhu s energiemi.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518EF10-C73F-12EA-47BA-2319E0BCE15A}"/>
              </a:ext>
            </a:extLst>
          </p:cNvPr>
          <p:cNvSpPr/>
          <p:nvPr/>
        </p:nvSpPr>
        <p:spPr bwMode="auto">
          <a:xfrm>
            <a:off x="11234051" y="1760101"/>
            <a:ext cx="664051" cy="604945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tender EDU 5</a:t>
            </a:r>
            <a:endParaRPr kumimoji="0" lang="cs-CZ" sz="12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80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282EED2-6499-4D23-90B5-6C99C32C29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282EED2-6499-4D23-90B5-6C99C32C29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85BF9E6-AE98-450C-BDD1-524E33C6C7B5}"/>
              </a:ext>
            </a:extLst>
          </p:cNvPr>
          <p:cNvSpPr txBox="1">
            <a:spLocks/>
          </p:cNvSpPr>
          <p:nvPr/>
        </p:nvSpPr>
        <p:spPr>
          <a:xfrm>
            <a:off x="335360" y="332656"/>
            <a:ext cx="9308306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ovéPole 6">
            <a:extLst>
              <a:ext uri="{FF2B5EF4-FFF2-40B4-BE49-F238E27FC236}">
                <a16:creationId xmlns:a16="http://schemas.microsoft.com/office/drawing/2014/main" id="{FBF7A155-6892-4717-6A87-841DA5700158}"/>
              </a:ext>
            </a:extLst>
          </p:cNvPr>
          <p:cNvSpPr txBox="1"/>
          <p:nvPr/>
        </p:nvSpPr>
        <p:spPr>
          <a:xfrm>
            <a:off x="606940" y="1770854"/>
            <a:ext cx="10978119" cy="408573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Cíle Programu SMR v ČR: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Vybudovat 2 SMR, jeden v lokalitě </a:t>
            </a:r>
            <a:r>
              <a:rPr lang="cs-CZ" dirty="0">
                <a:solidFill>
                  <a:srgbClr val="363738"/>
                </a:solidFill>
                <a:latin typeface="Arial"/>
              </a:rPr>
              <a:t>elektrárny </a:t>
            </a:r>
            <a:r>
              <a:rPr lang="cs-CZ" b="1" dirty="0">
                <a:solidFill>
                  <a:srgbClr val="363738"/>
                </a:solidFill>
                <a:latin typeface="Arial"/>
              </a:rPr>
              <a:t>Temelín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 roku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2034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druhý v nejaderné lokalitě elektrárny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Tušimice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 roku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2038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Vybudovat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3 000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MWe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 SMR v ČR do roku 2050.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Cíle Programu SMR v oblasti globální příležitosti: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Vybrat konkurenceschopnou a v čase dostupnou technologii SMR.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Vyjednat strategickou globální obchodní spolupráci s technologickým partnerem za nejlepších možných podmínek.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Zapojit dodavatelský řetězec SKČ/ČR do globálního pokrytí.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91EC784-5413-FBF4-25CF-4D9E53F372DD}"/>
              </a:ext>
            </a:extLst>
          </p:cNvPr>
          <p:cNvSpPr txBox="1">
            <a:spLocks/>
          </p:cNvSpPr>
          <p:nvPr/>
        </p:nvSpPr>
        <p:spPr>
          <a:xfrm>
            <a:off x="550862" y="463934"/>
            <a:ext cx="10334851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77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66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54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43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13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32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509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HLAVNÍ CÍLE PROGRAMU SMR ČEZ</a:t>
            </a:r>
          </a:p>
        </p:txBody>
      </p:sp>
    </p:spTree>
    <p:extLst>
      <p:ext uri="{BB962C8B-B14F-4D97-AF65-F5344CB8AC3E}">
        <p14:creationId xmlns:p14="http://schemas.microsoft.com/office/powerpoint/2010/main" val="199864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8C77CFAE-22F5-4A35-90A3-DB38471666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FF9D8452-E584-3F35-4351-1E00DB12E2C5}"/>
              </a:ext>
            </a:extLst>
          </p:cNvPr>
          <p:cNvSpPr/>
          <p:nvPr/>
        </p:nvSpPr>
        <p:spPr>
          <a:xfrm>
            <a:off x="5717349" y="1106991"/>
            <a:ext cx="6393193" cy="5316282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Tx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Jaderné lokality (SMR):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Temelín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52"/>
              </a:buClr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Nejaderné lokality:           </a:t>
            </a:r>
            <a:r>
              <a:rPr kumimoji="0" lang="cs-CZ" sz="16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Současné jaderné lokality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Tušimice	          </a:t>
            </a:r>
            <a:r>
              <a:rPr kumimoji="0" lang="cs-CZ" sz="16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(Temelín a Dukovany)</a:t>
            </a:r>
            <a:endParaRPr kumimoji="0" lang="cs-CZ" sz="1600" b="1" i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Dětmarovice</a:t>
            </a:r>
            <a:endParaRPr kumimoji="0" lang="cs-CZ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Vývojový diagram: spojnice 20">
            <a:extLst>
              <a:ext uri="{FF2B5EF4-FFF2-40B4-BE49-F238E27FC236}">
                <a16:creationId xmlns:a16="http://schemas.microsoft.com/office/drawing/2014/main" id="{9887C285-EA28-C110-4B34-EB653DB6B852}"/>
              </a:ext>
            </a:extLst>
          </p:cNvPr>
          <p:cNvSpPr/>
          <p:nvPr/>
        </p:nvSpPr>
        <p:spPr>
          <a:xfrm>
            <a:off x="8269973" y="2398671"/>
            <a:ext cx="196948" cy="182880"/>
          </a:xfrm>
          <a:prstGeom prst="flowChartConnector">
            <a:avLst/>
          </a:prstGeom>
          <a:solidFill>
            <a:srgbClr val="F4744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Vývojový diagram: spojnice 22">
            <a:extLst>
              <a:ext uri="{FF2B5EF4-FFF2-40B4-BE49-F238E27FC236}">
                <a16:creationId xmlns:a16="http://schemas.microsoft.com/office/drawing/2014/main" id="{63EEF4C7-C70D-8CF3-0D22-1C66EF5DB05C}"/>
              </a:ext>
            </a:extLst>
          </p:cNvPr>
          <p:cNvSpPr/>
          <p:nvPr/>
        </p:nvSpPr>
        <p:spPr>
          <a:xfrm>
            <a:off x="5975383" y="2396801"/>
            <a:ext cx="196948" cy="18288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 descr="Obsah obrázku mapa, text, atlas, diagram&#10;&#10;Popis byl vytvořen automaticky">
            <a:extLst>
              <a:ext uri="{FF2B5EF4-FFF2-40B4-BE49-F238E27FC236}">
                <a16:creationId xmlns:a16="http://schemas.microsoft.com/office/drawing/2014/main" id="{7B7D9439-1D67-0ABB-2AC5-337A825E0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149" y="3433897"/>
            <a:ext cx="4955940" cy="2857180"/>
          </a:xfrm>
          <a:prstGeom prst="rect">
            <a:avLst/>
          </a:prstGeom>
        </p:spPr>
      </p:pic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B3604E78-F649-8831-2333-882EBE379B73}"/>
              </a:ext>
            </a:extLst>
          </p:cNvPr>
          <p:cNvSpPr/>
          <p:nvPr/>
        </p:nvSpPr>
        <p:spPr>
          <a:xfrm>
            <a:off x="5978037" y="1656262"/>
            <a:ext cx="196948" cy="18288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AC250-6DD1-A3EB-5965-0EA43CE60B6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285433" y="1304328"/>
            <a:ext cx="6224094" cy="5118945"/>
          </a:xfrm>
          <a:prstGeom prst="rect">
            <a:avLst/>
          </a:prstGeom>
          <a:noFill/>
          <a:ln w="9525">
            <a:solidFill>
              <a:srgbClr val="B3B3B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algn="l" defTabSz="913616" eaLnBrk="1" hangingPunct="1">
              <a:spcBef>
                <a:spcPct val="0"/>
              </a:spcBef>
              <a:buClr>
                <a:schemeClr val="tx2"/>
              </a:buClr>
              <a:defRPr lang="en-US" sz="1632" baseline="0" noProof="0" smtClean="0">
                <a:cs typeface="Arial" panose="020B0604020202020204" pitchFamily="34" charset="0"/>
              </a:defRPr>
            </a:lvl1pPr>
            <a:lvl2pPr marL="181428" lvl="1" indent="-179808" algn="l" defTabSz="913616" eaLnBrk="1" hangingPunct="1">
              <a:spcBef>
                <a:spcPct val="0"/>
              </a:spcBef>
              <a:buClr>
                <a:srgbClr val="F24F00"/>
              </a:buClr>
              <a:buSzPct val="125000"/>
              <a:buFont typeface="Arial" pitchFamily="34" charset="0"/>
              <a:buChar char="▪"/>
              <a:defRPr lang="en-US" sz="1632" baseline="0" noProof="0" smtClean="0">
                <a:cs typeface="Arial" panose="020B0604020202020204" pitchFamily="34" charset="0"/>
              </a:defRPr>
            </a:lvl2pPr>
            <a:lvl3pPr marL="369334" lvl="2" indent="-187908" algn="l" defTabSz="913616" eaLnBrk="1" hangingPunct="1">
              <a:spcBef>
                <a:spcPct val="0"/>
              </a:spcBef>
              <a:buClr>
                <a:schemeClr val="accent4"/>
              </a:buClr>
              <a:buSzPct val="120000"/>
              <a:buFont typeface="Arial" pitchFamily="34" charset="0"/>
              <a:buChar char="–"/>
              <a:defRPr lang="en-US" sz="1632" baseline="0" noProof="0" smtClean="0">
                <a:cs typeface="Arial" panose="020B0604020202020204" pitchFamily="34" charset="0"/>
              </a:defRPr>
            </a:lvl3pPr>
            <a:lvl4pPr marL="550762" lvl="3" indent="-181428" algn="l" defTabSz="913616" eaLnBrk="1" hangingPunct="1">
              <a:spcBef>
                <a:spcPct val="0"/>
              </a:spcBef>
              <a:buClr>
                <a:schemeClr val="accent4"/>
              </a:buClr>
              <a:buSzPct val="120000"/>
              <a:buFont typeface="Arial" pitchFamily="34" charset="0"/>
              <a:buChar char="▫"/>
              <a:defRPr lang="en-US" sz="1632" baseline="0" noProof="0" smtClean="0">
                <a:cs typeface="Arial" panose="020B0604020202020204" pitchFamily="34" charset="0"/>
              </a:defRPr>
            </a:lvl4pPr>
            <a:lvl5pPr marL="732191" lvl="4" indent="-181428" algn="l" defTabSz="913616" eaLnBrk="1" hangingPunct="1">
              <a:spcBef>
                <a:spcPct val="0"/>
              </a:spcBef>
              <a:buClr>
                <a:schemeClr val="accent4"/>
              </a:buClr>
              <a:buSzPct val="89000"/>
              <a:buFont typeface="Arial" charset="0"/>
              <a:buChar char="-"/>
              <a:defRPr lang="cs-CZ" sz="1632" baseline="0" noProof="0" dirty="0" smtClean="0">
                <a:cs typeface="Arial" panose="020B0604020202020204" pitchFamily="34" charset="0"/>
              </a:defRPr>
            </a:lvl5pPr>
            <a:lvl6pPr marL="765107" indent="-132831" defTabSz="91361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6pPr>
            <a:lvl7pPr marL="765107" indent="-132831" defTabSz="91361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7pPr>
            <a:lvl8pPr marL="765107" indent="-132831" defTabSz="91361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8pPr>
            <a:lvl9pPr marL="765107" indent="-132831" defTabSz="91361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9pPr>
          </a:lstStyle>
          <a:p>
            <a:pPr marL="108000" marR="0" lvl="0" indent="0" algn="l" defTabSz="91361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ovéPole 14">
            <a:extLst>
              <a:ext uri="{FF2B5EF4-FFF2-40B4-BE49-F238E27FC236}">
                <a16:creationId xmlns:a16="http://schemas.microsoft.com/office/drawing/2014/main" id="{0567C328-575A-5F7C-8EF4-0202D0544612}"/>
              </a:ext>
            </a:extLst>
          </p:cNvPr>
          <p:cNvSpPr txBox="1"/>
          <p:nvPr/>
        </p:nvSpPr>
        <p:spPr>
          <a:xfrm>
            <a:off x="516593" y="2063307"/>
            <a:ext cx="43163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 Program SMR ČEZ byly vybrány (kromě stávající jaderné lokality Temelín) lokality stávajících uhelných elektráren Tušimice a Dětmarovice.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Lokality stávajících uhelných elektráren Tušimice a Dětmarovice byly vybrány pro budoucí pokrytí potřeb i po odstavení zmíněných uhelných elektráren.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B887F0F-92EF-66D4-9DBF-4D32DA94D992}"/>
              </a:ext>
            </a:extLst>
          </p:cNvPr>
          <p:cNvSpPr txBox="1">
            <a:spLocks/>
          </p:cNvSpPr>
          <p:nvPr/>
        </p:nvSpPr>
        <p:spPr>
          <a:xfrm>
            <a:off x="549923" y="350221"/>
            <a:ext cx="10334851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77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66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54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43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13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32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509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ZVAŽOVANÉ LOKALITY PRO UMÍSTĚNÍ SMR V ČR</a:t>
            </a:r>
          </a:p>
        </p:txBody>
      </p:sp>
    </p:spTree>
    <p:extLst>
      <p:ext uri="{BB962C8B-B14F-4D97-AF65-F5344CB8AC3E}">
        <p14:creationId xmlns:p14="http://schemas.microsoft.com/office/powerpoint/2010/main" val="104284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A7E5B3F-FE1F-489C-A125-8104AFD5780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6" imgH="396" progId="TCLayout.ActiveDocument.1">
                  <p:embed/>
                </p:oleObj>
              </mc:Choice>
              <mc:Fallback>
                <p:oleObj name="think-cell Slide" r:id="rId3" imgW="396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A7E5B3F-FE1F-489C-A125-8104AFD578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6">
            <a:extLst>
              <a:ext uri="{FF2B5EF4-FFF2-40B4-BE49-F238E27FC236}">
                <a16:creationId xmlns:a16="http://schemas.microsoft.com/office/drawing/2014/main" id="{18329FD0-4DE1-93CE-937D-E723F5062E25}"/>
              </a:ext>
            </a:extLst>
          </p:cNvPr>
          <p:cNvSpPr txBox="1"/>
          <p:nvPr/>
        </p:nvSpPr>
        <p:spPr>
          <a:xfrm>
            <a:off x="1554678" y="6446116"/>
            <a:ext cx="9535885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Tx/>
              <a:buNone/>
              <a:tabLst>
                <a:tab pos="182563" algn="l"/>
                <a:tab pos="809625" algn="l"/>
              </a:tabLst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	</a:t>
            </a: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Request for information</a:t>
            </a:r>
          </a:p>
        </p:txBody>
      </p:sp>
      <p:cxnSp>
        <p:nvCxnSpPr>
          <p:cNvPr id="33" name="Straight Arrow Connector 3">
            <a:extLst>
              <a:ext uri="{FF2B5EF4-FFF2-40B4-BE49-F238E27FC236}">
                <a16:creationId xmlns:a16="http://schemas.microsoft.com/office/drawing/2014/main" id="{AFCE45E9-468F-BE35-E411-6173D7DA9A9B}"/>
              </a:ext>
            </a:extLst>
          </p:cNvPr>
          <p:cNvCxnSpPr>
            <a:cxnSpLocks/>
          </p:cNvCxnSpPr>
          <p:nvPr/>
        </p:nvCxnSpPr>
        <p:spPr>
          <a:xfrm>
            <a:off x="905124" y="3040061"/>
            <a:ext cx="10898100" cy="0"/>
          </a:xfrm>
          <a:prstGeom prst="straightConnector1">
            <a:avLst/>
          </a:prstGeom>
          <a:ln w="12700" cap="flat">
            <a:solidFill>
              <a:schemeClr val="tx1">
                <a:lumMod val="60000"/>
                <a:lumOff val="4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4">
            <a:extLst>
              <a:ext uri="{FF2B5EF4-FFF2-40B4-BE49-F238E27FC236}">
                <a16:creationId xmlns:a16="http://schemas.microsoft.com/office/drawing/2014/main" id="{D875FB53-D0EE-76D3-BA92-3E4028F83407}"/>
              </a:ext>
            </a:extLst>
          </p:cNvPr>
          <p:cNvSpPr/>
          <p:nvPr/>
        </p:nvSpPr>
        <p:spPr>
          <a:xfrm>
            <a:off x="2285103" y="2915524"/>
            <a:ext cx="235364" cy="235360"/>
          </a:xfrm>
          <a:prstGeom prst="ellipse">
            <a:avLst/>
          </a:prstGeom>
          <a:solidFill>
            <a:srgbClr val="BFBFBF"/>
          </a:solidFill>
          <a:ln w="28575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id="{5D00FF1A-6804-7F82-A906-754212C4C51C}"/>
              </a:ext>
            </a:extLst>
          </p:cNvPr>
          <p:cNvSpPr txBox="1">
            <a:spLocks/>
          </p:cNvSpPr>
          <p:nvPr/>
        </p:nvSpPr>
        <p:spPr>
          <a:xfrm>
            <a:off x="2252102" y="2583122"/>
            <a:ext cx="314189" cy="1692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C752"/>
              </a:buClr>
              <a:buSzPct val="110000"/>
              <a:buFont typeface="Wingdings" panose="05000000000000000000" pitchFamily="2" charset="2"/>
              <a:buChar char="§"/>
              <a:defRPr lang="en-US" sz="1600" dirty="0"/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Oval 15">
            <a:extLst>
              <a:ext uri="{FF2B5EF4-FFF2-40B4-BE49-F238E27FC236}">
                <a16:creationId xmlns:a16="http://schemas.microsoft.com/office/drawing/2014/main" id="{BFD85374-553E-E216-0882-117C6BF9DA3B}"/>
              </a:ext>
            </a:extLst>
          </p:cNvPr>
          <p:cNvSpPr/>
          <p:nvPr/>
        </p:nvSpPr>
        <p:spPr>
          <a:xfrm>
            <a:off x="4237589" y="2915524"/>
            <a:ext cx="235364" cy="235360"/>
          </a:xfrm>
          <a:prstGeom prst="ellipse">
            <a:avLst/>
          </a:prstGeom>
          <a:solidFill>
            <a:srgbClr val="BFBFBF"/>
          </a:solidFill>
          <a:ln w="28575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2B68EF24-1C2C-1258-203F-119686E723D2}"/>
              </a:ext>
            </a:extLst>
          </p:cNvPr>
          <p:cNvSpPr txBox="1">
            <a:spLocks/>
          </p:cNvSpPr>
          <p:nvPr/>
        </p:nvSpPr>
        <p:spPr>
          <a:xfrm>
            <a:off x="4215926" y="2583122"/>
            <a:ext cx="314189" cy="1692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C752"/>
              </a:buClr>
              <a:buSzPct val="110000"/>
              <a:buFont typeface="Wingdings" panose="05000000000000000000" pitchFamily="2" charset="2"/>
              <a:buChar char="§"/>
              <a:defRPr lang="en-US" sz="1600" dirty="0"/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cs-CZ" sz="1100" b="1" i="0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val 18">
            <a:extLst>
              <a:ext uri="{FF2B5EF4-FFF2-40B4-BE49-F238E27FC236}">
                <a16:creationId xmlns:a16="http://schemas.microsoft.com/office/drawing/2014/main" id="{069C6A25-967E-59D8-F7BA-A24A036BF2C6}"/>
              </a:ext>
            </a:extLst>
          </p:cNvPr>
          <p:cNvSpPr/>
          <p:nvPr/>
        </p:nvSpPr>
        <p:spPr>
          <a:xfrm>
            <a:off x="1399456" y="2915524"/>
            <a:ext cx="235364" cy="23536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19">
            <a:extLst>
              <a:ext uri="{FF2B5EF4-FFF2-40B4-BE49-F238E27FC236}">
                <a16:creationId xmlns:a16="http://schemas.microsoft.com/office/drawing/2014/main" id="{EB50A436-8710-51EA-A149-02BDA7B17803}"/>
              </a:ext>
            </a:extLst>
          </p:cNvPr>
          <p:cNvSpPr txBox="1">
            <a:spLocks/>
          </p:cNvSpPr>
          <p:nvPr/>
        </p:nvSpPr>
        <p:spPr>
          <a:xfrm>
            <a:off x="1368500" y="2583122"/>
            <a:ext cx="314189" cy="1692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C752"/>
              </a:buClr>
              <a:buSzPct val="110000"/>
              <a:buFont typeface="Wingdings" panose="05000000000000000000" pitchFamily="2" charset="2"/>
              <a:buChar char="§"/>
              <a:defRPr lang="en-US" sz="1600" dirty="0"/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20">
            <a:extLst>
              <a:ext uri="{FF2B5EF4-FFF2-40B4-BE49-F238E27FC236}">
                <a16:creationId xmlns:a16="http://schemas.microsoft.com/office/drawing/2014/main" id="{C0A6E44D-1B4E-16F0-0D68-771392CB9F96}"/>
              </a:ext>
            </a:extLst>
          </p:cNvPr>
          <p:cNvSpPr txBox="1"/>
          <p:nvPr/>
        </p:nvSpPr>
        <p:spPr>
          <a:xfrm>
            <a:off x="175429" y="3245789"/>
            <a:ext cx="1459391" cy="459867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>
            <a:noAutofit/>
          </a:bodyPr>
          <a:lstStyle>
            <a:defPPr>
              <a:defRPr lang="en-CZ"/>
            </a:defPPr>
            <a:lvl1pPr marL="285750" marR="0" lvl="0" indent="-28575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 kumimoji="0" sz="1000" i="0" u="none" strike="noStrike" cap="none" spc="0" normalizeH="0" baseline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Monitoring trhu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 technologií SMR</a:t>
            </a:r>
          </a:p>
        </p:txBody>
      </p:sp>
      <p:cxnSp>
        <p:nvCxnSpPr>
          <p:cNvPr id="50" name="Straight Connector 23">
            <a:extLst>
              <a:ext uri="{FF2B5EF4-FFF2-40B4-BE49-F238E27FC236}">
                <a16:creationId xmlns:a16="http://schemas.microsoft.com/office/drawing/2014/main" id="{B590689C-54EB-72BE-71B6-75EEF8A18873}"/>
              </a:ext>
            </a:extLst>
          </p:cNvPr>
          <p:cNvCxnSpPr>
            <a:cxnSpLocks/>
          </p:cNvCxnSpPr>
          <p:nvPr/>
        </p:nvCxnSpPr>
        <p:spPr>
          <a:xfrm>
            <a:off x="905124" y="2798495"/>
            <a:ext cx="1" cy="39774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24">
            <a:extLst>
              <a:ext uri="{FF2B5EF4-FFF2-40B4-BE49-F238E27FC236}">
                <a16:creationId xmlns:a16="http://schemas.microsoft.com/office/drawing/2014/main" id="{531C3DC5-F77F-092C-6DF5-2D4EF55CD28A}"/>
              </a:ext>
            </a:extLst>
          </p:cNvPr>
          <p:cNvSpPr txBox="1"/>
          <p:nvPr/>
        </p:nvSpPr>
        <p:spPr>
          <a:xfrm>
            <a:off x="1209589" y="4359486"/>
            <a:ext cx="1249782" cy="604509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>
            <a:noAutofit/>
          </a:bodyPr>
          <a:lstStyle>
            <a:defPPr>
              <a:defRPr lang="en-CZ"/>
            </a:defPPr>
            <a:lvl1pPr marL="285750" marR="0" lvl="0" indent="-28575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 kumimoji="0" sz="1000" i="0" u="none" strike="noStrike" cap="none" spc="0" normalizeH="0" baseline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Předběžná studie proveditelnosti – </a:t>
            </a:r>
            <a:r>
              <a:rPr kumimoji="0" lang="cs-CZ" sz="1100" b="1" i="0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 dodavatelů</a:t>
            </a:r>
          </a:p>
        </p:txBody>
      </p:sp>
      <p:cxnSp>
        <p:nvCxnSpPr>
          <p:cNvPr id="54" name="Straight Connector 25">
            <a:extLst>
              <a:ext uri="{FF2B5EF4-FFF2-40B4-BE49-F238E27FC236}">
                <a16:creationId xmlns:a16="http://schemas.microsoft.com/office/drawing/2014/main" id="{A69CD601-C807-21BE-3574-CCC13CBC4BBF}"/>
              </a:ext>
            </a:extLst>
          </p:cNvPr>
          <p:cNvCxnSpPr>
            <a:cxnSpLocks/>
          </p:cNvCxnSpPr>
          <p:nvPr/>
        </p:nvCxnSpPr>
        <p:spPr>
          <a:xfrm flipH="1">
            <a:off x="1834480" y="2798495"/>
            <a:ext cx="8571" cy="15609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28">
            <a:extLst>
              <a:ext uri="{FF2B5EF4-FFF2-40B4-BE49-F238E27FC236}">
                <a16:creationId xmlns:a16="http://schemas.microsoft.com/office/drawing/2014/main" id="{52489C0F-E4DB-CDB7-B74F-F0722E30AF04}"/>
              </a:ext>
            </a:extLst>
          </p:cNvPr>
          <p:cNvCxnSpPr>
            <a:cxnSpLocks/>
          </p:cNvCxnSpPr>
          <p:nvPr/>
        </p:nvCxnSpPr>
        <p:spPr>
          <a:xfrm>
            <a:off x="2753459" y="2798495"/>
            <a:ext cx="0" cy="39774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29">
            <a:extLst>
              <a:ext uri="{FF2B5EF4-FFF2-40B4-BE49-F238E27FC236}">
                <a16:creationId xmlns:a16="http://schemas.microsoft.com/office/drawing/2014/main" id="{E6DDD35B-A17E-9AC6-1A9A-5E70D61CB03B}"/>
              </a:ext>
            </a:extLst>
          </p:cNvPr>
          <p:cNvSpPr txBox="1"/>
          <p:nvPr/>
        </p:nvSpPr>
        <p:spPr>
          <a:xfrm>
            <a:off x="2023763" y="3245789"/>
            <a:ext cx="1459391" cy="946402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>
            <a:noAutofit/>
          </a:bodyPr>
          <a:lstStyle>
            <a:defPPr>
              <a:defRPr lang="en-CZ"/>
            </a:defPPr>
            <a:lvl1pPr marL="285750" marR="0" lvl="0" indent="-28575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 kumimoji="0" sz="1000" i="0" u="none" strike="noStrike" cap="none" spc="0" normalizeH="0" baseline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Kvalifikační studie a vládního rozhodnutí o vyřazení čínských a ruských technologií – 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dodavatelů</a:t>
            </a:r>
          </a:p>
        </p:txBody>
      </p:sp>
      <p:cxnSp>
        <p:nvCxnSpPr>
          <p:cNvPr id="57" name="Straight Connector 35">
            <a:extLst>
              <a:ext uri="{FF2B5EF4-FFF2-40B4-BE49-F238E27FC236}">
                <a16:creationId xmlns:a16="http://schemas.microsoft.com/office/drawing/2014/main" id="{DE093F65-FA2B-C75D-5927-A20F996B59D2}"/>
              </a:ext>
            </a:extLst>
          </p:cNvPr>
          <p:cNvCxnSpPr>
            <a:cxnSpLocks/>
          </p:cNvCxnSpPr>
          <p:nvPr/>
        </p:nvCxnSpPr>
        <p:spPr>
          <a:xfrm>
            <a:off x="5927324" y="2798495"/>
            <a:ext cx="0" cy="39774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40">
            <a:extLst>
              <a:ext uri="{FF2B5EF4-FFF2-40B4-BE49-F238E27FC236}">
                <a16:creationId xmlns:a16="http://schemas.microsoft.com/office/drawing/2014/main" id="{31CD3570-C0D5-F081-7198-33B6B966FAB8}"/>
              </a:ext>
            </a:extLst>
          </p:cNvPr>
          <p:cNvSpPr txBox="1"/>
          <p:nvPr/>
        </p:nvSpPr>
        <p:spPr>
          <a:xfrm>
            <a:off x="5264829" y="3174635"/>
            <a:ext cx="1292774" cy="1087703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>
            <a:noAutofit/>
          </a:bodyPr>
          <a:lstStyle>
            <a:defPPr>
              <a:defRPr lang="en-CZ"/>
            </a:defPPr>
            <a:lvl1pPr marL="285750" marR="0" lvl="0" indent="-28575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 kumimoji="0" sz="1000" i="0" u="none" strike="noStrike" cap="none" spc="0" normalizeH="0" baseline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Zúžení seznamu potenciálních dodavatelů: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 Vernova, Rolls-Royce SMR, 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Westinghouse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0" name="Straight Connector 41">
            <a:extLst>
              <a:ext uri="{FF2B5EF4-FFF2-40B4-BE49-F238E27FC236}">
                <a16:creationId xmlns:a16="http://schemas.microsoft.com/office/drawing/2014/main" id="{5BB3C531-3408-776F-4B58-0AAE38878895}"/>
              </a:ext>
            </a:extLst>
          </p:cNvPr>
          <p:cNvCxnSpPr>
            <a:cxnSpLocks/>
          </p:cNvCxnSpPr>
          <p:nvPr/>
        </p:nvCxnSpPr>
        <p:spPr>
          <a:xfrm>
            <a:off x="9637917" y="2798495"/>
            <a:ext cx="0" cy="1860304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47">
            <a:extLst>
              <a:ext uri="{FF2B5EF4-FFF2-40B4-BE49-F238E27FC236}">
                <a16:creationId xmlns:a16="http://schemas.microsoft.com/office/drawing/2014/main" id="{946EA5B1-9481-7849-C0B4-5AC7D8BC8537}"/>
              </a:ext>
            </a:extLst>
          </p:cNvPr>
          <p:cNvSpPr/>
          <p:nvPr/>
        </p:nvSpPr>
        <p:spPr>
          <a:xfrm>
            <a:off x="3270186" y="2915524"/>
            <a:ext cx="235364" cy="235360"/>
          </a:xfrm>
          <a:prstGeom prst="ellipse">
            <a:avLst/>
          </a:prstGeom>
          <a:solidFill>
            <a:srgbClr val="BFBFBF"/>
          </a:solidFill>
          <a:ln w="28575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TextBox 48">
            <a:extLst>
              <a:ext uri="{FF2B5EF4-FFF2-40B4-BE49-F238E27FC236}">
                <a16:creationId xmlns:a16="http://schemas.microsoft.com/office/drawing/2014/main" id="{D6E3BA4F-60AE-3502-05BB-C7F832A80AB2}"/>
              </a:ext>
            </a:extLst>
          </p:cNvPr>
          <p:cNvSpPr txBox="1">
            <a:spLocks/>
          </p:cNvSpPr>
          <p:nvPr/>
        </p:nvSpPr>
        <p:spPr>
          <a:xfrm>
            <a:off x="3237185" y="2583122"/>
            <a:ext cx="314189" cy="1692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C752"/>
              </a:buClr>
              <a:buSzPct val="110000"/>
              <a:buFont typeface="Wingdings" panose="05000000000000000000" pitchFamily="2" charset="2"/>
              <a:buChar char="§"/>
              <a:defRPr lang="en-US" sz="1600" dirty="0"/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cs-CZ" sz="1100" b="1" i="0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3" name="Straight Connector 50">
            <a:extLst>
              <a:ext uri="{FF2B5EF4-FFF2-40B4-BE49-F238E27FC236}">
                <a16:creationId xmlns:a16="http://schemas.microsoft.com/office/drawing/2014/main" id="{A9F31285-C6D4-89CE-6F57-62512DF35631}"/>
              </a:ext>
            </a:extLst>
          </p:cNvPr>
          <p:cNvCxnSpPr>
            <a:cxnSpLocks/>
          </p:cNvCxnSpPr>
          <p:nvPr/>
        </p:nvCxnSpPr>
        <p:spPr>
          <a:xfrm>
            <a:off x="3581588" y="2798495"/>
            <a:ext cx="0" cy="15304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51">
            <a:extLst>
              <a:ext uri="{FF2B5EF4-FFF2-40B4-BE49-F238E27FC236}">
                <a16:creationId xmlns:a16="http://schemas.microsoft.com/office/drawing/2014/main" id="{88F6C6CE-81E3-C10A-D7F4-128FC9FED00F}"/>
              </a:ext>
            </a:extLst>
          </p:cNvPr>
          <p:cNvSpPr txBox="1"/>
          <p:nvPr/>
        </p:nvSpPr>
        <p:spPr>
          <a:xfrm>
            <a:off x="3101911" y="4378536"/>
            <a:ext cx="959354" cy="604509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>
            <a:noAutofit/>
          </a:bodyPr>
          <a:lstStyle>
            <a:defPPr>
              <a:defRPr lang="en-CZ"/>
            </a:defPPr>
            <a:lvl1pPr marL="285750" marR="0" lvl="0" indent="-28575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 kumimoji="0" sz="1000" i="0" u="none" strike="noStrike" cap="none" spc="0" normalizeH="0" baseline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Zaslán RFI* na jednotlivé dodavatele</a:t>
            </a:r>
          </a:p>
        </p:txBody>
      </p:sp>
      <p:cxnSp>
        <p:nvCxnSpPr>
          <p:cNvPr id="67" name="Straight Connector 67">
            <a:extLst>
              <a:ext uri="{FF2B5EF4-FFF2-40B4-BE49-F238E27FC236}">
                <a16:creationId xmlns:a16="http://schemas.microsoft.com/office/drawing/2014/main" id="{0E583FC1-C98F-8742-4401-3BD88F2EC66E}"/>
              </a:ext>
            </a:extLst>
          </p:cNvPr>
          <p:cNvCxnSpPr>
            <a:cxnSpLocks/>
          </p:cNvCxnSpPr>
          <p:nvPr/>
        </p:nvCxnSpPr>
        <p:spPr>
          <a:xfrm>
            <a:off x="7372753" y="2798495"/>
            <a:ext cx="0" cy="212118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68">
            <a:extLst>
              <a:ext uri="{FF2B5EF4-FFF2-40B4-BE49-F238E27FC236}">
                <a16:creationId xmlns:a16="http://schemas.microsoft.com/office/drawing/2014/main" id="{A8CEEABD-6165-0D84-0798-CBE35DB94076}"/>
              </a:ext>
            </a:extLst>
          </p:cNvPr>
          <p:cNvSpPr txBox="1"/>
          <p:nvPr/>
        </p:nvSpPr>
        <p:spPr>
          <a:xfrm>
            <a:off x="6812315" y="4978890"/>
            <a:ext cx="1120875" cy="471716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>
            <a:noAutofit/>
          </a:bodyPr>
          <a:lstStyle>
            <a:defPPr>
              <a:defRPr lang="en-CZ"/>
            </a:defPPr>
            <a:lvl1pPr marL="285750" marR="0" lvl="0" indent="-28575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 kumimoji="0" sz="1000" i="0" u="none" strike="noStrike" cap="none" spc="0" normalizeH="0" baseline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Bezpečnostní smlouva </a:t>
            </a:r>
          </a:p>
        </p:txBody>
      </p:sp>
      <p:sp>
        <p:nvSpPr>
          <p:cNvPr id="75" name="TextBox 70">
            <a:extLst>
              <a:ext uri="{FF2B5EF4-FFF2-40B4-BE49-F238E27FC236}">
                <a16:creationId xmlns:a16="http://schemas.microsoft.com/office/drawing/2014/main" id="{6446BB12-B6EB-73A5-C388-7CD94C669E71}"/>
              </a:ext>
            </a:extLst>
          </p:cNvPr>
          <p:cNvSpPr txBox="1"/>
          <p:nvPr/>
        </p:nvSpPr>
        <p:spPr>
          <a:xfrm>
            <a:off x="8975098" y="4653136"/>
            <a:ext cx="1310891" cy="833300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>
            <a:noAutofit/>
          </a:bodyPr>
          <a:lstStyle>
            <a:defPPr>
              <a:defRPr lang="en-CZ"/>
            </a:defPPr>
            <a:lvl1pPr marL="285750" marR="0" lvl="0" indent="-28575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 kumimoji="0" sz="1000" i="0" u="none" strike="noStrike" cap="none" spc="0" normalizeH="0" baseline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Podpis partnerství s Rolls-Royce SMR</a:t>
            </a:r>
          </a:p>
        </p:txBody>
      </p:sp>
      <p:sp>
        <p:nvSpPr>
          <p:cNvPr id="76" name="TextovéPole 6">
            <a:extLst>
              <a:ext uri="{FF2B5EF4-FFF2-40B4-BE49-F238E27FC236}">
                <a16:creationId xmlns:a16="http://schemas.microsoft.com/office/drawing/2014/main" id="{1B05C41D-EC84-A11E-6F09-2AD3F723A25C}"/>
              </a:ext>
            </a:extLst>
          </p:cNvPr>
          <p:cNvSpPr txBox="1"/>
          <p:nvPr/>
        </p:nvSpPr>
        <p:spPr>
          <a:xfrm>
            <a:off x="234732" y="2159715"/>
            <a:ext cx="10855831" cy="333181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Tx/>
              <a:buNone/>
              <a:tabLst/>
              <a:defRPr/>
            </a:pPr>
            <a:r>
              <a:rPr kumimoji="0" lang="cs-CZ" sz="1300" b="0" i="0" u="sng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Harmonogram klíčových historických a budoucích milníků v souvislosti s výběrem partnera pro Program SMR (ilustrativní časová osa):</a:t>
            </a:r>
          </a:p>
        </p:txBody>
      </p:sp>
      <p:sp>
        <p:nvSpPr>
          <p:cNvPr id="79" name="TextBox 22">
            <a:extLst>
              <a:ext uri="{FF2B5EF4-FFF2-40B4-BE49-F238E27FC236}">
                <a16:creationId xmlns:a16="http://schemas.microsoft.com/office/drawing/2014/main" id="{EAE2EF8D-6F84-7D3B-9A09-892A41137E51}"/>
              </a:ext>
            </a:extLst>
          </p:cNvPr>
          <p:cNvSpPr txBox="1">
            <a:spLocks/>
          </p:cNvSpPr>
          <p:nvPr/>
        </p:nvSpPr>
        <p:spPr>
          <a:xfrm>
            <a:off x="9259511" y="2583122"/>
            <a:ext cx="782265" cy="1692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C752"/>
              </a:buClr>
              <a:buSzPct val="110000"/>
              <a:buFont typeface="Wingdings" panose="05000000000000000000" pitchFamily="2" charset="2"/>
              <a:buChar char="§"/>
              <a:defRPr lang="en-US" sz="1600" dirty="0"/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29. 10. 2024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24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68">
            <a:extLst>
              <a:ext uri="{FF2B5EF4-FFF2-40B4-BE49-F238E27FC236}">
                <a16:creationId xmlns:a16="http://schemas.microsoft.com/office/drawing/2014/main" id="{5825524C-E4C7-DB24-80C4-B557393FEC93}"/>
              </a:ext>
            </a:extLst>
          </p:cNvPr>
          <p:cNvSpPr txBox="1"/>
          <p:nvPr/>
        </p:nvSpPr>
        <p:spPr>
          <a:xfrm>
            <a:off x="10528914" y="3984909"/>
            <a:ext cx="1201405" cy="1067585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>
            <a:noAutofit/>
          </a:bodyPr>
          <a:lstStyle>
            <a:defPPr>
              <a:defRPr lang="en-CZ"/>
            </a:defPPr>
            <a:lvl1pPr marL="285750" marR="0" lvl="0" indent="-28575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 kumimoji="0" sz="1000" i="0" u="none" strike="noStrike" cap="none" spc="0" normalizeH="0" baseline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lang="cs-CZ" sz="1100" b="1" dirty="0">
                <a:solidFill>
                  <a:srgbClr val="F24F00"/>
                </a:solidFill>
                <a:latin typeface="Arial"/>
              </a:rPr>
              <a:t>Získání podílu ČEZ v Rolls-Royce SMR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rgbClr val="F24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" name="Straight Connector 67">
            <a:extLst>
              <a:ext uri="{FF2B5EF4-FFF2-40B4-BE49-F238E27FC236}">
                <a16:creationId xmlns:a16="http://schemas.microsoft.com/office/drawing/2014/main" id="{D6D0E2F1-39FD-91E2-BEEC-A0CD143267E8}"/>
              </a:ext>
            </a:extLst>
          </p:cNvPr>
          <p:cNvCxnSpPr>
            <a:cxnSpLocks/>
          </p:cNvCxnSpPr>
          <p:nvPr/>
        </p:nvCxnSpPr>
        <p:spPr>
          <a:xfrm>
            <a:off x="8625013" y="2798495"/>
            <a:ext cx="0" cy="7249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68">
            <a:extLst>
              <a:ext uri="{FF2B5EF4-FFF2-40B4-BE49-F238E27FC236}">
                <a16:creationId xmlns:a16="http://schemas.microsoft.com/office/drawing/2014/main" id="{479CB723-09AC-87C4-8BA2-BF0F91620BF8}"/>
              </a:ext>
            </a:extLst>
          </p:cNvPr>
          <p:cNvSpPr txBox="1"/>
          <p:nvPr/>
        </p:nvSpPr>
        <p:spPr>
          <a:xfrm>
            <a:off x="8006475" y="3475722"/>
            <a:ext cx="1266610" cy="1435708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>
            <a:noAutofit/>
          </a:bodyPr>
          <a:lstStyle>
            <a:defPPr>
              <a:defRPr lang="en-CZ"/>
            </a:defPPr>
            <a:lvl1pPr marL="285750" marR="0" lvl="0" indent="-28575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 kumimoji="0" sz="1000" i="0" u="none" strike="noStrike" cap="none" spc="0" normalizeH="0" baseline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Vláda vzala na vědomí průběh výběru dodavatele a záměru ČEZ získat podíl v RR SMR 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5C9DEB2-C69A-D004-A749-13564A910B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642" y="309710"/>
            <a:ext cx="9521672" cy="1006245"/>
          </a:xfrm>
          <a:ln>
            <a:noFill/>
          </a:ln>
        </p:spPr>
        <p:txBody>
          <a:bodyPr/>
          <a:lstStyle/>
          <a:p>
            <a:r>
              <a:rPr lang="cs-CZ" sz="2400" dirty="0"/>
              <a:t>HLAVNÍ MILNÍKY VÝBĚRU TECHNOLOGICKÉHO PARTNERA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71010886-998C-58E3-9FB5-A1DD2D768D6E}"/>
              </a:ext>
            </a:extLst>
          </p:cNvPr>
          <p:cNvSpPr txBox="1">
            <a:spLocks/>
          </p:cNvSpPr>
          <p:nvPr/>
        </p:nvSpPr>
        <p:spPr>
          <a:xfrm>
            <a:off x="10823500" y="2583122"/>
            <a:ext cx="625171" cy="1692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C752"/>
              </a:buClr>
              <a:buSzPct val="110000"/>
              <a:buFont typeface="Wingdings" panose="05000000000000000000" pitchFamily="2" charset="2"/>
              <a:buChar char="§"/>
              <a:defRPr lang="en-US" sz="1600" dirty="0"/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lang="cs-CZ" sz="1100" b="1" dirty="0">
                <a:solidFill>
                  <a:srgbClr val="F24F00"/>
                </a:solidFill>
                <a:latin typeface="Arial"/>
              </a:rPr>
              <a:t>4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24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3. 2025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24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" name="Straight Connector 41">
            <a:extLst>
              <a:ext uri="{FF2B5EF4-FFF2-40B4-BE49-F238E27FC236}">
                <a16:creationId xmlns:a16="http://schemas.microsoft.com/office/drawing/2014/main" id="{BC936CEA-8970-A453-3BD8-B675EA93E35E}"/>
              </a:ext>
            </a:extLst>
          </p:cNvPr>
          <p:cNvCxnSpPr>
            <a:cxnSpLocks/>
          </p:cNvCxnSpPr>
          <p:nvPr/>
        </p:nvCxnSpPr>
        <p:spPr>
          <a:xfrm>
            <a:off x="11112163" y="2798495"/>
            <a:ext cx="0" cy="1167364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5">
            <a:extLst>
              <a:ext uri="{FF2B5EF4-FFF2-40B4-BE49-F238E27FC236}">
                <a16:creationId xmlns:a16="http://schemas.microsoft.com/office/drawing/2014/main" id="{C246DF4F-AFFE-B866-B772-90D1E42665DB}"/>
              </a:ext>
            </a:extLst>
          </p:cNvPr>
          <p:cNvSpPr/>
          <p:nvPr/>
        </p:nvSpPr>
        <p:spPr>
          <a:xfrm>
            <a:off x="10435704" y="2915524"/>
            <a:ext cx="235364" cy="235360"/>
          </a:xfrm>
          <a:prstGeom prst="ellipse">
            <a:avLst/>
          </a:prstGeom>
          <a:solidFill>
            <a:srgbClr val="BFBFBF"/>
          </a:solidFill>
          <a:ln w="28575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EBD2766F-03E1-3812-93D0-68D1925FFEA3}"/>
              </a:ext>
            </a:extLst>
          </p:cNvPr>
          <p:cNvSpPr txBox="1">
            <a:spLocks/>
          </p:cNvSpPr>
          <p:nvPr/>
        </p:nvSpPr>
        <p:spPr>
          <a:xfrm>
            <a:off x="10387146" y="2583122"/>
            <a:ext cx="314189" cy="1692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C752"/>
              </a:buClr>
              <a:buSzPct val="110000"/>
              <a:buFont typeface="Wingdings" panose="05000000000000000000" pitchFamily="2" charset="2"/>
              <a:buChar char="§"/>
              <a:defRPr lang="en-US" sz="1600" dirty="0"/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68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2040670-D2D2-BAF2-519C-A3848F1E9D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57120"/>
            <a:ext cx="10309971" cy="954107"/>
          </a:xfrm>
        </p:spPr>
        <p:txBody>
          <a:bodyPr/>
          <a:lstStyle/>
          <a:p>
            <a:r>
              <a:rPr lang="cs-CZ" sz="2400" dirty="0"/>
              <a:t>STRATEGICKOU INVESTICÍ DO ROLLS-ROYCE SMR UPEVŇUJE ČEZ SVOJI POZICI V EVROPSKÉ ENERGETICKÉ ŠPIČCE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EAAC667-CC27-50E6-C41B-8677D6AC58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063" y="909348"/>
            <a:ext cx="11383766" cy="4278472"/>
          </a:xfrm>
        </p:spPr>
        <p:txBody>
          <a:bodyPr/>
          <a:lstStyle/>
          <a:p>
            <a:pPr algn="l" rtl="0">
              <a:spcBef>
                <a:spcPts val="600"/>
              </a:spcBef>
              <a:spcAft>
                <a:spcPts val="600"/>
              </a:spcAft>
              <a:defRPr/>
            </a:pPr>
            <a:endParaRPr lang="cs-CZ" sz="1600" kern="1200" dirty="0"/>
          </a:p>
          <a:p>
            <a:pPr algn="l" rtl="0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600" kern="1200" dirty="0"/>
              <a:t>V rámci investice ČEZ získá: </a:t>
            </a:r>
          </a:p>
          <a:p>
            <a:pPr lvl="1" algn="l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b="1" kern="1200" dirty="0"/>
              <a:t>Postavení</a:t>
            </a:r>
            <a:r>
              <a:rPr lang="cs-CZ" sz="1600" kern="1200" dirty="0"/>
              <a:t> </a:t>
            </a:r>
            <a:r>
              <a:rPr lang="cs-CZ" sz="1600" b="1" kern="1200" dirty="0"/>
              <a:t>největšího minoritního akcionáře a strategického partnera </a:t>
            </a:r>
            <a:r>
              <a:rPr lang="cs-CZ" sz="1600" kern="1200" dirty="0"/>
              <a:t>(významný vliv na směřování Rolls-Royce SMR)</a:t>
            </a:r>
          </a:p>
          <a:p>
            <a:pPr lvl="1" algn="l" rt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kern="1200" dirty="0"/>
              <a:t>Podíl na technologii SMR určené k výstavbě nejen v ČR a vliv na její vývoj</a:t>
            </a:r>
          </a:p>
          <a:p>
            <a:pPr marL="457200" lvl="1" indent="0" algn="l" rtl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1000" kern="1200" dirty="0"/>
          </a:p>
          <a:p>
            <a:pPr algn="l" rtl="0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600" kern="1200" dirty="0"/>
              <a:t>Strategické partnerství s RR SMR přinese:</a:t>
            </a:r>
          </a:p>
          <a:p>
            <a:pPr marL="800100" lvl="1" indent="-342900" algn="l" rtl="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defRPr/>
            </a:pPr>
            <a:r>
              <a:rPr lang="cs-CZ" sz="1600" kern="1200" dirty="0"/>
              <a:t>Možnost významného </a:t>
            </a:r>
            <a:r>
              <a:rPr lang="cs-CZ" sz="1600" b="1" kern="1200" dirty="0"/>
              <a:t>zapojení lokálních firem do výstavby SMR v ČR</a:t>
            </a:r>
          </a:p>
          <a:p>
            <a:pPr marL="800100" lvl="1" indent="-342900" algn="l" rtl="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defRPr/>
            </a:pPr>
            <a:r>
              <a:rPr lang="cs-CZ" sz="1600" kern="1200" dirty="0"/>
              <a:t>Exportní příležitosti a </a:t>
            </a:r>
            <a:r>
              <a:rPr lang="cs-CZ" sz="1600" b="1" kern="1200" dirty="0"/>
              <a:t>zapojení lokálních firem do globálního dodavatelského řetězce</a:t>
            </a:r>
          </a:p>
          <a:p>
            <a:pPr marL="800100" lvl="1" indent="-342900" algn="l" rtl="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defRPr/>
            </a:pPr>
            <a:r>
              <a:rPr lang="cs-CZ" sz="1600" b="1" kern="1200" dirty="0"/>
              <a:t>Investice</a:t>
            </a:r>
            <a:r>
              <a:rPr lang="cs-CZ" sz="1600" kern="1200" dirty="0"/>
              <a:t> do výstavby továrny na výrobu modulů v ČR</a:t>
            </a:r>
          </a:p>
          <a:p>
            <a:pPr marL="800100" lvl="1" indent="-342900" algn="l" rtl="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defRPr/>
            </a:pPr>
            <a:r>
              <a:rPr lang="cs-CZ" sz="1600" kern="1200" dirty="0"/>
              <a:t>Nová kvalifikovaná </a:t>
            </a:r>
            <a:r>
              <a:rPr lang="cs-CZ" sz="1600" b="1" kern="1200" dirty="0"/>
              <a:t>pracovní místa a potenciál zvýšení HDP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EE63649-9138-673F-92BF-72D8D3934B50}"/>
              </a:ext>
            </a:extLst>
          </p:cNvPr>
          <p:cNvSpPr/>
          <p:nvPr/>
        </p:nvSpPr>
        <p:spPr>
          <a:xfrm>
            <a:off x="550862" y="5335431"/>
            <a:ext cx="10922001" cy="9187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Strategické partnerství mezi ČEZ a Rolls-Royce SMR představuje příležitost navázání dlouhodobé spolupráce mezi vládami, výzkumem i dodavatelskými společnostmi přesahující projekty výstavby SMR.</a:t>
            </a:r>
          </a:p>
        </p:txBody>
      </p:sp>
    </p:spTree>
    <p:extLst>
      <p:ext uri="{BB962C8B-B14F-4D97-AF65-F5344CB8AC3E}">
        <p14:creationId xmlns:p14="http://schemas.microsoft.com/office/powerpoint/2010/main" val="410363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D4DCDB98-7E78-89CE-8505-84B39F27E8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4DCDB98-7E78-89CE-8505-84B39F27E8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ovéPole 6">
            <a:extLst>
              <a:ext uri="{FF2B5EF4-FFF2-40B4-BE49-F238E27FC236}">
                <a16:creationId xmlns:a16="http://schemas.microsoft.com/office/drawing/2014/main" id="{4D708BA3-CB08-D542-370A-16C1A299E45A}"/>
              </a:ext>
            </a:extLst>
          </p:cNvPr>
          <p:cNvSpPr txBox="1"/>
          <p:nvPr/>
        </p:nvSpPr>
        <p:spPr>
          <a:xfrm>
            <a:off x="656343" y="1245311"/>
            <a:ext cx="10765708" cy="2269413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lIns="108000" tIns="108000" rIns="108000" bIns="108000" anchor="ctr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Nová pracovní místa – přibližně 8 000 pozic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Zájem o technické obory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Udržení kvalifikované pracovní síly a její přilákání ze zahraničí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Silný jaderný sektor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Pozice světového lídra v SMR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Růst HDP</a:t>
            </a:r>
          </a:p>
        </p:txBody>
      </p:sp>
      <p:sp>
        <p:nvSpPr>
          <p:cNvPr id="17" name="TextovéPole 6">
            <a:extLst>
              <a:ext uri="{FF2B5EF4-FFF2-40B4-BE49-F238E27FC236}">
                <a16:creationId xmlns:a16="http://schemas.microsoft.com/office/drawing/2014/main" id="{516CB12B-4683-4B60-1097-1A3EDE8CD706}"/>
              </a:ext>
            </a:extLst>
          </p:cNvPr>
          <p:cNvSpPr txBox="1"/>
          <p:nvPr/>
        </p:nvSpPr>
        <p:spPr>
          <a:xfrm>
            <a:off x="769951" y="1098062"/>
            <a:ext cx="2967860" cy="282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C75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Přínosy Programu SMR ČEZ</a:t>
            </a:r>
          </a:p>
        </p:txBody>
      </p:sp>
      <p:sp>
        <p:nvSpPr>
          <p:cNvPr id="2" name="Zástupný text 2">
            <a:extLst>
              <a:ext uri="{FF2B5EF4-FFF2-40B4-BE49-F238E27FC236}">
                <a16:creationId xmlns:a16="http://schemas.microsoft.com/office/drawing/2014/main" id="{94FB564C-21D9-3FCD-8592-A736FA7EEA98}"/>
              </a:ext>
            </a:extLst>
          </p:cNvPr>
          <p:cNvSpPr txBox="1">
            <a:spLocks/>
          </p:cNvSpPr>
          <p:nvPr/>
        </p:nvSpPr>
        <p:spPr>
          <a:xfrm>
            <a:off x="541337" y="223411"/>
            <a:ext cx="10225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377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566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754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943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13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320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509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RYCHLÉ ZAPOJENÍ SKUPINY ČEZ DO VÝVOJE A VÝSTAVBY SMR PŘINESE CELOU ŘADU EKONOMICKÝCH BENEFITŮ </a:t>
            </a:r>
            <a:endParaRPr kumimoji="0" lang="cs-CZ" sz="3600" b="0" i="0" u="none" strike="noStrike" kern="0" cap="none" spc="0" normalizeH="0" baseline="0" noProof="0" dirty="0">
              <a:ln>
                <a:noFill/>
              </a:ln>
              <a:solidFill>
                <a:srgbClr val="3637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AB348F5-508B-3BFA-6B33-2D85CC033DA9}"/>
              </a:ext>
            </a:extLst>
          </p:cNvPr>
          <p:cNvSpPr txBox="1"/>
          <p:nvPr/>
        </p:nvSpPr>
        <p:spPr>
          <a:xfrm>
            <a:off x="660405" y="3705627"/>
            <a:ext cx="10871189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C75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 SMR ČEZ přináší pozitivní lokální dopady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Investice do výrobních kapacit a významné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zapojení lokálního průmyslu do projektů SMR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 vývoje po ukončování provozu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Možnost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výroby významných komponent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Zajištění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včasné výstavby stabilních nízkouhlíkových elektráren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naplnění klimatických cílů EU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Rozvoj lokalit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související s výstavbou SMR i výrobou komponent pro SMR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Motivace studentů ke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studiu technických předmětů a vytvoření nových pracovních míst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934">
                  <a:lumMod val="75000"/>
                  <a:lumOff val="25000"/>
                </a:srgbClr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Vysoká koncentrace výroby energie na malé ploše –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637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snížení záborů zemědělské půdy </a:t>
            </a:r>
          </a:p>
        </p:txBody>
      </p:sp>
    </p:spTree>
    <p:extLst>
      <p:ext uri="{BB962C8B-B14F-4D97-AF65-F5344CB8AC3E}">
        <p14:creationId xmlns:p14="http://schemas.microsoft.com/office/powerpoint/2010/main" val="493699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DE6B4AD-9F38-4A0D-1C48-277860235B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235" y="2204864"/>
            <a:ext cx="7536963" cy="143986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DĚKUJI ZA POZORNOST</a:t>
            </a: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983735-9E63-FF05-C049-86772458C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14689"/>
            <a:ext cx="5802282" cy="232032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b="1" dirty="0">
                <a:latin typeface="Arial"/>
                <a:cs typeface="Arial"/>
              </a:rPr>
              <a:t>Petr Pospíšil</a:t>
            </a:r>
          </a:p>
          <a:p>
            <a:pPr>
              <a:spcBef>
                <a:spcPts val="600"/>
              </a:spcBef>
            </a:pPr>
            <a:r>
              <a:rPr lang="cs-CZ" sz="1800" dirty="0">
                <a:latin typeface="Arial"/>
                <a:cs typeface="Arial"/>
              </a:rPr>
              <a:t>Útvar rozvoje SMR</a:t>
            </a:r>
          </a:p>
          <a:p>
            <a:pPr>
              <a:spcBef>
                <a:spcPts val="600"/>
              </a:spcBef>
            </a:pPr>
            <a:r>
              <a:rPr lang="cs-CZ" sz="1800" dirty="0">
                <a:latin typeface="Arial"/>
                <a:cs typeface="Arial"/>
              </a:rPr>
              <a:t>Divize nová energetika</a:t>
            </a:r>
          </a:p>
          <a:p>
            <a:pPr>
              <a:spcBef>
                <a:spcPts val="600"/>
              </a:spcBef>
            </a:pPr>
            <a:r>
              <a:rPr lang="cs-CZ" sz="1800" dirty="0">
                <a:latin typeface="Arial"/>
                <a:cs typeface="Arial"/>
              </a:rPr>
              <a:t>ČEZ, a. s.</a:t>
            </a:r>
          </a:p>
          <a:p>
            <a:pPr>
              <a:spcBef>
                <a:spcPts val="600"/>
              </a:spcBef>
            </a:pPr>
            <a:endParaRPr lang="cs-CZ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749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0"/>
  <p:tag name="2LEVEL" val="5"/>
  <p:tag name="3LEVEL" val="2.5"/>
  <p:tag name="4LEVEL" val="1.25"/>
  <p:tag name="5LEVEL" val="0.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eme Office">
  <a:themeElements>
    <a:clrScheme name="CEZ">
      <a:dk1>
        <a:srgbClr val="FFFFFF"/>
      </a:dk1>
      <a:lt1>
        <a:srgbClr val="363738"/>
      </a:lt1>
      <a:dk2>
        <a:srgbClr val="F24F00"/>
      </a:dk2>
      <a:lt2>
        <a:srgbClr val="63666A"/>
      </a:lt2>
      <a:accent1>
        <a:srgbClr val="00C752"/>
      </a:accent1>
      <a:accent2>
        <a:srgbClr val="FF9C3D"/>
      </a:accent2>
      <a:accent3>
        <a:srgbClr val="FFDA9C"/>
      </a:accent3>
      <a:accent4>
        <a:srgbClr val="989EA3"/>
      </a:accent4>
      <a:accent5>
        <a:srgbClr val="005934"/>
      </a:accent5>
      <a:accent6>
        <a:srgbClr val="7FDB8F"/>
      </a:accent6>
      <a:hlink>
        <a:srgbClr val="363738"/>
      </a:hlink>
      <a:folHlink>
        <a:srgbClr val="36373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 BP_3.10.2022  -  Jen pro čtení" id="{BA268E07-2AAF-42B3-BA81-41FC1723CBD9}" vid="{51A39CCB-B2A6-45FA-B9BC-A97418EE13D5}"/>
    </a:ext>
  </a:extLst>
</a:theme>
</file>

<file path=ppt/theme/theme2.xml><?xml version="1.0" encoding="utf-8"?>
<a:theme xmlns:a="http://schemas.openxmlformats.org/drawingml/2006/main" name="1_Theme Office">
  <a:themeElements>
    <a:clrScheme name="CEZ">
      <a:dk1>
        <a:srgbClr val="FFFFFF"/>
      </a:dk1>
      <a:lt1>
        <a:srgbClr val="363738"/>
      </a:lt1>
      <a:dk2>
        <a:srgbClr val="F24F00"/>
      </a:dk2>
      <a:lt2>
        <a:srgbClr val="63666A"/>
      </a:lt2>
      <a:accent1>
        <a:srgbClr val="00C752"/>
      </a:accent1>
      <a:accent2>
        <a:srgbClr val="FF9C3D"/>
      </a:accent2>
      <a:accent3>
        <a:srgbClr val="FFDA9C"/>
      </a:accent3>
      <a:accent4>
        <a:srgbClr val="989EA3"/>
      </a:accent4>
      <a:accent5>
        <a:srgbClr val="005934"/>
      </a:accent5>
      <a:accent6>
        <a:srgbClr val="7FDB8F"/>
      </a:accent6>
      <a:hlink>
        <a:srgbClr val="363738"/>
      </a:hlink>
      <a:folHlink>
        <a:srgbClr val="36373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MM prezentace" id="{BF175114-F1E7-4E15-800B-2CEBE440DE8B}" vid="{0A04239E-1228-47CD-A8E2-231F029DCED9}"/>
    </a:ext>
  </a:extLst>
</a:theme>
</file>

<file path=ppt/theme/theme3.xml><?xml version="1.0" encoding="utf-8"?>
<a:theme xmlns:a="http://schemas.openxmlformats.org/drawingml/2006/main" name="2_Theme Office">
  <a:themeElements>
    <a:clrScheme name="CEZ">
      <a:dk1>
        <a:srgbClr val="FFFFFF"/>
      </a:dk1>
      <a:lt1>
        <a:srgbClr val="363738"/>
      </a:lt1>
      <a:dk2>
        <a:srgbClr val="F24F00"/>
      </a:dk2>
      <a:lt2>
        <a:srgbClr val="63666A"/>
      </a:lt2>
      <a:accent1>
        <a:srgbClr val="00C752"/>
      </a:accent1>
      <a:accent2>
        <a:srgbClr val="FF9C3D"/>
      </a:accent2>
      <a:accent3>
        <a:srgbClr val="FFDA9C"/>
      </a:accent3>
      <a:accent4>
        <a:srgbClr val="989EA3"/>
      </a:accent4>
      <a:accent5>
        <a:srgbClr val="005934"/>
      </a:accent5>
      <a:accent6>
        <a:srgbClr val="7FDB8F"/>
      </a:accent6>
      <a:hlink>
        <a:srgbClr val="363738"/>
      </a:hlink>
      <a:folHlink>
        <a:srgbClr val="36373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noFill/>
        </a:ln>
      </a:spPr>
      <a:bodyPr rtlCol="0" anchor="ctr"/>
      <a:lstStyle>
        <a:defPPr algn="ctr">
          <a:defRPr sz="1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EZ_CZ" id="{EFEED11E-C385-4F5C-B353-96AEF8CB7231}" vid="{50FE5C02-4EBC-490E-908E-06B74B37C8A9}"/>
    </a:ext>
  </a:extLst>
</a:theme>
</file>

<file path=ppt/theme/theme4.xml><?xml version="1.0" encoding="utf-8"?>
<a:theme xmlns:a="http://schemas.openxmlformats.org/drawingml/2006/main" name="3_Theme Office">
  <a:themeElements>
    <a:clrScheme name="CEZ">
      <a:dk1>
        <a:srgbClr val="FFFFFF"/>
      </a:dk1>
      <a:lt1>
        <a:srgbClr val="363738"/>
      </a:lt1>
      <a:dk2>
        <a:srgbClr val="F24F00"/>
      </a:dk2>
      <a:lt2>
        <a:srgbClr val="63666A"/>
      </a:lt2>
      <a:accent1>
        <a:srgbClr val="00C752"/>
      </a:accent1>
      <a:accent2>
        <a:srgbClr val="FF9C3D"/>
      </a:accent2>
      <a:accent3>
        <a:srgbClr val="FFDA9C"/>
      </a:accent3>
      <a:accent4>
        <a:srgbClr val="989EA3"/>
      </a:accent4>
      <a:accent5>
        <a:srgbClr val="005934"/>
      </a:accent5>
      <a:accent6>
        <a:srgbClr val="7FDB8F"/>
      </a:accent6>
      <a:hlink>
        <a:srgbClr val="363738"/>
      </a:hlink>
      <a:folHlink>
        <a:srgbClr val="36373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Z_CZ" id="{EFEED11E-C385-4F5C-B353-96AEF8CB7231}" vid="{50FE5C02-4EBC-490E-908E-06B74B37C8A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68BBCDCCEEF854893DA5B9327BD1C47" ma:contentTypeVersion="28" ma:contentTypeDescription="Vytvoří nový dokument" ma:contentTypeScope="" ma:versionID="83b9cbe520ad44c0b4ca0988a36aa1ea">
  <xsd:schema xmlns:xsd="http://www.w3.org/2001/XMLSchema" xmlns:xs="http://www.w3.org/2001/XMLSchema" xmlns:p="http://schemas.microsoft.com/office/2006/metadata/properties" xmlns:ns2="0274f276-4367-435b-9770-a02c9f07a37f" xmlns:ns3="afa6ef06-916f-4efb-b7d9-62516b048770" targetNamespace="http://schemas.microsoft.com/office/2006/metadata/properties" ma:root="true" ma:fieldsID="445879760b5e6392e55834c7e4046781" ns2:_="" ns3:_="">
    <xsd:import namespace="0274f276-4367-435b-9770-a02c9f07a37f"/>
    <xsd:import namespace="afa6ef06-916f-4efb-b7d9-62516b04877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_Flow_SignoffStatus" minOccurs="0"/>
                <xsd:element ref="ns2:Koment_x00e1__x0159_" minOccurs="0"/>
                <xsd:element ref="ns2:Vedouc_x00ed_PP" minOccurs="0"/>
                <xsd:element ref="ns2:MediaServiceSearchProperties" minOccurs="0"/>
                <xsd:element ref="ns2:Extern_x011b_sd_x00ed_lenos" minOccurs="0"/>
                <xsd:element ref="ns2:Koment_x00e1__x0159_0" minOccurs="0"/>
                <xsd:element ref="ns2:T_x00e9_ma" minOccurs="0"/>
                <xsd:element ref="ns2:Podt_x00e9_ma" minOccurs="0"/>
                <xsd:element ref="ns2:datum" minOccurs="0"/>
                <xsd:element ref="ns2:MediaServiceLocation" minOccurs="0"/>
                <xsd:element ref="ns2:Lokalita" minOccurs="0"/>
                <xsd:element ref="ns2:Dodavat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4f276-4367-435b-9770-a02c9f07a37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Značky obrázků" ma:readOnly="false" ma:fieldId="{5cf76f15-5ced-4ddc-b409-7134ff3c332f}" ma:taxonomyMulti="true" ma:sspId="e1151224-86ec-40a8-ba2f-293eb4cb0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tav dokumentu" ma:format="Dropdown" ma:internalName="Stav_x0020_odsouhlasen_x00ed_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Draft"/>
                        <xsd:enumeration value="Final"/>
                        <xsd:enumeration value="Místo pravdy"/>
                        <xsd:enumeration value="Aktivní"/>
                        <xsd:enumeration value="Neaktivní"/>
                        <xsd:enumeration value="Uzavřeno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Koment_x00e1__x0159_" ma:index="22" nillable="true" ma:displayName="Komentář ČEZ" ma:description="Vyplnit po zkontrolování stav" ma:format="Dropdown" ma:internalName="Koment_x00e1__x0159_">
      <xsd:simpleType>
        <xsd:restriction base="dms:Note">
          <xsd:maxLength value="255"/>
        </xsd:restriction>
      </xsd:simpleType>
    </xsd:element>
    <xsd:element name="Vedouc_x00ed_PP" ma:index="23" nillable="true" ma:displayName="Zodpovědná osoba" ma:format="Dropdown" ma:list="UserInfo" ma:SharePointGroup="0" ma:internalName="Vedouc_x00ed_PP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Extern_x011b_sd_x00ed_lenos" ma:index="25" nillable="true" ma:displayName="Externě sdíleno s" ma:format="Dropdown" ma:list="UserInfo" ma:SharePointGroup="0" ma:internalName="Extern_x011b_sd_x00ed_leno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oment_x00e1__x0159_0" ma:index="26" nillable="true" ma:displayName="Komentář od EGP" ma:description="Vyplnit zapracování připomínek" ma:format="Dropdown" ma:internalName="Koment_x00e1__x0159_0">
      <xsd:simpleType>
        <xsd:restriction base="dms:Note">
          <xsd:maxLength value="255"/>
        </xsd:restriction>
      </xsd:simpleType>
    </xsd:element>
    <xsd:element name="T_x00e9_ma" ma:index="27" nillable="true" ma:displayName="Téma" ma:format="Dropdown" ma:internalName="T_x00e9_ma">
      <xsd:simpleType>
        <xsd:restriction base="dms:Text">
          <xsd:maxLength value="255"/>
        </xsd:restriction>
      </xsd:simpleType>
    </xsd:element>
    <xsd:element name="Podt_x00e9_ma" ma:index="28" nillable="true" ma:displayName="Podtéma" ma:format="Dropdown" ma:internalName="Podt_x00e9_ma">
      <xsd:simpleType>
        <xsd:restriction base="dms:Text">
          <xsd:maxLength value="255"/>
        </xsd:restriction>
      </xsd:simpleType>
    </xsd:element>
    <xsd:element name="datum" ma:index="29" nillable="true" ma:displayName="datum" ma:format="DateOnly" ma:internalName="datum">
      <xsd:simpleType>
        <xsd:restriction base="dms:DateTime"/>
      </xsd:simpleType>
    </xsd:element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Lokalita" ma:index="31" nillable="true" ma:displayName="Lokalita" ma:format="Dropdown" ma:internalName="Lokalita">
      <xsd:simpleType>
        <xsd:union memberTypes="dms:Text">
          <xsd:simpleType>
            <xsd:restriction base="dms:Choice">
              <xsd:enumeration value="ETE"/>
              <xsd:enumeration value="ETU"/>
              <xsd:enumeration value="EDE"/>
            </xsd:restriction>
          </xsd:simpleType>
        </xsd:union>
      </xsd:simpleType>
    </xsd:element>
    <xsd:element name="Dodavatel" ma:index="32" nillable="true" ma:displayName="Dodavatel" ma:format="Dropdown" ma:internalName="Dodavate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6ef06-916f-4efb-b7d9-62516b04877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03a8f8a-1393-4db3-b103-30c65df452b7}" ma:internalName="TaxCatchAll" ma:showField="CatchAllData" ma:web="afa6ef06-916f-4efb-b7d9-62516b0487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274f276-4367-435b-9770-a02c9f07a37f" xsi:nil="true"/>
    <lcf76f155ced4ddcb4097134ff3c332f xmlns="0274f276-4367-435b-9770-a02c9f07a37f">
      <Terms xmlns="http://schemas.microsoft.com/office/infopath/2007/PartnerControls"/>
    </lcf76f155ced4ddcb4097134ff3c332f>
    <TaxCatchAll xmlns="afa6ef06-916f-4efb-b7d9-62516b048770" xsi:nil="true"/>
    <T_x00e9_ma xmlns="0274f276-4367-435b-9770-a02c9f07a37f" xsi:nil="true"/>
    <Koment_x00e1__x0159_0 xmlns="0274f276-4367-435b-9770-a02c9f07a37f" xsi:nil="true"/>
    <Podt_x00e9_ma xmlns="0274f276-4367-435b-9770-a02c9f07a37f" xsi:nil="true"/>
    <datum xmlns="0274f276-4367-435b-9770-a02c9f07a37f" xsi:nil="true"/>
    <Extern_x011b_sd_x00ed_lenos xmlns="0274f276-4367-435b-9770-a02c9f07a37f">
      <UserInfo>
        <DisplayName/>
        <AccountId xsi:nil="true"/>
        <AccountType/>
      </UserInfo>
    </Extern_x011b_sd_x00ed_lenos>
    <Dodavatel xmlns="0274f276-4367-435b-9770-a02c9f07a37f" xsi:nil="true"/>
    <Lokalita xmlns="0274f276-4367-435b-9770-a02c9f07a37f" xsi:nil="true"/>
    <Koment_x00e1__x0159_ xmlns="0274f276-4367-435b-9770-a02c9f07a37f" xsi:nil="true"/>
    <Vedouc_x00ed_PP xmlns="0274f276-4367-435b-9770-a02c9f07a37f">
      <UserInfo>
        <DisplayName/>
        <AccountId xsi:nil="true"/>
        <AccountType/>
      </UserInfo>
    </Vedouc_x00ed_PP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7A2FA7-F483-407E-BC35-8BDE7EC4B0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74f276-4367-435b-9770-a02c9f07a37f"/>
    <ds:schemaRef ds:uri="afa6ef06-916f-4efb-b7d9-62516b0487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CF1CEF-0986-4FC1-882E-B4267C5BEA6E}">
  <ds:schemaRefs>
    <ds:schemaRef ds:uri="afa6ef06-916f-4efb-b7d9-62516b048770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0274f276-4367-435b-9770-a02c9f07a37f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A5387EF-F0EE-4E06-93D5-09A46FFFC7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661</Words>
  <Application>Microsoft Office PowerPoint</Application>
  <PresentationFormat>Širokoúhlá obrazovka</PresentationFormat>
  <Paragraphs>116</Paragraphs>
  <Slides>8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9" baseType="lpstr">
      <vt:lpstr>Arial</vt:lpstr>
      <vt:lpstr>Tahoma</vt:lpstr>
      <vt:lpstr>Segoe UI</vt:lpstr>
      <vt:lpstr>Calibri</vt:lpstr>
      <vt:lpstr>Wingdings 2</vt:lpstr>
      <vt:lpstr>Wingdings</vt:lpstr>
      <vt:lpstr>Theme Office</vt:lpstr>
      <vt:lpstr>1_Theme Office</vt:lpstr>
      <vt:lpstr>2_Theme Office</vt:lpstr>
      <vt:lpstr>3_Theme Office</vt:lpstr>
      <vt:lpstr>think-cell Slide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Líman Jakub</dc:creator>
  <cp:lastModifiedBy>Pospíšil Petr</cp:lastModifiedBy>
  <cp:revision>8</cp:revision>
  <dcterms:created xsi:type="dcterms:W3CDTF">2023-09-06T09:01:10Z</dcterms:created>
  <dcterms:modified xsi:type="dcterms:W3CDTF">2025-04-09T06:43:57Z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0x010100C68BBCDCCEEF854893DA5B9327BD1C47</vt:lpwstr>
  </property>
  <property fmtid="{D5CDD505-2E9C-101B-9397-08002B2CF9AE}" pid="3" name="MSIP_Label_e83b9d3f-f536-4704-9fa1-8d022f32e6bb_Enabled">
    <vt:lpwstr>true</vt:lpwstr>
  </property>
  <property fmtid="{D5CDD505-2E9C-101B-9397-08002B2CF9AE}" pid="4" name="MSIP_Label_e83b9d3f-f536-4704-9fa1-8d022f32e6bb_SetDate">
    <vt:lpwstr>2023-09-04T16:45:00Z</vt:lpwstr>
  </property>
  <property fmtid="{D5CDD505-2E9C-101B-9397-08002B2CF9AE}" pid="5" name="MSIP_Label_e83b9d3f-f536-4704-9fa1-8d022f32e6bb_Method">
    <vt:lpwstr>Privileged</vt:lpwstr>
  </property>
  <property fmtid="{D5CDD505-2E9C-101B-9397-08002B2CF9AE}" pid="6" name="MSIP_Label_e83b9d3f-f536-4704-9fa1-8d022f32e6bb_Name">
    <vt:lpwstr>L00100</vt:lpwstr>
  </property>
  <property fmtid="{D5CDD505-2E9C-101B-9397-08002B2CF9AE}" pid="7" name="MSIP_Label_e83b9d3f-f536-4704-9fa1-8d022f32e6bb_SiteId">
    <vt:lpwstr>b233f9e1-5599-4693-9cef-38858fe25406</vt:lpwstr>
  </property>
  <property fmtid="{D5CDD505-2E9C-101B-9397-08002B2CF9AE}" pid="8" name="MSIP_Label_e83b9d3f-f536-4704-9fa1-8d022f32e6bb_ActionId">
    <vt:lpwstr>e3da0da5-6240-48bc-9060-527ef100352e</vt:lpwstr>
  </property>
  <property fmtid="{D5CDD505-2E9C-101B-9397-08002B2CF9AE}" pid="9" name="MSIP_Label_e83b9d3f-f536-4704-9fa1-8d022f32e6bb_ContentBits">
    <vt:lpwstr>0</vt:lpwstr>
  </property>
  <property fmtid="{D5CDD505-2E9C-101B-9397-08002B2CF9AE}" pid="10" name="DocumentClasification">
    <vt:lpwstr>Veřejné</vt:lpwstr>
  </property>
  <property fmtid="{D5CDD505-2E9C-101B-9397-08002B2CF9AE}" pid="11" name="CEZ_DLP">
    <vt:lpwstr>CEZ:CEZ-DJE:D</vt:lpwstr>
  </property>
  <property fmtid="{D5CDD505-2E9C-101B-9397-08002B2CF9AE}" pid="12" name="CEZ_MIPLabelName">
    <vt:lpwstr>Public-CEZ-DJE</vt:lpwstr>
  </property>
  <property fmtid="{D5CDD505-2E9C-101B-9397-08002B2CF9AE}" pid="13" name="MediaServiceImageTags">
    <vt:lpwstr/>
  </property>
</Properties>
</file>